
<file path=[Content_Types].xml><?xml version="1.0" encoding="utf-8"?>
<Types xmlns="http://schemas.openxmlformats.org/package/2006/content-types">
  <Default Extension="bin" ContentType="application/vnd.openxmlformats-officedocument.spreadsheetml.printerSettings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xl/workbook.xml" ContentType="application/vnd.openxmlformats-officedocument.spreadsheetml.sheet.main+xml"/>
  <Override PartName="/xl/chartsheets/sheet2.xml" ContentType="application/vnd.openxmlformats-officedocument.spreadsheetml.chartsheet+xml"/>
  <Override PartName="/xl/chartsheets/sheet1.xml" ContentType="application/vnd.openxmlformats-officedocument.spreadsheetml.chartsheet+xml"/>
  <Override PartName="/xl/worksheets/sheet2.xml" ContentType="application/vnd.openxmlformats-officedocument.spreadsheetml.worksheet+xml"/>
  <Override PartName="/xl/charts/chart3.xml" ContentType="application/vnd.openxmlformats-officedocument.drawingml.chart+xml"/>
  <Override PartName="/xl/drawings/drawing3.xml" ContentType="application/vnd.openxmlformats-officedocument.drawing+xml"/>
  <Override PartName="/xl/worksheets/sheet1.xml" ContentType="application/vnd.openxmlformats-officedocument.spreadsheetml.worksheet+xml"/>
  <Override PartName="/xl/charts/chart2.xml" ContentType="application/vnd.openxmlformats-officedocument.drawingml.chart+xml"/>
  <Override PartName="/xl/drawings/drawing2.xml" ContentType="application/vnd.openxmlformats-officedocument.drawing+xml"/>
  <Override PartName="/xl/styles.xml" ContentType="application/vnd.openxmlformats-officedocument.spreadsheetml.styles+xml"/>
  <Override PartName="/xl/sharedStrings.xml" ContentType="application/vnd.openxmlformats-officedocument.spreadsheetml.sharedStrings+xml"/>
  <Override PartName="/xl/drawings/drawing1.xml" ContentType="application/vnd.openxmlformats-officedocument.drawing+xml"/>
  <Override PartName="/xl/worksheets/sheet5.xml" ContentType="application/vnd.openxmlformats-officedocument.spreadsheetml.worksheet+xml"/>
  <Override PartName="/xl/worksheets/sheet4.xml" ContentType="application/vnd.openxmlformats-officedocument.spreadsheetml.worksheet+xml"/>
  <Override PartName="/xl/charts/chart1.xml" ContentType="application/vnd.openxmlformats-officedocument.drawingml.chart+xml"/>
  <Override PartName="/xl/worksheets/sheet3.xml" ContentType="application/vnd.openxmlformats-officedocument.spreadsheetml.worksheet+xml"/>
  <Override PartName="/xl/chartsheets/sheet3.xml" ContentType="application/vnd.openxmlformats-officedocument.spreadsheetml.chartsheet+xml"/>
  <Override PartName="/xl/theme/theme1.xml" ContentType="application/vnd.openxmlformats-officedocument.theme+xml"/>
  <Override PartName="/xl/externalLinks/externalLink2.xml" ContentType="application/vnd.openxmlformats-officedocument.spreadsheetml.externalLink+xml"/>
  <Override PartName="/xl/externalLinks/externalLink1.xml" ContentType="application/vnd.openxmlformats-officedocument.spreadsheetml.externalLink+xml"/>
  <Override PartName="/xl/externalLinks/externalLink3.xml" ContentType="application/vnd.openxmlformats-officedocument.spreadsheetml.externalLink+xml"/>
  <Override PartName="/xl/comments3.xml" ContentType="application/vnd.openxmlformats-officedocument.spreadsheetml.comments+xml"/>
  <Override PartName="/xl/calcChain.xml" ContentType="application/vnd.openxmlformats-officedocument.spreadsheetml.calcChain+xml"/>
  <Override PartName="/xl/comments1.xml" ContentType="application/vnd.openxmlformats-officedocument.spreadsheetml.comments+xml"/>
  <Override PartName="/xl/comments2.xml" ContentType="application/vnd.openxmlformats-officedocument.spreadsheet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Relationship Id="rId4" Type="http://schemas.openxmlformats.org/officeDocument/2006/relationships/custom-properties" Target="docProps/custom.xml"/></Relationships>
</file>

<file path=xl/workbook.xml><?xml version="1.0" encoding="utf-8"?>
<workbook xmlns="http://schemas.openxmlformats.org/spreadsheetml/2006/main" xmlns:r="http://schemas.openxmlformats.org/officeDocument/2006/relationships">
  <fileVersion appName="xl" lastEdited="4" lowestEdited="5" rupBuild="4507"/>
  <workbookPr filterPrivacy="1" defaultThemeVersion="124226"/>
  <bookViews>
    <workbookView xWindow="480" yWindow="60" windowWidth="27795" windowHeight="12840" tabRatio="599" firstSheet="3" activeTab="7"/>
  </bookViews>
  <sheets>
    <sheet name="tot rate impact" sheetId="4" r:id="rId1"/>
    <sheet name="chart 1" sheetId="5" r:id="rId2"/>
    <sheet name="phase in impacts" sheetId="6" r:id="rId3"/>
    <sheet name="chart 2" sheetId="7" r:id="rId4"/>
    <sheet name="TRTS" sheetId="8" r:id="rId5"/>
    <sheet name="chart 3" sheetId="9" r:id="rId6"/>
    <sheet name="TrPeaks" sheetId="10" r:id="rId7"/>
    <sheet name="TrTYRA" sheetId="11" r:id="rId8"/>
  </sheets>
  <externalReferences>
    <externalReference r:id="rId9"/>
    <externalReference r:id="rId10"/>
    <externalReference r:id="rId11"/>
  </externalReferences>
  <definedNames>
    <definedName name="_xlnm.Print_Area" localSheetId="2">'phase in impacts'!#REF!</definedName>
    <definedName name="_xlnm.Print_Area" localSheetId="0">'tot rate impact'!#REF!</definedName>
    <definedName name="_xlnm.Print_Area" localSheetId="4">TRTS!#REF!</definedName>
    <definedName name="RJ_ErrorCheck">[1]Checks!$H$4</definedName>
    <definedName name="RJ_FPM_TRIAL">[1]Control!$H$6</definedName>
    <definedName name="RJ_Link_to_SM">[1]Control!$H$16</definedName>
    <definedName name="RJ_MA_Data">'[2]MA Summary'!$D$7:$M$7</definedName>
    <definedName name="RJ_MA_paste">'[2]MA Summary'!$D$11</definedName>
    <definedName name="RJ_MinMax_Avg">[2]MinMaxTrial!$F$91</definedName>
    <definedName name="RJ_MinMax_Avg2">[2]MinMaxTrial!$L$9</definedName>
    <definedName name="RJ_MinMax_Data">[2]MinMaxTrial!$F$6</definedName>
    <definedName name="RJ_MinMax_Data2">[2]MinMaxTrial!$F$9</definedName>
    <definedName name="RJ_MinMax_Max">[2]MinMaxTrial!$F$89</definedName>
    <definedName name="RJ_MinMax_Max2">[2]MinMaxTrial!$J$9</definedName>
    <definedName name="RJ_MinMax_Min">[2]MinMaxTrial!$F$90</definedName>
    <definedName name="RJ_MinMax_Min2">[2]MinMaxTrial!$K$9</definedName>
    <definedName name="RJ_MinMax_Trial0">[2]MinMaxTrial!$F$92</definedName>
    <definedName name="RJ_MinMax_Trial02">[2]MinMaxTrial!$M$9</definedName>
    <definedName name="RJ_MinMax_Year">[2]MinMaxTrial!$C$5</definedName>
    <definedName name="RJ_OFFSET_WRM">[2]SM_Main!$I$3</definedName>
    <definedName name="RJ_SM_MA">[2]SM_Control!$A$23</definedName>
    <definedName name="RJ_SM_MA_Name">[2]SM_Control!$E$9</definedName>
    <definedName name="RJ_SM_Ops">[2]SM_Control!$E$8</definedName>
    <definedName name="RJ_SM_TRIAL">[2]SM_Control!$E$6</definedName>
    <definedName name="RJ_SY_WE">[2]SM_Main!$G$6</definedName>
    <definedName name="RJ_SY_WLG">[2]SM_Main!$G$4</definedName>
    <definedName name="RJ_SY_WRM">[2]SM_Main!$G$3</definedName>
    <definedName name="RJ_SY_WSO">[2]SM_Main!$G$5</definedName>
    <definedName name="RJ_WE_MA" localSheetId="2">[2]T2Engine!#REF!</definedName>
    <definedName name="RJ_WE_MA" localSheetId="0">[2]T2Engine!#REF!</definedName>
    <definedName name="RJ_WE_MA" localSheetId="4">[2]T2Engine!#REF!</definedName>
    <definedName name="RJ_WE_MA">[2]T2Engine!#REF!</definedName>
    <definedName name="RJ_WE_Trials" localSheetId="2">#REF!</definedName>
    <definedName name="RJ_WE_Trials" localSheetId="0">#REF!</definedName>
    <definedName name="RJ_WE_Trials" localSheetId="4">#REF!</definedName>
    <definedName name="RJ_WE_Trials">#REF!</definedName>
    <definedName name="solver_adj" localSheetId="2" hidden="1">'phase in impacts'!#REF!</definedName>
    <definedName name="solver_adj" localSheetId="0" hidden="1">'tot rate impact'!#REF!</definedName>
    <definedName name="solver_adj" localSheetId="4" hidden="1">TRTS!#REF!</definedName>
    <definedName name="solver_cvg" localSheetId="2" hidden="1">0.0001</definedName>
    <definedName name="solver_cvg" localSheetId="0" hidden="1">0.0001</definedName>
    <definedName name="solver_cvg" localSheetId="4" hidden="1">0.0001</definedName>
    <definedName name="solver_drv" localSheetId="2" hidden="1">1</definedName>
    <definedName name="solver_drv" localSheetId="0" hidden="1">1</definedName>
    <definedName name="solver_drv" localSheetId="4" hidden="1">1</definedName>
    <definedName name="solver_est" localSheetId="2" hidden="1">1</definedName>
    <definedName name="solver_est" localSheetId="0" hidden="1">1</definedName>
    <definedName name="solver_est" localSheetId="4" hidden="1">1</definedName>
    <definedName name="solver_itr" localSheetId="2" hidden="1">100</definedName>
    <definedName name="solver_itr" localSheetId="0" hidden="1">100</definedName>
    <definedName name="solver_itr" localSheetId="4" hidden="1">100</definedName>
    <definedName name="solver_lin" localSheetId="2" hidden="1">2</definedName>
    <definedName name="solver_lin" localSheetId="0" hidden="1">2</definedName>
    <definedName name="solver_lin" localSheetId="4" hidden="1">2</definedName>
    <definedName name="solver_neg" localSheetId="2" hidden="1">2</definedName>
    <definedName name="solver_neg" localSheetId="0" hidden="1">2</definedName>
    <definedName name="solver_neg" localSheetId="4" hidden="1">2</definedName>
    <definedName name="solver_num" localSheetId="2" hidden="1">0</definedName>
    <definedName name="solver_num" localSheetId="0" hidden="1">0</definedName>
    <definedName name="solver_num" localSheetId="4" hidden="1">0</definedName>
    <definedName name="solver_nwt" localSheetId="2" hidden="1">1</definedName>
    <definedName name="solver_nwt" localSheetId="0" hidden="1">1</definedName>
    <definedName name="solver_nwt" localSheetId="4" hidden="1">1</definedName>
    <definedName name="solver_opt" localSheetId="2" hidden="1">'phase in impacts'!#REF!</definedName>
    <definedName name="solver_opt" localSheetId="0" hidden="1">'tot rate impact'!#REF!</definedName>
    <definedName name="solver_opt" localSheetId="4" hidden="1">TRTS!#REF!</definedName>
    <definedName name="solver_pre" localSheetId="2" hidden="1">0.000001</definedName>
    <definedName name="solver_pre" localSheetId="0" hidden="1">0.000001</definedName>
    <definedName name="solver_pre" localSheetId="4" hidden="1">0.000001</definedName>
    <definedName name="solver_scl" localSheetId="2" hidden="1">2</definedName>
    <definedName name="solver_scl" localSheetId="0" hidden="1">2</definedName>
    <definedName name="solver_scl" localSheetId="4" hidden="1">2</definedName>
    <definedName name="solver_sho" localSheetId="2" hidden="1">2</definedName>
    <definedName name="solver_sho" localSheetId="0" hidden="1">2</definedName>
    <definedName name="solver_sho" localSheetId="4" hidden="1">2</definedName>
    <definedName name="solver_tim" localSheetId="2" hidden="1">100</definedName>
    <definedName name="solver_tim" localSheetId="0" hidden="1">100</definedName>
    <definedName name="solver_tim" localSheetId="4" hidden="1">100</definedName>
    <definedName name="solver_tol" localSheetId="2" hidden="1">0.05</definedName>
    <definedName name="solver_tol" localSheetId="0" hidden="1">0.05</definedName>
    <definedName name="solver_tol" localSheetId="4" hidden="1">0.05</definedName>
    <definedName name="solver_typ" localSheetId="2" hidden="1">3</definedName>
    <definedName name="solver_typ" localSheetId="0" hidden="1">3</definedName>
    <definedName name="solver_typ" localSheetId="4" hidden="1">3</definedName>
    <definedName name="solver_val" localSheetId="2" hidden="1">279998922</definedName>
    <definedName name="solver_val" localSheetId="0" hidden="1">279998922</definedName>
    <definedName name="solver_val" localSheetId="4" hidden="1">279998922</definedName>
  </definedNames>
  <calcPr calcId="125725"/>
</workbook>
</file>

<file path=xl/calcChain.xml><?xml version="1.0" encoding="utf-8"?>
<calcChain xmlns="http://schemas.openxmlformats.org/spreadsheetml/2006/main">
  <c r="K40" i="8"/>
  <c r="AF35"/>
  <c r="AE35"/>
  <c r="X34"/>
  <c r="R34"/>
  <c r="Q34" s="1"/>
  <c r="M34"/>
  <c r="F34"/>
  <c r="E34"/>
  <c r="D34"/>
  <c r="C34"/>
  <c r="AD34" s="1"/>
  <c r="AD33"/>
  <c r="X33"/>
  <c r="R33"/>
  <c r="Q33" s="1"/>
  <c r="M33"/>
  <c r="J33"/>
  <c r="I33"/>
  <c r="F33"/>
  <c r="E33"/>
  <c r="D33"/>
  <c r="C33"/>
  <c r="X32"/>
  <c r="R32"/>
  <c r="Q32" s="1"/>
  <c r="N32"/>
  <c r="M32"/>
  <c r="F32"/>
  <c r="E32"/>
  <c r="D32"/>
  <c r="C32"/>
  <c r="AD32" s="1"/>
  <c r="AD31"/>
  <c r="X31"/>
  <c r="R31"/>
  <c r="Q31" s="1"/>
  <c r="M31"/>
  <c r="G31"/>
  <c r="F31"/>
  <c r="E31"/>
  <c r="D31"/>
  <c r="C31"/>
  <c r="P31" s="1"/>
  <c r="X30"/>
  <c r="R30"/>
  <c r="Q30" s="1"/>
  <c r="P30"/>
  <c r="N30"/>
  <c r="M30"/>
  <c r="F30"/>
  <c r="E30"/>
  <c r="D30"/>
  <c r="C30"/>
  <c r="AD30" s="1"/>
  <c r="AD29"/>
  <c r="X29"/>
  <c r="R29"/>
  <c r="Q29"/>
  <c r="M29"/>
  <c r="N29" s="1"/>
  <c r="F29"/>
  <c r="E29"/>
  <c r="D29"/>
  <c r="C29"/>
  <c r="P29" s="1"/>
  <c r="X28"/>
  <c r="R28"/>
  <c r="Q28" s="1"/>
  <c r="M28"/>
  <c r="N28" s="1"/>
  <c r="F28"/>
  <c r="E28"/>
  <c r="D28"/>
  <c r="C28"/>
  <c r="X27"/>
  <c r="R27"/>
  <c r="Q27" s="1"/>
  <c r="M27"/>
  <c r="F27"/>
  <c r="E27"/>
  <c r="D27"/>
  <c r="C27"/>
  <c r="AD26"/>
  <c r="X26"/>
  <c r="R26"/>
  <c r="Q26" s="1"/>
  <c r="M26"/>
  <c r="J26"/>
  <c r="F26"/>
  <c r="E26"/>
  <c r="D26"/>
  <c r="C26"/>
  <c r="X25"/>
  <c r="R25"/>
  <c r="Q25" s="1"/>
  <c r="N25"/>
  <c r="M25"/>
  <c r="F25"/>
  <c r="E25"/>
  <c r="D25"/>
  <c r="C25"/>
  <c r="AD25" s="1"/>
  <c r="AD24"/>
  <c r="X24"/>
  <c r="R24"/>
  <c r="Q24" s="1"/>
  <c r="M24"/>
  <c r="F24"/>
  <c r="E24"/>
  <c r="D24"/>
  <c r="C24"/>
  <c r="AD23"/>
  <c r="X23"/>
  <c r="R23"/>
  <c r="Q23"/>
  <c r="P23"/>
  <c r="M23"/>
  <c r="F23"/>
  <c r="E23"/>
  <c r="D23"/>
  <c r="C23"/>
  <c r="X22"/>
  <c r="R22"/>
  <c r="Q22" s="1"/>
  <c r="N22"/>
  <c r="M22"/>
  <c r="F22"/>
  <c r="E22"/>
  <c r="D22"/>
  <c r="C22"/>
  <c r="AD22" s="1"/>
  <c r="X21"/>
  <c r="R21"/>
  <c r="Q21" s="1"/>
  <c r="M21"/>
  <c r="N21" s="1"/>
  <c r="F21"/>
  <c r="E21"/>
  <c r="D21"/>
  <c r="C21"/>
  <c r="P21" s="1"/>
  <c r="X20"/>
  <c r="R20"/>
  <c r="Q20" s="1"/>
  <c r="M20"/>
  <c r="N20" s="1"/>
  <c r="F20"/>
  <c r="E20"/>
  <c r="D20"/>
  <c r="C20"/>
  <c r="X19"/>
  <c r="R19"/>
  <c r="Q19"/>
  <c r="M19"/>
  <c r="J19"/>
  <c r="F19"/>
  <c r="E19"/>
  <c r="D19"/>
  <c r="C19"/>
  <c r="X18"/>
  <c r="R18"/>
  <c r="Q18" s="1"/>
  <c r="M18"/>
  <c r="F18"/>
  <c r="E18"/>
  <c r="D18"/>
  <c r="C18"/>
  <c r="AD18" s="1"/>
  <c r="AD17"/>
  <c r="X17"/>
  <c r="R17"/>
  <c r="Q17" s="1"/>
  <c r="M17"/>
  <c r="F17"/>
  <c r="E17"/>
  <c r="D17"/>
  <c r="C17"/>
  <c r="AD16"/>
  <c r="X16"/>
  <c r="R16"/>
  <c r="Q16" s="1"/>
  <c r="P16"/>
  <c r="M16"/>
  <c r="F16"/>
  <c r="E16"/>
  <c r="D16"/>
  <c r="C16"/>
  <c r="X15"/>
  <c r="R15"/>
  <c r="Q15"/>
  <c r="P15"/>
  <c r="M15"/>
  <c r="N15" s="1"/>
  <c r="F15"/>
  <c r="E15"/>
  <c r="D15"/>
  <c r="C15"/>
  <c r="AD15" s="1"/>
  <c r="AD14"/>
  <c r="X14"/>
  <c r="R14"/>
  <c r="Q14"/>
  <c r="M14"/>
  <c r="F14"/>
  <c r="E14"/>
  <c r="D14"/>
  <c r="C14"/>
  <c r="P14" s="1"/>
  <c r="X13"/>
  <c r="R13"/>
  <c r="Q13" s="1"/>
  <c r="M13"/>
  <c r="F13"/>
  <c r="E13"/>
  <c r="D13"/>
  <c r="C13"/>
  <c r="X12"/>
  <c r="R12"/>
  <c r="Q12"/>
  <c r="M12"/>
  <c r="F12"/>
  <c r="E12"/>
  <c r="D12"/>
  <c r="C12"/>
  <c r="X11"/>
  <c r="R11"/>
  <c r="Q11" s="1"/>
  <c r="M11"/>
  <c r="F11"/>
  <c r="E11"/>
  <c r="D11"/>
  <c r="C11"/>
  <c r="AD11" s="1"/>
  <c r="X10"/>
  <c r="R10"/>
  <c r="Q10" s="1"/>
  <c r="M10"/>
  <c r="J10"/>
  <c r="F10"/>
  <c r="E10"/>
  <c r="D10"/>
  <c r="C10"/>
  <c r="AD10" s="1"/>
  <c r="X9"/>
  <c r="R9"/>
  <c r="Q9"/>
  <c r="M9"/>
  <c r="F9"/>
  <c r="E9"/>
  <c r="D9"/>
  <c r="C9"/>
  <c r="AD9" s="1"/>
  <c r="J7"/>
  <c r="J29" s="1"/>
  <c r="I7"/>
  <c r="I17" s="1"/>
  <c r="H7"/>
  <c r="H16" s="1"/>
  <c r="G7"/>
  <c r="G24" s="1"/>
  <c r="C6"/>
  <c r="B3"/>
  <c r="K40" i="6"/>
  <c r="AF35"/>
  <c r="AE35"/>
  <c r="X34"/>
  <c r="R34"/>
  <c r="Q34" s="1"/>
  <c r="M34"/>
  <c r="F34"/>
  <c r="E34"/>
  <c r="D34"/>
  <c r="C34"/>
  <c r="X33"/>
  <c r="R33"/>
  <c r="Q33" s="1"/>
  <c r="M33"/>
  <c r="F33"/>
  <c r="E33"/>
  <c r="D33"/>
  <c r="C33"/>
  <c r="AD33" s="1"/>
  <c r="AD32"/>
  <c r="X32"/>
  <c r="R32"/>
  <c r="Q32" s="1"/>
  <c r="N32"/>
  <c r="M32"/>
  <c r="F32"/>
  <c r="E32"/>
  <c r="D32"/>
  <c r="C32"/>
  <c r="X31"/>
  <c r="R31"/>
  <c r="Q31" s="1"/>
  <c r="M31"/>
  <c r="H31"/>
  <c r="F31"/>
  <c r="E31"/>
  <c r="D31"/>
  <c r="C31"/>
  <c r="P31" s="1"/>
  <c r="X30"/>
  <c r="R30"/>
  <c r="Q30"/>
  <c r="N30"/>
  <c r="M30"/>
  <c r="F30"/>
  <c r="E30"/>
  <c r="D30"/>
  <c r="C30"/>
  <c r="AD30" s="1"/>
  <c r="X29"/>
  <c r="R29"/>
  <c r="Q29" s="1"/>
  <c r="M29"/>
  <c r="F29"/>
  <c r="E29"/>
  <c r="D29"/>
  <c r="C29"/>
  <c r="AD29" s="1"/>
  <c r="X28"/>
  <c r="R28"/>
  <c r="Q28" s="1"/>
  <c r="N28"/>
  <c r="M28"/>
  <c r="F28"/>
  <c r="E28"/>
  <c r="D28"/>
  <c r="C28"/>
  <c r="P28" s="1"/>
  <c r="X27"/>
  <c r="R27"/>
  <c r="Q27" s="1"/>
  <c r="M27"/>
  <c r="F27"/>
  <c r="E27"/>
  <c r="D27"/>
  <c r="C27"/>
  <c r="P27" s="1"/>
  <c r="X26"/>
  <c r="R26"/>
  <c r="Q26" s="1"/>
  <c r="M26"/>
  <c r="F26"/>
  <c r="E26"/>
  <c r="D26"/>
  <c r="C26"/>
  <c r="X25"/>
  <c r="R25"/>
  <c r="Q25" s="1"/>
  <c r="M25"/>
  <c r="H25"/>
  <c r="F25"/>
  <c r="E25"/>
  <c r="D25"/>
  <c r="C25"/>
  <c r="AD25" s="1"/>
  <c r="AD24"/>
  <c r="X24"/>
  <c r="R24"/>
  <c r="Q24"/>
  <c r="N24"/>
  <c r="M24"/>
  <c r="F24"/>
  <c r="E24"/>
  <c r="D24"/>
  <c r="C24"/>
  <c r="AD23"/>
  <c r="X23"/>
  <c r="R23"/>
  <c r="Q23" s="1"/>
  <c r="M23"/>
  <c r="F23"/>
  <c r="E23"/>
  <c r="D23"/>
  <c r="C23"/>
  <c r="P23" s="1"/>
  <c r="X22"/>
  <c r="R22"/>
  <c r="Q22" s="1"/>
  <c r="N22"/>
  <c r="M22"/>
  <c r="F22"/>
  <c r="E22"/>
  <c r="D22"/>
  <c r="C22"/>
  <c r="X21"/>
  <c r="R21"/>
  <c r="Q21" s="1"/>
  <c r="M21"/>
  <c r="F21"/>
  <c r="J21" s="1"/>
  <c r="E21"/>
  <c r="D21"/>
  <c r="C21"/>
  <c r="AD21" s="1"/>
  <c r="X20"/>
  <c r="R20"/>
  <c r="Q20"/>
  <c r="N20"/>
  <c r="M20"/>
  <c r="I20"/>
  <c r="F20"/>
  <c r="E20"/>
  <c r="D20"/>
  <c r="C20"/>
  <c r="AD20" s="1"/>
  <c r="X19"/>
  <c r="R19"/>
  <c r="Q19"/>
  <c r="M19"/>
  <c r="N19" s="1"/>
  <c r="F19"/>
  <c r="E19"/>
  <c r="D19"/>
  <c r="C19"/>
  <c r="X18"/>
  <c r="R18"/>
  <c r="Q18" s="1"/>
  <c r="M18"/>
  <c r="F18"/>
  <c r="E18"/>
  <c r="D18"/>
  <c r="C18"/>
  <c r="AD18" s="1"/>
  <c r="X17"/>
  <c r="R17"/>
  <c r="Q17" s="1"/>
  <c r="N17"/>
  <c r="M17"/>
  <c r="F17"/>
  <c r="E17"/>
  <c r="I17" s="1"/>
  <c r="D17"/>
  <c r="C17"/>
  <c r="AD17" s="1"/>
  <c r="X16"/>
  <c r="R16"/>
  <c r="Q16" s="1"/>
  <c r="M16"/>
  <c r="F16"/>
  <c r="E16"/>
  <c r="D16"/>
  <c r="H16" s="1"/>
  <c r="C16"/>
  <c r="P16" s="1"/>
  <c r="X15"/>
  <c r="R15"/>
  <c r="Q15" s="1"/>
  <c r="N15"/>
  <c r="M15"/>
  <c r="G15"/>
  <c r="F15"/>
  <c r="E15"/>
  <c r="D15"/>
  <c r="C15"/>
  <c r="X14"/>
  <c r="R14"/>
  <c r="Q14" s="1"/>
  <c r="M14"/>
  <c r="F14"/>
  <c r="E14"/>
  <c r="D14"/>
  <c r="H14" s="1"/>
  <c r="C14"/>
  <c r="AD14" s="1"/>
  <c r="X13"/>
  <c r="R13"/>
  <c r="Q13" s="1"/>
  <c r="N13"/>
  <c r="M13"/>
  <c r="F13"/>
  <c r="E13"/>
  <c r="I13" s="1"/>
  <c r="D13"/>
  <c r="C13"/>
  <c r="AD12"/>
  <c r="X12"/>
  <c r="R12"/>
  <c r="Q12" s="1"/>
  <c r="M12"/>
  <c r="J12"/>
  <c r="H12"/>
  <c r="F12"/>
  <c r="E12"/>
  <c r="D12"/>
  <c r="C12"/>
  <c r="P12" s="1"/>
  <c r="X11"/>
  <c r="R11"/>
  <c r="Q11"/>
  <c r="M11"/>
  <c r="G11"/>
  <c r="F11"/>
  <c r="E11"/>
  <c r="D11"/>
  <c r="C11"/>
  <c r="X10"/>
  <c r="R10"/>
  <c r="M10"/>
  <c r="F10"/>
  <c r="E10"/>
  <c r="D10"/>
  <c r="C10"/>
  <c r="AD10" s="1"/>
  <c r="AD9"/>
  <c r="X9"/>
  <c r="R9"/>
  <c r="Q9" s="1"/>
  <c r="N9"/>
  <c r="M9"/>
  <c r="F9"/>
  <c r="E9"/>
  <c r="I9" s="1"/>
  <c r="D9"/>
  <c r="C9"/>
  <c r="J7"/>
  <c r="J30" s="1"/>
  <c r="I7"/>
  <c r="I32" s="1"/>
  <c r="H7"/>
  <c r="H33" s="1"/>
  <c r="G7"/>
  <c r="C6"/>
  <c r="B3"/>
  <c r="K40" i="4"/>
  <c r="F35"/>
  <c r="E35"/>
  <c r="D35"/>
  <c r="Z30" s="1"/>
  <c r="C35"/>
  <c r="AF34"/>
  <c r="AE34"/>
  <c r="AD34"/>
  <c r="AG34" s="1"/>
  <c r="X34"/>
  <c r="R34"/>
  <c r="Q34" s="1"/>
  <c r="P34"/>
  <c r="M34"/>
  <c r="J34"/>
  <c r="I34"/>
  <c r="H34"/>
  <c r="G34"/>
  <c r="AG33"/>
  <c r="AF33"/>
  <c r="AE33"/>
  <c r="AD33"/>
  <c r="X33"/>
  <c r="R33"/>
  <c r="Q33" s="1"/>
  <c r="P33"/>
  <c r="M33"/>
  <c r="J33"/>
  <c r="I33"/>
  <c r="H33"/>
  <c r="G33"/>
  <c r="AF32"/>
  <c r="AE32"/>
  <c r="AG32" s="1"/>
  <c r="AD32"/>
  <c r="X32"/>
  <c r="R32"/>
  <c r="Q32" s="1"/>
  <c r="P32"/>
  <c r="M32"/>
  <c r="J32"/>
  <c r="I32"/>
  <c r="H32"/>
  <c r="G32"/>
  <c r="AF31"/>
  <c r="AE31"/>
  <c r="AD31"/>
  <c r="X31"/>
  <c r="R31"/>
  <c r="Q31" s="1"/>
  <c r="P31"/>
  <c r="M31"/>
  <c r="J31"/>
  <c r="I31"/>
  <c r="H31"/>
  <c r="K31" s="1"/>
  <c r="G31"/>
  <c r="AF30"/>
  <c r="AE30"/>
  <c r="AD30"/>
  <c r="AG30" s="1"/>
  <c r="X30"/>
  <c r="R30"/>
  <c r="Q30" s="1"/>
  <c r="P30"/>
  <c r="M30"/>
  <c r="J30"/>
  <c r="I30"/>
  <c r="H30"/>
  <c r="G30"/>
  <c r="AG29"/>
  <c r="AF29"/>
  <c r="AE29"/>
  <c r="AD29"/>
  <c r="X29"/>
  <c r="R29"/>
  <c r="Q29" s="1"/>
  <c r="P29"/>
  <c r="M29"/>
  <c r="N29" s="1"/>
  <c r="J29"/>
  <c r="I29"/>
  <c r="H29"/>
  <c r="G29"/>
  <c r="AF28"/>
  <c r="AE28"/>
  <c r="AG28" s="1"/>
  <c r="AD28"/>
  <c r="X28"/>
  <c r="R28"/>
  <c r="Q28" s="1"/>
  <c r="P28"/>
  <c r="M28"/>
  <c r="J28"/>
  <c r="I28"/>
  <c r="H28"/>
  <c r="G28"/>
  <c r="AF27"/>
  <c r="AE27"/>
  <c r="AD27"/>
  <c r="X27"/>
  <c r="R27"/>
  <c r="Q27" s="1"/>
  <c r="P27"/>
  <c r="M27"/>
  <c r="J27"/>
  <c r="I27"/>
  <c r="H27"/>
  <c r="K27" s="1"/>
  <c r="G27"/>
  <c r="AF26"/>
  <c r="AE26"/>
  <c r="AD26"/>
  <c r="AG26" s="1"/>
  <c r="X26"/>
  <c r="R26"/>
  <c r="Q26" s="1"/>
  <c r="P26"/>
  <c r="M26"/>
  <c r="J26"/>
  <c r="I26"/>
  <c r="H26"/>
  <c r="G26"/>
  <c r="AG25"/>
  <c r="AF25"/>
  <c r="AE25"/>
  <c r="AD25"/>
  <c r="X25"/>
  <c r="R25"/>
  <c r="Q25" s="1"/>
  <c r="P25"/>
  <c r="M25"/>
  <c r="J25"/>
  <c r="I25"/>
  <c r="H25"/>
  <c r="G25"/>
  <c r="D25"/>
  <c r="AF24"/>
  <c r="AG24" s="1"/>
  <c r="AE24"/>
  <c r="AD24"/>
  <c r="X24"/>
  <c r="R24"/>
  <c r="Q24" s="1"/>
  <c r="P24"/>
  <c r="M24"/>
  <c r="J24"/>
  <c r="I24"/>
  <c r="H24"/>
  <c r="G24"/>
  <c r="K24" s="1"/>
  <c r="AF23"/>
  <c r="AE23"/>
  <c r="AD23"/>
  <c r="X23"/>
  <c r="R23"/>
  <c r="Q23"/>
  <c r="P23"/>
  <c r="N23"/>
  <c r="M23"/>
  <c r="J23"/>
  <c r="I23"/>
  <c r="H23"/>
  <c r="G23"/>
  <c r="AF22"/>
  <c r="AE22"/>
  <c r="AD22"/>
  <c r="X22"/>
  <c r="R22"/>
  <c r="Q22" s="1"/>
  <c r="T22" s="1"/>
  <c r="P22"/>
  <c r="M22"/>
  <c r="N22" s="1"/>
  <c r="J22"/>
  <c r="I22"/>
  <c r="H22"/>
  <c r="G22"/>
  <c r="AF21"/>
  <c r="AE21"/>
  <c r="AD21"/>
  <c r="X21"/>
  <c r="R21"/>
  <c r="Q21" s="1"/>
  <c r="P21"/>
  <c r="N21"/>
  <c r="M21"/>
  <c r="J21"/>
  <c r="I21"/>
  <c r="H21"/>
  <c r="G21"/>
  <c r="K21" s="1"/>
  <c r="AF20"/>
  <c r="AE20"/>
  <c r="AD20"/>
  <c r="X20"/>
  <c r="R20"/>
  <c r="Q20"/>
  <c r="P20"/>
  <c r="M20"/>
  <c r="J20"/>
  <c r="I20"/>
  <c r="H20"/>
  <c r="K20" s="1"/>
  <c r="G20"/>
  <c r="AF19"/>
  <c r="AE19"/>
  <c r="AD19"/>
  <c r="X19"/>
  <c r="R19"/>
  <c r="Q19" s="1"/>
  <c r="P19"/>
  <c r="M19"/>
  <c r="N19" s="1"/>
  <c r="J19"/>
  <c r="I19"/>
  <c r="H19"/>
  <c r="K19" s="1"/>
  <c r="G19"/>
  <c r="AF18"/>
  <c r="AE18"/>
  <c r="AD18"/>
  <c r="AG18" s="1"/>
  <c r="X18"/>
  <c r="R18"/>
  <c r="Q18" s="1"/>
  <c r="P18"/>
  <c r="M18"/>
  <c r="J18"/>
  <c r="I18"/>
  <c r="H18"/>
  <c r="G18"/>
  <c r="AG17"/>
  <c r="AF17"/>
  <c r="AE17"/>
  <c r="AD17"/>
  <c r="X17"/>
  <c r="R17"/>
  <c r="Q17" s="1"/>
  <c r="P17"/>
  <c r="M17"/>
  <c r="J17"/>
  <c r="I17"/>
  <c r="H17"/>
  <c r="G17"/>
  <c r="AF16"/>
  <c r="AE16"/>
  <c r="AG16" s="1"/>
  <c r="AD16"/>
  <c r="X16"/>
  <c r="R16"/>
  <c r="Q16" s="1"/>
  <c r="P16"/>
  <c r="M16"/>
  <c r="J16"/>
  <c r="I16"/>
  <c r="H16"/>
  <c r="G16"/>
  <c r="AF15"/>
  <c r="AE15"/>
  <c r="AD15"/>
  <c r="X15"/>
  <c r="R15"/>
  <c r="Q15" s="1"/>
  <c r="P15"/>
  <c r="M15"/>
  <c r="J15"/>
  <c r="I15"/>
  <c r="H15"/>
  <c r="K15" s="1"/>
  <c r="G15"/>
  <c r="AF14"/>
  <c r="AE14"/>
  <c r="AD14"/>
  <c r="AG14" s="1"/>
  <c r="X14"/>
  <c r="R14"/>
  <c r="Q14" s="1"/>
  <c r="P14"/>
  <c r="M14"/>
  <c r="J14"/>
  <c r="I14"/>
  <c r="H14"/>
  <c r="G14"/>
  <c r="AG13"/>
  <c r="AF13"/>
  <c r="AE13"/>
  <c r="AD13"/>
  <c r="X13"/>
  <c r="R13"/>
  <c r="Q13" s="1"/>
  <c r="P13"/>
  <c r="M13"/>
  <c r="J13"/>
  <c r="I13"/>
  <c r="H13"/>
  <c r="G13"/>
  <c r="AF12"/>
  <c r="AE12"/>
  <c r="AG12" s="1"/>
  <c r="AD12"/>
  <c r="X12"/>
  <c r="R12"/>
  <c r="Q12" s="1"/>
  <c r="P12"/>
  <c r="M12"/>
  <c r="J12"/>
  <c r="I12"/>
  <c r="H12"/>
  <c r="G12"/>
  <c r="AF11"/>
  <c r="AE11"/>
  <c r="AD11"/>
  <c r="X11"/>
  <c r="R11"/>
  <c r="Q11" s="1"/>
  <c r="P11"/>
  <c r="M11"/>
  <c r="J11"/>
  <c r="I11"/>
  <c r="H11"/>
  <c r="K11" s="1"/>
  <c r="G11"/>
  <c r="AF10"/>
  <c r="AE10"/>
  <c r="AD10"/>
  <c r="AG10" s="1"/>
  <c r="X10"/>
  <c r="R10"/>
  <c r="Q10" s="1"/>
  <c r="P10"/>
  <c r="M10"/>
  <c r="J10"/>
  <c r="I10"/>
  <c r="H10"/>
  <c r="G10"/>
  <c r="AG9"/>
  <c r="AF9"/>
  <c r="AE9"/>
  <c r="AD9"/>
  <c r="X9"/>
  <c r="R9"/>
  <c r="Q9" s="1"/>
  <c r="P9"/>
  <c r="M9"/>
  <c r="J9"/>
  <c r="J35" s="1"/>
  <c r="I9"/>
  <c r="I35" s="1"/>
  <c r="H9"/>
  <c r="G9"/>
  <c r="J18" i="8" l="1"/>
  <c r="AD21"/>
  <c r="AD35" s="1"/>
  <c r="AG35" s="1"/>
  <c r="P22"/>
  <c r="G23"/>
  <c r="J25"/>
  <c r="I18"/>
  <c r="D35"/>
  <c r="I25"/>
  <c r="G30"/>
  <c r="I32"/>
  <c r="H18"/>
  <c r="C35"/>
  <c r="Z9" s="1"/>
  <c r="H25"/>
  <c r="H32"/>
  <c r="G16"/>
  <c r="J12"/>
  <c r="G22"/>
  <c r="I24"/>
  <c r="H24"/>
  <c r="J27"/>
  <c r="J11"/>
  <c r="I34"/>
  <c r="I11"/>
  <c r="G17"/>
  <c r="H31"/>
  <c r="J34"/>
  <c r="AD28" i="6"/>
  <c r="P33"/>
  <c r="C35"/>
  <c r="P10"/>
  <c r="I11"/>
  <c r="H15"/>
  <c r="AD27"/>
  <c r="P14"/>
  <c r="P18"/>
  <c r="H21"/>
  <c r="I24"/>
  <c r="P29"/>
  <c r="H30"/>
  <c r="J33"/>
  <c r="H10"/>
  <c r="AD16"/>
  <c r="H20"/>
  <c r="AD31"/>
  <c r="H28"/>
  <c r="J10"/>
  <c r="J14"/>
  <c r="H18"/>
  <c r="H23"/>
  <c r="P25"/>
  <c r="G9"/>
  <c r="H11"/>
  <c r="K11" s="1"/>
  <c r="H13"/>
  <c r="J18"/>
  <c r="M35"/>
  <c r="Y24" s="1"/>
  <c r="H19"/>
  <c r="P21"/>
  <c r="H22"/>
  <c r="J25"/>
  <c r="AG15" i="4"/>
  <c r="Z10"/>
  <c r="Z14"/>
  <c r="Z18"/>
  <c r="AG21"/>
  <c r="K23"/>
  <c r="Z26"/>
  <c r="K10"/>
  <c r="AF35"/>
  <c r="K14"/>
  <c r="K18"/>
  <c r="K26"/>
  <c r="K30"/>
  <c r="K34"/>
  <c r="AG19"/>
  <c r="H35"/>
  <c r="AE35"/>
  <c r="AG35" s="1"/>
  <c r="AG20"/>
  <c r="T21"/>
  <c r="V21" s="1"/>
  <c r="W21" s="1"/>
  <c r="AG27"/>
  <c r="AD35"/>
  <c r="K12"/>
  <c r="K16"/>
  <c r="T19"/>
  <c r="K22"/>
  <c r="V22" s="1"/>
  <c r="K25"/>
  <c r="K28"/>
  <c r="K29"/>
  <c r="K32"/>
  <c r="K33"/>
  <c r="AG11"/>
  <c r="AG22"/>
  <c r="AG31"/>
  <c r="Z24"/>
  <c r="G35"/>
  <c r="K13"/>
  <c r="K17"/>
  <c r="T23"/>
  <c r="V23" s="1"/>
  <c r="AG23"/>
  <c r="Z25"/>
  <c r="N14" i="8"/>
  <c r="F35"/>
  <c r="H10"/>
  <c r="G34"/>
  <c r="G26"/>
  <c r="G19"/>
  <c r="G11"/>
  <c r="G14"/>
  <c r="G27"/>
  <c r="K27" s="1"/>
  <c r="G12"/>
  <c r="G21"/>
  <c r="G28"/>
  <c r="G20"/>
  <c r="G13"/>
  <c r="G33"/>
  <c r="G25"/>
  <c r="K25" s="1"/>
  <c r="G18"/>
  <c r="K18" s="1"/>
  <c r="G10"/>
  <c r="G29"/>
  <c r="G9"/>
  <c r="I10"/>
  <c r="P12"/>
  <c r="AD12"/>
  <c r="G15"/>
  <c r="AD20"/>
  <c r="P20"/>
  <c r="N27"/>
  <c r="Q35"/>
  <c r="P13"/>
  <c r="AD13"/>
  <c r="R35"/>
  <c r="H27"/>
  <c r="H28"/>
  <c r="H20"/>
  <c r="H13"/>
  <c r="H30"/>
  <c r="H22"/>
  <c r="H15"/>
  <c r="H29"/>
  <c r="H21"/>
  <c r="H14"/>
  <c r="H34"/>
  <c r="H26"/>
  <c r="H19"/>
  <c r="H11"/>
  <c r="H12"/>
  <c r="H9"/>
  <c r="P11"/>
  <c r="AD28"/>
  <c r="P28"/>
  <c r="Z28"/>
  <c r="I28"/>
  <c r="I20"/>
  <c r="I13"/>
  <c r="I29"/>
  <c r="I21"/>
  <c r="I14"/>
  <c r="I30"/>
  <c r="K30" s="1"/>
  <c r="I22"/>
  <c r="I15"/>
  <c r="I31"/>
  <c r="I16"/>
  <c r="I27"/>
  <c r="I12"/>
  <c r="I23"/>
  <c r="I9"/>
  <c r="E35"/>
  <c r="Z14" s="1"/>
  <c r="N13"/>
  <c r="I19"/>
  <c r="I26"/>
  <c r="G32"/>
  <c r="H33"/>
  <c r="P34"/>
  <c r="P27"/>
  <c r="T27" s="1"/>
  <c r="AD27"/>
  <c r="N12"/>
  <c r="K16"/>
  <c r="H17"/>
  <c r="P19"/>
  <c r="AD19"/>
  <c r="H23"/>
  <c r="P26"/>
  <c r="M35"/>
  <c r="Y27" s="1"/>
  <c r="J24"/>
  <c r="J32"/>
  <c r="N9"/>
  <c r="P10"/>
  <c r="J21"/>
  <c r="P9"/>
  <c r="J13"/>
  <c r="N16"/>
  <c r="T16" s="1"/>
  <c r="V16" s="1"/>
  <c r="P17"/>
  <c r="J20"/>
  <c r="N23"/>
  <c r="P24"/>
  <c r="J28"/>
  <c r="N31"/>
  <c r="T31" s="1"/>
  <c r="P32"/>
  <c r="T32" s="1"/>
  <c r="N11"/>
  <c r="J16"/>
  <c r="N19"/>
  <c r="J23"/>
  <c r="N26"/>
  <c r="J31"/>
  <c r="N34"/>
  <c r="J9"/>
  <c r="J17"/>
  <c r="N10"/>
  <c r="J15"/>
  <c r="N18"/>
  <c r="J22"/>
  <c r="J30"/>
  <c r="N33"/>
  <c r="J14"/>
  <c r="N17"/>
  <c r="P18"/>
  <c r="N24"/>
  <c r="P25"/>
  <c r="T25" s="1"/>
  <c r="V25" s="1"/>
  <c r="P33"/>
  <c r="T33" s="1"/>
  <c r="Y30" i="6"/>
  <c r="Y22"/>
  <c r="Y32"/>
  <c r="Y17"/>
  <c r="Y20"/>
  <c r="Y15"/>
  <c r="Y28"/>
  <c r="Y13"/>
  <c r="Y9"/>
  <c r="Q10"/>
  <c r="Q35" s="1"/>
  <c r="R35"/>
  <c r="Z24"/>
  <c r="F35"/>
  <c r="Y11"/>
  <c r="Y14"/>
  <c r="N14"/>
  <c r="Y27"/>
  <c r="N27"/>
  <c r="Y16"/>
  <c r="N16"/>
  <c r="T16" s="1"/>
  <c r="Y21"/>
  <c r="Y29"/>
  <c r="P13"/>
  <c r="AD15"/>
  <c r="P15"/>
  <c r="Y18"/>
  <c r="Y26"/>
  <c r="P34"/>
  <c r="AD34"/>
  <c r="G27"/>
  <c r="G12"/>
  <c r="G21"/>
  <c r="G28"/>
  <c r="G20"/>
  <c r="G13"/>
  <c r="G29"/>
  <c r="G14"/>
  <c r="G31"/>
  <c r="G23"/>
  <c r="G16"/>
  <c r="G32"/>
  <c r="G24"/>
  <c r="G33"/>
  <c r="K33" s="1"/>
  <c r="G25"/>
  <c r="G18"/>
  <c r="G10"/>
  <c r="G34"/>
  <c r="G26"/>
  <c r="P11"/>
  <c r="Y10"/>
  <c r="G19"/>
  <c r="D35"/>
  <c r="Z11" s="1"/>
  <c r="I29"/>
  <c r="I21"/>
  <c r="I14"/>
  <c r="T14" s="1"/>
  <c r="I23"/>
  <c r="I30"/>
  <c r="I22"/>
  <c r="I15"/>
  <c r="I31"/>
  <c r="I16"/>
  <c r="I33"/>
  <c r="I25"/>
  <c r="I18"/>
  <c r="I10"/>
  <c r="I34"/>
  <c r="I26"/>
  <c r="I19"/>
  <c r="I27"/>
  <c r="I12"/>
  <c r="I28"/>
  <c r="AD13"/>
  <c r="AD22"/>
  <c r="P22"/>
  <c r="P26"/>
  <c r="AD26"/>
  <c r="Y31"/>
  <c r="Y33"/>
  <c r="T31"/>
  <c r="N12"/>
  <c r="T12" s="1"/>
  <c r="Y12"/>
  <c r="P19"/>
  <c r="T19" s="1"/>
  <c r="AD19"/>
  <c r="Y23"/>
  <c r="N23"/>
  <c r="Y25"/>
  <c r="H27"/>
  <c r="T27" s="1"/>
  <c r="G30"/>
  <c r="K30" s="1"/>
  <c r="Y34"/>
  <c r="E35"/>
  <c r="AD11"/>
  <c r="AD35" s="1"/>
  <c r="AG35" s="1"/>
  <c r="Z14"/>
  <c r="G17"/>
  <c r="G22"/>
  <c r="J29"/>
  <c r="P9"/>
  <c r="J13"/>
  <c r="P17"/>
  <c r="J20"/>
  <c r="P24"/>
  <c r="H26"/>
  <c r="J28"/>
  <c r="N31"/>
  <c r="P32"/>
  <c r="H34"/>
  <c r="J27"/>
  <c r="H9"/>
  <c r="J11"/>
  <c r="H17"/>
  <c r="J19"/>
  <c r="N21"/>
  <c r="T21" s="1"/>
  <c r="H24"/>
  <c r="J26"/>
  <c r="N29"/>
  <c r="P30"/>
  <c r="T30" s="1"/>
  <c r="H32"/>
  <c r="J34"/>
  <c r="Y19"/>
  <c r="P20"/>
  <c r="T20" s="1"/>
  <c r="J32"/>
  <c r="N11"/>
  <c r="J16"/>
  <c r="J23"/>
  <c r="N26"/>
  <c r="H29"/>
  <c r="J31"/>
  <c r="N34"/>
  <c r="T34" s="1"/>
  <c r="J9"/>
  <c r="J17"/>
  <c r="J24"/>
  <c r="N10"/>
  <c r="N35" s="1"/>
  <c r="J15"/>
  <c r="N18"/>
  <c r="J22"/>
  <c r="N25"/>
  <c r="T25" s="1"/>
  <c r="N33"/>
  <c r="Y9" i="4"/>
  <c r="M35"/>
  <c r="Y25" s="1"/>
  <c r="AA25" s="1"/>
  <c r="N9"/>
  <c r="P35"/>
  <c r="Q35"/>
  <c r="T9"/>
  <c r="T29"/>
  <c r="V29" s="1"/>
  <c r="W23"/>
  <c r="AB23"/>
  <c r="Y18"/>
  <c r="AA18" s="1"/>
  <c r="V19"/>
  <c r="AB19" s="1"/>
  <c r="T32"/>
  <c r="V32" s="1"/>
  <c r="T10"/>
  <c r="V10" s="1"/>
  <c r="T28"/>
  <c r="N13"/>
  <c r="T13" s="1"/>
  <c r="V13" s="1"/>
  <c r="N17"/>
  <c r="T17" s="1"/>
  <c r="V17" s="1"/>
  <c r="Z12"/>
  <c r="Z16"/>
  <c r="Z28"/>
  <c r="Z32"/>
  <c r="R35"/>
  <c r="N11"/>
  <c r="T11" s="1"/>
  <c r="V11" s="1"/>
  <c r="N15"/>
  <c r="T15" s="1"/>
  <c r="V15" s="1"/>
  <c r="Z19"/>
  <c r="Z23"/>
  <c r="N27"/>
  <c r="T27" s="1"/>
  <c r="V27" s="1"/>
  <c r="N31"/>
  <c r="T31" s="1"/>
  <c r="V31" s="1"/>
  <c r="Z11"/>
  <c r="Z15"/>
  <c r="Z27"/>
  <c r="Z31"/>
  <c r="K9"/>
  <c r="N10"/>
  <c r="N14"/>
  <c r="T14" s="1"/>
  <c r="N18"/>
  <c r="T18" s="1"/>
  <c r="V18" s="1"/>
  <c r="Z22"/>
  <c r="N26"/>
  <c r="T26" s="1"/>
  <c r="V26" s="1"/>
  <c r="N30"/>
  <c r="T30" s="1"/>
  <c r="V30" s="1"/>
  <c r="N34"/>
  <c r="T34" s="1"/>
  <c r="V34" s="1"/>
  <c r="Z34"/>
  <c r="Z21"/>
  <c r="N25"/>
  <c r="T25" s="1"/>
  <c r="V25" s="1"/>
  <c r="Y29"/>
  <c r="AA29" s="1"/>
  <c r="N33"/>
  <c r="T33" s="1"/>
  <c r="V33" s="1"/>
  <c r="Z13"/>
  <c r="Z17"/>
  <c r="N20"/>
  <c r="T20" s="1"/>
  <c r="V20" s="1"/>
  <c r="N24"/>
  <c r="T24" s="1"/>
  <c r="V24" s="1"/>
  <c r="Z29"/>
  <c r="Z33"/>
  <c r="Z9"/>
  <c r="N12"/>
  <c r="T12" s="1"/>
  <c r="V12" s="1"/>
  <c r="N16"/>
  <c r="T16" s="1"/>
  <c r="V16" s="1"/>
  <c r="Z20"/>
  <c r="N28"/>
  <c r="N32"/>
  <c r="Z32" i="8" l="1"/>
  <c r="AA32" s="1"/>
  <c r="Y12"/>
  <c r="T28"/>
  <c r="T17"/>
  <c r="K24"/>
  <c r="K17"/>
  <c r="V27"/>
  <c r="T22"/>
  <c r="T30"/>
  <c r="T13"/>
  <c r="Y16"/>
  <c r="K22"/>
  <c r="Y17"/>
  <c r="K21"/>
  <c r="Z23"/>
  <c r="T23"/>
  <c r="V23" s="1"/>
  <c r="K31"/>
  <c r="V31" s="1"/>
  <c r="T20"/>
  <c r="T15"/>
  <c r="Z13"/>
  <c r="K28"/>
  <c r="K34"/>
  <c r="Z16"/>
  <c r="T24"/>
  <c r="V24" s="1"/>
  <c r="W24" s="1"/>
  <c r="T10"/>
  <c r="V10" s="1"/>
  <c r="K23"/>
  <c r="Y32"/>
  <c r="H35"/>
  <c r="T29"/>
  <c r="Z26"/>
  <c r="Y26"/>
  <c r="T11"/>
  <c r="Z20"/>
  <c r="Y11"/>
  <c r="K13"/>
  <c r="K32"/>
  <c r="V32" s="1"/>
  <c r="T21"/>
  <c r="V21" s="1"/>
  <c r="T14"/>
  <c r="T12"/>
  <c r="V21" i="6"/>
  <c r="AB21" s="1"/>
  <c r="T33"/>
  <c r="V33" s="1"/>
  <c r="K20"/>
  <c r="G35"/>
  <c r="T22"/>
  <c r="T15"/>
  <c r="K25"/>
  <c r="K29"/>
  <c r="V20"/>
  <c r="W20" s="1"/>
  <c r="T26"/>
  <c r="K10"/>
  <c r="T13"/>
  <c r="Z28"/>
  <c r="Z26"/>
  <c r="T28"/>
  <c r="K16"/>
  <c r="V16" s="1"/>
  <c r="K21"/>
  <c r="Z15"/>
  <c r="V25"/>
  <c r="J35"/>
  <c r="T29"/>
  <c r="T17"/>
  <c r="Z34"/>
  <c r="T18"/>
  <c r="T23"/>
  <c r="V23" s="1"/>
  <c r="T11"/>
  <c r="V11" s="1"/>
  <c r="AB22" i="4"/>
  <c r="W22"/>
  <c r="V28"/>
  <c r="AB21"/>
  <c r="Y11"/>
  <c r="AA11" s="1"/>
  <c r="Y12"/>
  <c r="AA12" s="1"/>
  <c r="Y20"/>
  <c r="AA20" s="1"/>
  <c r="Y33"/>
  <c r="AA33" s="1"/>
  <c r="V14"/>
  <c r="W14" s="1"/>
  <c r="Y19"/>
  <c r="AA19" s="1"/>
  <c r="Y14"/>
  <c r="AA14" s="1"/>
  <c r="Y27"/>
  <c r="AA27" s="1"/>
  <c r="Y26"/>
  <c r="AA26" s="1"/>
  <c r="Y13"/>
  <c r="Y30"/>
  <c r="AA30" s="1"/>
  <c r="Y28"/>
  <c r="AA28" s="1"/>
  <c r="Y15"/>
  <c r="Y17"/>
  <c r="AA17" s="1"/>
  <c r="Y31"/>
  <c r="Y24"/>
  <c r="AA24" s="1"/>
  <c r="K35"/>
  <c r="M39" s="1"/>
  <c r="N40" s="1"/>
  <c r="Y34"/>
  <c r="Y10"/>
  <c r="AA10" s="1"/>
  <c r="Y32"/>
  <c r="AA32" s="1"/>
  <c r="AB21" i="8"/>
  <c r="W21"/>
  <c r="AB27"/>
  <c r="W27"/>
  <c r="V22"/>
  <c r="AB24"/>
  <c r="V20"/>
  <c r="W25"/>
  <c r="AB25"/>
  <c r="K29"/>
  <c r="W16"/>
  <c r="AB16"/>
  <c r="T18"/>
  <c r="V18" s="1"/>
  <c r="AA26"/>
  <c r="Y25"/>
  <c r="AA25" s="1"/>
  <c r="Y29"/>
  <c r="Y22"/>
  <c r="Y20"/>
  <c r="Y15"/>
  <c r="AA15" s="1"/>
  <c r="Y30"/>
  <c r="AA30" s="1"/>
  <c r="Y28"/>
  <c r="AA28" s="1"/>
  <c r="T19"/>
  <c r="Y34"/>
  <c r="Z10"/>
  <c r="K14"/>
  <c r="V14" s="1"/>
  <c r="Y23"/>
  <c r="AA23" s="1"/>
  <c r="J35"/>
  <c r="Z33"/>
  <c r="Y33"/>
  <c r="Z17"/>
  <c r="AA17" s="1"/>
  <c r="Z12"/>
  <c r="AA12" s="1"/>
  <c r="K33"/>
  <c r="V33" s="1"/>
  <c r="K11"/>
  <c r="Z30"/>
  <c r="Y21"/>
  <c r="V30"/>
  <c r="AA27"/>
  <c r="G35"/>
  <c r="K9"/>
  <c r="AA16"/>
  <c r="P35"/>
  <c r="T34"/>
  <c r="V34" s="1"/>
  <c r="V11"/>
  <c r="Z24"/>
  <c r="AA11"/>
  <c r="K19"/>
  <c r="Y18"/>
  <c r="Z15"/>
  <c r="Z29"/>
  <c r="T26"/>
  <c r="V26" s="1"/>
  <c r="Y31"/>
  <c r="Z34"/>
  <c r="Y10"/>
  <c r="AA10" s="1"/>
  <c r="Z11"/>
  <c r="Z18"/>
  <c r="K20"/>
  <c r="K26"/>
  <c r="Y14"/>
  <c r="AA14" s="1"/>
  <c r="I35"/>
  <c r="T9"/>
  <c r="K15"/>
  <c r="V15" s="1"/>
  <c r="K10"/>
  <c r="K12"/>
  <c r="V12" s="1"/>
  <c r="Z25"/>
  <c r="Z21"/>
  <c r="N35"/>
  <c r="V17"/>
  <c r="Z19"/>
  <c r="Z27"/>
  <c r="Y24"/>
  <c r="Y19"/>
  <c r="Y9"/>
  <c r="Z22"/>
  <c r="Z31"/>
  <c r="Y13"/>
  <c r="AA13" s="1"/>
  <c r="AB11" i="6"/>
  <c r="W11"/>
  <c r="W33"/>
  <c r="AB33"/>
  <c r="W25"/>
  <c r="AB25"/>
  <c r="W21"/>
  <c r="AA32"/>
  <c r="K26"/>
  <c r="V26" s="1"/>
  <c r="AA15"/>
  <c r="Z31"/>
  <c r="AA31" s="1"/>
  <c r="AA34"/>
  <c r="AA25"/>
  <c r="Z17"/>
  <c r="V30"/>
  <c r="K34"/>
  <c r="V34" s="1"/>
  <c r="K23"/>
  <c r="K12"/>
  <c r="V12" s="1"/>
  <c r="Z29"/>
  <c r="AA29" s="1"/>
  <c r="Z12"/>
  <c r="AA12" s="1"/>
  <c r="Z21"/>
  <c r="AA21" s="1"/>
  <c r="Z27"/>
  <c r="AA27" s="1"/>
  <c r="Z13"/>
  <c r="Z32"/>
  <c r="AA14"/>
  <c r="I35"/>
  <c r="Z30"/>
  <c r="T24"/>
  <c r="K22"/>
  <c r="V22" s="1"/>
  <c r="Z18"/>
  <c r="AA18" s="1"/>
  <c r="Z23"/>
  <c r="AA23" s="1"/>
  <c r="K31"/>
  <c r="K27"/>
  <c r="V27" s="1"/>
  <c r="Z16"/>
  <c r="AA16" s="1"/>
  <c r="AA11"/>
  <c r="K15"/>
  <c r="V15" s="1"/>
  <c r="AA17"/>
  <c r="H35"/>
  <c r="K17"/>
  <c r="K19"/>
  <c r="V19" s="1"/>
  <c r="AB19" s="1"/>
  <c r="K18"/>
  <c r="K14"/>
  <c r="V14" s="1"/>
  <c r="AA24"/>
  <c r="V17"/>
  <c r="Y35"/>
  <c r="T32"/>
  <c r="V32" s="1"/>
  <c r="Z9"/>
  <c r="AA9" s="1"/>
  <c r="Z10"/>
  <c r="AA10" s="1"/>
  <c r="Z19"/>
  <c r="AA19" s="1"/>
  <c r="Z25"/>
  <c r="K24"/>
  <c r="AA26"/>
  <c r="T10"/>
  <c r="V10" s="1"/>
  <c r="AA13"/>
  <c r="AA30"/>
  <c r="V31"/>
  <c r="K13"/>
  <c r="V13" s="1"/>
  <c r="Z20"/>
  <c r="AA20" s="1"/>
  <c r="P35"/>
  <c r="T9"/>
  <c r="Z33"/>
  <c r="AA33" s="1"/>
  <c r="Z22"/>
  <c r="AA22" s="1"/>
  <c r="K32"/>
  <c r="K28"/>
  <c r="V28" s="1"/>
  <c r="K9"/>
  <c r="AA28"/>
  <c r="AB14" i="4"/>
  <c r="W15"/>
  <c r="AB15"/>
  <c r="W33"/>
  <c r="AB33"/>
  <c r="W31"/>
  <c r="AB31"/>
  <c r="W16"/>
  <c r="AB16"/>
  <c r="AB26"/>
  <c r="W26"/>
  <c r="W28"/>
  <c r="AB28"/>
  <c r="W12"/>
  <c r="AB12"/>
  <c r="AB34"/>
  <c r="W34"/>
  <c r="AB10"/>
  <c r="W10"/>
  <c r="AA13"/>
  <c r="W24"/>
  <c r="AB24"/>
  <c r="N42"/>
  <c r="N41"/>
  <c r="AA34"/>
  <c r="AA31"/>
  <c r="V9"/>
  <c r="T35"/>
  <c r="Y21"/>
  <c r="AA21" s="1"/>
  <c r="Y22"/>
  <c r="AA22" s="1"/>
  <c r="Y23"/>
  <c r="AA23" s="1"/>
  <c r="W27"/>
  <c r="AB27"/>
  <c r="W25"/>
  <c r="AB25"/>
  <c r="W17"/>
  <c r="AB17"/>
  <c r="Z35"/>
  <c r="AA15"/>
  <c r="W32"/>
  <c r="AB32"/>
  <c r="AB20"/>
  <c r="W20"/>
  <c r="W11"/>
  <c r="AB11"/>
  <c r="W29"/>
  <c r="AB29"/>
  <c r="AA9"/>
  <c r="AB18"/>
  <c r="W18"/>
  <c r="AB30"/>
  <c r="W30"/>
  <c r="W13"/>
  <c r="AB13"/>
  <c r="N35"/>
  <c r="Y16"/>
  <c r="AA16" s="1"/>
  <c r="W32" i="8" l="1"/>
  <c r="AB32"/>
  <c r="AA33"/>
  <c r="V13"/>
  <c r="V19"/>
  <c r="AB19" s="1"/>
  <c r="V28"/>
  <c r="AA34"/>
  <c r="V29"/>
  <c r="AA20"/>
  <c r="AB16" i="6"/>
  <c r="W16"/>
  <c r="V24"/>
  <c r="W24" s="1"/>
  <c r="V18"/>
  <c r="W18" s="1"/>
  <c r="V29"/>
  <c r="AB20"/>
  <c r="N39" i="4"/>
  <c r="AB29" i="8"/>
  <c r="W29"/>
  <c r="AB14"/>
  <c r="W14"/>
  <c r="Z35"/>
  <c r="AB26"/>
  <c r="W26"/>
  <c r="Y35"/>
  <c r="AA9"/>
  <c r="AA21"/>
  <c r="AA19"/>
  <c r="W31"/>
  <c r="AB31"/>
  <c r="W17"/>
  <c r="AB17"/>
  <c r="AB11"/>
  <c r="W11"/>
  <c r="AB34"/>
  <c r="W34"/>
  <c r="W22"/>
  <c r="AB22"/>
  <c r="AA24"/>
  <c r="AA18"/>
  <c r="AA22"/>
  <c r="W15"/>
  <c r="AB15"/>
  <c r="K35"/>
  <c r="M39" s="1"/>
  <c r="AA29"/>
  <c r="W23"/>
  <c r="AB23"/>
  <c r="AA31"/>
  <c r="W30"/>
  <c r="AB30"/>
  <c r="W18"/>
  <c r="AB18"/>
  <c r="AB12"/>
  <c r="W12"/>
  <c r="T35"/>
  <c r="V9"/>
  <c r="W10"/>
  <c r="AB10"/>
  <c r="W33"/>
  <c r="AB33"/>
  <c r="AB20"/>
  <c r="W20"/>
  <c r="AB18" i="6"/>
  <c r="W27"/>
  <c r="AB27"/>
  <c r="W12"/>
  <c r="AB12"/>
  <c r="AB28"/>
  <c r="W28"/>
  <c r="AB13"/>
  <c r="W13"/>
  <c r="AB22"/>
  <c r="W22"/>
  <c r="AB34"/>
  <c r="W34"/>
  <c r="AB15"/>
  <c r="W15"/>
  <c r="AB14"/>
  <c r="W14"/>
  <c r="W31"/>
  <c r="AB31"/>
  <c r="AB26"/>
  <c r="W26"/>
  <c r="W10"/>
  <c r="AB10"/>
  <c r="V9"/>
  <c r="T35"/>
  <c r="W32"/>
  <c r="AB32"/>
  <c r="AB30"/>
  <c r="W30"/>
  <c r="W17"/>
  <c r="AB17"/>
  <c r="W23"/>
  <c r="AB23"/>
  <c r="Z35"/>
  <c r="AB24"/>
  <c r="K35"/>
  <c r="M39" s="1"/>
  <c r="W9" i="4"/>
  <c r="X37" s="1"/>
  <c r="V35"/>
  <c r="W35" s="1"/>
  <c r="AB9"/>
  <c r="Y35"/>
  <c r="W13" i="8" l="1"/>
  <c r="AB13"/>
  <c r="W28"/>
  <c r="AB28"/>
  <c r="W29" i="6"/>
  <c r="AB29"/>
  <c r="W9" i="8"/>
  <c r="X37" s="1"/>
  <c r="AB9"/>
  <c r="V35"/>
  <c r="W35" s="1"/>
  <c r="N42"/>
  <c r="N41"/>
  <c r="N40"/>
  <c r="N39"/>
  <c r="W9" i="6"/>
  <c r="X37" s="1"/>
  <c r="AB9"/>
  <c r="V35"/>
  <c r="W35" s="1"/>
  <c r="N41"/>
  <c r="N40"/>
  <c r="N42"/>
  <c r="N39"/>
</calcChain>
</file>

<file path=xl/comments1.xml><?xml version="1.0" encoding="utf-8"?>
<comments xmlns="http://schemas.openxmlformats.org/spreadsheetml/2006/main">
  <authors>
    <author>Author</author>
  </authors>
  <commentList>
    <comment ref="C6" authorId="0">
      <text>
        <r>
          <rPr>
            <b/>
            <sz val="10"/>
            <color rgb="FF000000"/>
            <rFont val="Tahoma"/>
            <family val="2"/>
          </rPr>
          <t>Author:</t>
        </r>
        <r>
          <rPr>
            <sz val="10"/>
            <color rgb="FF000000"/>
            <rFont val="Tahoma"/>
            <family val="2"/>
          </rPr>
          <t xml:space="preserve">
from SM172</t>
        </r>
      </text>
    </comment>
    <comment ref="G6" authorId="0">
      <text>
        <r>
          <rPr>
            <b/>
            <sz val="9"/>
            <color rgb="FF000000"/>
            <rFont val="Tahoma"/>
            <family val="2"/>
          </rPr>
          <t>Author:</t>
        </r>
        <r>
          <rPr>
            <sz val="9"/>
            <color rgb="FF000000"/>
            <rFont val="Tahoma"/>
            <family val="2"/>
          </rPr>
          <t xml:space="preserve">
FPM764 0% 1.5%</t>
        </r>
      </text>
    </comment>
    <comment ref="X8" authorId="0">
      <text>
        <r>
          <rPr>
            <b/>
            <sz val="8"/>
            <color rgb="FF000000"/>
            <rFont val="Tahoma"/>
            <family val="2"/>
          </rPr>
          <t>Author:</t>
        </r>
        <r>
          <rPr>
            <sz val="8"/>
            <color rgb="FF000000"/>
            <rFont val="Tahoma"/>
            <family val="2"/>
          </rPr>
          <t xml:space="preserve">
from TCC data 2005-2007</t>
        </r>
      </text>
    </comment>
  </commentList>
</comments>
</file>

<file path=xl/comments2.xml><?xml version="1.0" encoding="utf-8"?>
<comments xmlns="http://schemas.openxmlformats.org/spreadsheetml/2006/main">
  <authors>
    <author>Author</author>
  </authors>
  <commentList>
    <comment ref="C6" authorId="0">
      <text>
        <r>
          <rPr>
            <b/>
            <sz val="10"/>
            <color rgb="FF000000"/>
            <rFont val="Tahoma"/>
            <family val="2"/>
          </rPr>
          <t>Author:</t>
        </r>
        <r>
          <rPr>
            <sz val="10"/>
            <color rgb="FF000000"/>
            <rFont val="Tahoma"/>
            <family val="2"/>
          </rPr>
          <t xml:space="preserve">
from SM163</t>
        </r>
      </text>
    </comment>
    <comment ref="X8" authorId="0">
      <text>
        <r>
          <rPr>
            <b/>
            <sz val="8"/>
            <color rgb="FF000000"/>
            <rFont val="Tahoma"/>
            <family val="2"/>
          </rPr>
          <t>Author:</t>
        </r>
        <r>
          <rPr>
            <sz val="8"/>
            <color rgb="FF000000"/>
            <rFont val="Tahoma"/>
            <family val="2"/>
          </rPr>
          <t xml:space="preserve">
from TCC data 2005-2007</t>
        </r>
      </text>
    </comment>
  </commentList>
</comments>
</file>

<file path=xl/comments3.xml><?xml version="1.0" encoding="utf-8"?>
<comments xmlns="http://schemas.openxmlformats.org/spreadsheetml/2006/main">
  <authors>
    <author>Author</author>
  </authors>
  <commentList>
    <comment ref="C6" authorId="0">
      <text>
        <r>
          <rPr>
            <b/>
            <sz val="10"/>
            <color rgb="FF000000"/>
            <rFont val="Tahoma"/>
            <family val="2"/>
          </rPr>
          <t>Author:</t>
        </r>
        <r>
          <rPr>
            <sz val="10"/>
            <color rgb="FF000000"/>
            <rFont val="Tahoma"/>
            <family val="2"/>
          </rPr>
          <t xml:space="preserve">
from SM163</t>
        </r>
      </text>
    </comment>
    <comment ref="X8" authorId="0">
      <text>
        <r>
          <rPr>
            <b/>
            <sz val="8"/>
            <color rgb="FF000000"/>
            <rFont val="Tahoma"/>
            <family val="2"/>
          </rPr>
          <t>Author:</t>
        </r>
        <r>
          <rPr>
            <sz val="8"/>
            <color rgb="FF000000"/>
            <rFont val="Tahoma"/>
            <family val="2"/>
          </rPr>
          <t xml:space="preserve">
from TCC data 2005-2007</t>
        </r>
      </text>
    </comment>
  </commentList>
</comments>
</file>

<file path=xl/sharedStrings.xml><?xml version="1.0" encoding="utf-8"?>
<sst xmlns="http://schemas.openxmlformats.org/spreadsheetml/2006/main" count="311" uniqueCount="134">
  <si>
    <t>2014/15 Treated Water Service Cost</t>
  </si>
  <si>
    <t>with a TWCC and Treated RTS</t>
  </si>
  <si>
    <t>Treatment Surcharge and Treated Water Capacity Charge and RTS</t>
  </si>
  <si>
    <t>CY 2015  Water Sales</t>
  </si>
  <si>
    <t>Current Revenues</t>
  </si>
  <si>
    <t>Treated Water Capacity Charge</t>
  </si>
  <si>
    <t>FS Treated</t>
  </si>
  <si>
    <t>Treated RTS</t>
  </si>
  <si>
    <t>Total Revenue</t>
  </si>
  <si>
    <t>Treated Water Fixed Charges Impact</t>
  </si>
  <si>
    <t>Rate</t>
  </si>
  <si>
    <t>Full Service Treated</t>
  </si>
  <si>
    <t>FS Untreated</t>
  </si>
  <si>
    <t>CC peak</t>
  </si>
  <si>
    <t>RTS</t>
  </si>
  <si>
    <t>CC</t>
  </si>
  <si>
    <t>Three-Year Trailing Peak (cfs)</t>
  </si>
  <si>
    <t>Full Service</t>
  </si>
  <si>
    <t>Increase/(Decrease)</t>
  </si>
  <si>
    <t>TR.PkF</t>
  </si>
  <si>
    <t>%Pk</t>
  </si>
  <si>
    <t>%AF</t>
  </si>
  <si>
    <t>pk%&gt;af%</t>
  </si>
  <si>
    <t>worse off in TWCC</t>
  </si>
  <si>
    <t>Treated Tier-1 F/S revenue</t>
  </si>
  <si>
    <t>Treated AG revenue</t>
  </si>
  <si>
    <t>Treated Replenishment revenue</t>
  </si>
  <si>
    <t>total treated revenue</t>
  </si>
  <si>
    <t xml:space="preserve"> Anaheim</t>
  </si>
  <si>
    <t xml:space="preserve"> Beverly Hills</t>
  </si>
  <si>
    <t xml:space="preserve"> Burbank</t>
  </si>
  <si>
    <t xml:space="preserve"> Calleguas</t>
  </si>
  <si>
    <t xml:space="preserve"> Central Basin</t>
  </si>
  <si>
    <t xml:space="preserve"> Compton</t>
  </si>
  <si>
    <t xml:space="preserve"> Eastern</t>
  </si>
  <si>
    <t xml:space="preserve"> Foothill</t>
  </si>
  <si>
    <t xml:space="preserve"> Fullerton</t>
  </si>
  <si>
    <t xml:space="preserve"> Glendale</t>
  </si>
  <si>
    <t xml:space="preserve"> Inland Empire</t>
  </si>
  <si>
    <t xml:space="preserve"> Las Virgenes</t>
  </si>
  <si>
    <t xml:space="preserve"> Long Beach</t>
  </si>
  <si>
    <t xml:space="preserve"> Los Angeles</t>
  </si>
  <si>
    <t xml:space="preserve"> MWDOC</t>
  </si>
  <si>
    <t xml:space="preserve"> Pasadena</t>
  </si>
  <si>
    <t xml:space="preserve"> San Diego</t>
  </si>
  <si>
    <t xml:space="preserve"> San Fernando</t>
  </si>
  <si>
    <t xml:space="preserve"> San Marino</t>
  </si>
  <si>
    <t xml:space="preserve"> Santa Ana</t>
  </si>
  <si>
    <t xml:space="preserve"> Santa Monica</t>
  </si>
  <si>
    <t xml:space="preserve"> Three Valleys</t>
  </si>
  <si>
    <t xml:space="preserve"> Torrance</t>
  </si>
  <si>
    <t xml:space="preserve"> Upper San Gabriel</t>
  </si>
  <si>
    <t xml:space="preserve"> West Basin</t>
  </si>
  <si>
    <t xml:space="preserve"> Western</t>
  </si>
  <si>
    <t>Total</t>
  </si>
  <si>
    <t>correl(PkF,Impact)</t>
  </si>
  <si>
    <t>Trt. RevReq</t>
  </si>
  <si>
    <t>commodity</t>
  </si>
  <si>
    <t>FxDem</t>
  </si>
  <si>
    <t>Standby</t>
  </si>
  <si>
    <t>with a 3-year phase-in for TWCC and Treated RTS</t>
  </si>
  <si>
    <t>with a Treated RTS</t>
  </si>
  <si>
    <t>Treatment Surcharge and TRTS</t>
  </si>
  <si>
    <t>Treated summer non-coincident peaks</t>
  </si>
  <si>
    <t>Sum of PEAK_FLOW</t>
  </si>
  <si>
    <t>Cal Year</t>
  </si>
  <si>
    <t>Bill Cust Id</t>
  </si>
  <si>
    <t>Max</t>
  </si>
  <si>
    <t>MA</t>
  </si>
  <si>
    <t>Tr Peak Factor</t>
  </si>
  <si>
    <t>max</t>
  </si>
  <si>
    <t>Diff.peak</t>
  </si>
  <si>
    <t>A</t>
  </si>
  <si>
    <t>Anaheim</t>
  </si>
  <si>
    <t>BH</t>
  </si>
  <si>
    <t>Beverly Hills</t>
  </si>
  <si>
    <t>B</t>
  </si>
  <si>
    <t>Burbank</t>
  </si>
  <si>
    <t>CA</t>
  </si>
  <si>
    <t>Calleguas</t>
  </si>
  <si>
    <t>CENB</t>
  </si>
  <si>
    <t>Central Basin</t>
  </si>
  <si>
    <t>C</t>
  </si>
  <si>
    <t>Compton</t>
  </si>
  <si>
    <t>EM</t>
  </si>
  <si>
    <t>Eastern</t>
  </si>
  <si>
    <t>FM</t>
  </si>
  <si>
    <t>Foothill</t>
  </si>
  <si>
    <t>F</t>
  </si>
  <si>
    <t>Fullerton</t>
  </si>
  <si>
    <t>G</t>
  </si>
  <si>
    <t>Glendale</t>
  </si>
  <si>
    <t>CB</t>
  </si>
  <si>
    <t>Inland Empire</t>
  </si>
  <si>
    <t>LV</t>
  </si>
  <si>
    <t>Las Virgenes</t>
  </si>
  <si>
    <t>LB</t>
  </si>
  <si>
    <t>Long Beach</t>
  </si>
  <si>
    <t>LA</t>
  </si>
  <si>
    <t>Los Angeles</t>
  </si>
  <si>
    <t>OC</t>
  </si>
  <si>
    <t>MWDOC</t>
  </si>
  <si>
    <t>P</t>
  </si>
  <si>
    <t>Pasadena</t>
  </si>
  <si>
    <t>SD</t>
  </si>
  <si>
    <t>San Diego CWA</t>
  </si>
  <si>
    <t>SF</t>
  </si>
  <si>
    <t>San Fernando</t>
  </si>
  <si>
    <t>SMR</t>
  </si>
  <si>
    <t>San Marino</t>
  </si>
  <si>
    <t>SA</t>
  </si>
  <si>
    <t>Santa Ana</t>
  </si>
  <si>
    <t>SMN</t>
  </si>
  <si>
    <t>Santa Monica</t>
  </si>
  <si>
    <t>PM</t>
  </si>
  <si>
    <t>Three Valleys</t>
  </si>
  <si>
    <t>T</t>
  </si>
  <si>
    <t>Torrance</t>
  </si>
  <si>
    <t>USG</t>
  </si>
  <si>
    <t>Upper San Gabriel</t>
  </si>
  <si>
    <t>WB</t>
  </si>
  <si>
    <t>West Basin</t>
  </si>
  <si>
    <t>WR</t>
  </si>
  <si>
    <t>Western MWD</t>
  </si>
  <si>
    <t>Treated Firm Demands (incl. SD Wheeling) Excludes Repl,AG,SSS</t>
  </si>
  <si>
    <t>Sum of VOL_AF</t>
  </si>
  <si>
    <t>FY</t>
  </si>
  <si>
    <t>BILL_CUST_ID</t>
  </si>
  <si>
    <t>TYRA 2004-2013</t>
  </si>
  <si>
    <t>TRT RTS %</t>
  </si>
  <si>
    <t>3-Year Average</t>
  </si>
  <si>
    <t>TYRA</t>
  </si>
  <si>
    <t>Diff. TYRA</t>
  </si>
  <si>
    <t>Grand Total</t>
  </si>
</sst>
</file>

<file path=xl/styles.xml><?xml version="1.0" encoding="utf-8"?>
<styleSheet xmlns="http://schemas.openxmlformats.org/spreadsheetml/2006/main">
  <numFmts count="13">
    <numFmt numFmtId="42" formatCode="_(&quot;$&quot;* #,##0_);_(&quot;$&quot;* \(#,##0\);_(&quot;$&quot;* &quot;-&quot;_);_(@_)"/>
    <numFmt numFmtId="41" formatCode="_(* #,##0_);_(* \(#,##0\);_(* &quot;-&quot;_);_(@_)"/>
    <numFmt numFmtId="43" formatCode="_(* #,##0.00_);_(* \(#,##0.00\);_(* &quot;-&quot;??_);_(@_)"/>
    <numFmt numFmtId="164" formatCode="&quot;$&quot;#,##0.00"/>
    <numFmt numFmtId="165" formatCode="&quot;$&quot;#,##0"/>
    <numFmt numFmtId="166" formatCode="0.0"/>
    <numFmt numFmtId="167" formatCode="0.0%"/>
    <numFmt numFmtId="168" formatCode="_(&quot;$&quot;* #,##0_);_(&quot;$&quot;* \(#,##0\);_(&quot;$&quot;* &quot;-&quot;??_);_(@_)"/>
    <numFmt numFmtId="169" formatCode="#,##0.0_);\(#,##0.0\)"/>
    <numFmt numFmtId="170" formatCode="0.000"/>
    <numFmt numFmtId="171" formatCode="_(* #,##0.0_);_(* \(#,##0.0\);_(* &quot;-&quot;_);_(@_)"/>
    <numFmt numFmtId="172" formatCode="_(* #,##0.0_);_(* \(#,##0.0\);_(* &quot;-&quot;??_);_(@_)"/>
    <numFmt numFmtId="173" formatCode="_(* #,##0_);_(* \(#,##0\);_(* &quot;-&quot;??_);_(@_)"/>
  </numFmts>
  <fonts count="23">
    <font>
      <sz val="11"/>
      <color theme="1"/>
      <name val="Calibri"/>
      <family val="2"/>
      <scheme val="minor"/>
    </font>
    <font>
      <sz val="12"/>
      <name val="Times New Roman"/>
      <family val="1"/>
    </font>
    <font>
      <sz val="9"/>
      <name val="Times New Roman"/>
      <family val="1"/>
    </font>
    <font>
      <b/>
      <sz val="12"/>
      <name val="Times New Roman"/>
      <family val="1"/>
    </font>
    <font>
      <sz val="8"/>
      <name val="Times New Roman"/>
      <family val="1"/>
    </font>
    <font>
      <b/>
      <sz val="10"/>
      <name val="Times New Roman"/>
      <family val="1"/>
    </font>
    <font>
      <b/>
      <sz val="8"/>
      <name val="Times New Roman"/>
      <family val="1"/>
    </font>
    <font>
      <b/>
      <sz val="9"/>
      <name val="Times New Roman"/>
      <family val="1"/>
    </font>
    <font>
      <sz val="10"/>
      <name val="Arial"/>
      <family val="2"/>
    </font>
    <font>
      <b/>
      <sz val="8"/>
      <color rgb="FFFF0000"/>
      <name val="Times New Roman"/>
      <family val="1"/>
    </font>
    <font>
      <sz val="10"/>
      <name val="Times New Roman"/>
      <family val="1"/>
    </font>
    <font>
      <sz val="9"/>
      <name val="Arial"/>
      <family val="2"/>
    </font>
    <font>
      <b/>
      <sz val="12"/>
      <name val="Arial"/>
      <family val="2"/>
    </font>
    <font>
      <sz val="12"/>
      <name val="Arial"/>
      <family val="2"/>
    </font>
    <font>
      <b/>
      <sz val="14"/>
      <name val="Times New Roman"/>
      <family val="1"/>
    </font>
    <font>
      <b/>
      <sz val="10"/>
      <name val="Arial"/>
      <family val="2"/>
    </font>
    <font>
      <b/>
      <sz val="10"/>
      <color rgb="FFFF0000"/>
      <name val="Times New Roman"/>
      <family val="1"/>
    </font>
    <font>
      <b/>
      <sz val="10"/>
      <color rgb="FF000000"/>
      <name val="Tahoma"/>
      <family val="2"/>
    </font>
    <font>
      <sz val="10"/>
      <color rgb="FF000000"/>
      <name val="Tahoma"/>
      <family val="2"/>
    </font>
    <font>
      <b/>
      <sz val="9"/>
      <color rgb="FF000000"/>
      <name val="Tahoma"/>
      <family val="2"/>
    </font>
    <font>
      <sz val="9"/>
      <color rgb="FF000000"/>
      <name val="Tahoma"/>
      <family val="2"/>
    </font>
    <font>
      <b/>
      <sz val="8"/>
      <color rgb="FF000000"/>
      <name val="Tahoma"/>
      <family val="2"/>
    </font>
    <font>
      <sz val="8"/>
      <color rgb="FF000000"/>
      <name val="Tahoma"/>
      <family val="2"/>
    </font>
  </fonts>
  <fills count="7">
    <fill>
      <patternFill patternType="none"/>
    </fill>
    <fill>
      <patternFill patternType="gray125"/>
    </fill>
    <fill>
      <patternFill patternType="solid">
        <fgColor rgb="FFFFFF00"/>
        <bgColor rgb="FF000000"/>
      </patternFill>
    </fill>
    <fill>
      <patternFill patternType="solid">
        <fgColor rgb="FFC4BD97"/>
        <bgColor rgb="FF000000"/>
      </patternFill>
    </fill>
    <fill>
      <patternFill patternType="solid">
        <fgColor rgb="FFDA9694"/>
        <bgColor rgb="FF000000"/>
      </patternFill>
    </fill>
    <fill>
      <patternFill patternType="solid">
        <fgColor rgb="FFC5D9F1"/>
        <bgColor rgb="FF000000"/>
      </patternFill>
    </fill>
    <fill>
      <patternFill patternType="solid">
        <fgColor rgb="FFEBF1DE"/>
        <bgColor rgb="FF000000"/>
      </patternFill>
    </fill>
  </fills>
  <borders count="40">
    <border>
      <left/>
      <right/>
      <top/>
      <bottom/>
      <diagonal/>
    </border>
    <border>
      <left style="medium">
        <color indexed="64"/>
      </left>
      <right/>
      <top style="medium">
        <color indexed="64"/>
      </top>
      <bottom/>
      <diagonal/>
    </border>
    <border>
      <left/>
      <right/>
      <top style="medium">
        <color indexed="64"/>
      </top>
      <bottom/>
      <diagonal/>
    </border>
    <border>
      <left/>
      <right style="medium">
        <color indexed="64"/>
      </right>
      <top style="medium">
        <color indexed="64"/>
      </top>
      <bottom/>
      <diagonal/>
    </border>
    <border>
      <left style="medium">
        <color indexed="64"/>
      </left>
      <right/>
      <top/>
      <bottom style="medium">
        <color indexed="64"/>
      </bottom>
      <diagonal/>
    </border>
    <border>
      <left/>
      <right/>
      <top/>
      <bottom style="medium">
        <color indexed="64"/>
      </bottom>
      <diagonal/>
    </border>
    <border>
      <left/>
      <right style="medium">
        <color indexed="64"/>
      </right>
      <top/>
      <bottom style="medium">
        <color indexed="64"/>
      </bottom>
      <diagonal/>
    </border>
    <border>
      <left/>
      <right style="dashed">
        <color indexed="64"/>
      </right>
      <top style="medium">
        <color indexed="64"/>
      </top>
      <bottom/>
      <diagonal/>
    </border>
    <border>
      <left style="dashed">
        <color indexed="64"/>
      </left>
      <right style="dashed">
        <color indexed="64"/>
      </right>
      <top style="medium">
        <color indexed="64"/>
      </top>
      <bottom/>
      <diagonal/>
    </border>
    <border>
      <left style="dashed">
        <color indexed="64"/>
      </left>
      <right style="dashed">
        <color indexed="64"/>
      </right>
      <top style="medium">
        <color indexed="64"/>
      </top>
      <bottom style="thin">
        <color indexed="64"/>
      </bottom>
      <diagonal/>
    </border>
    <border>
      <left style="dashed">
        <color indexed="64"/>
      </left>
      <right/>
      <top style="medium">
        <color indexed="64"/>
      </top>
      <bottom style="thin">
        <color indexed="64"/>
      </bottom>
      <diagonal/>
    </border>
    <border>
      <left style="dashed">
        <color indexed="64"/>
      </left>
      <right/>
      <top style="medium">
        <color indexed="64"/>
      </top>
      <bottom/>
      <diagonal/>
    </border>
    <border>
      <left style="medium">
        <color indexed="64"/>
      </left>
      <right/>
      <top/>
      <bottom style="thin">
        <color indexed="64"/>
      </bottom>
      <diagonal/>
    </border>
    <border>
      <left/>
      <right style="dashed">
        <color indexed="64"/>
      </right>
      <top/>
      <bottom style="thin">
        <color indexed="64"/>
      </bottom>
      <diagonal/>
    </border>
    <border>
      <left style="dashed">
        <color indexed="64"/>
      </left>
      <right style="dashed">
        <color indexed="64"/>
      </right>
      <top/>
      <bottom style="thin">
        <color indexed="64"/>
      </bottom>
      <diagonal/>
    </border>
    <border>
      <left style="dashed">
        <color indexed="64"/>
      </left>
      <right style="dashed">
        <color indexed="64"/>
      </right>
      <top/>
      <bottom/>
      <diagonal/>
    </border>
    <border>
      <left style="dashed">
        <color indexed="64"/>
      </left>
      <right style="dashed">
        <color indexed="64"/>
      </right>
      <top style="thin">
        <color indexed="64"/>
      </top>
      <bottom style="thin">
        <color indexed="64"/>
      </bottom>
      <diagonal/>
    </border>
    <border>
      <left style="dashed">
        <color indexed="64"/>
      </left>
      <right/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 style="thin">
        <color indexed="64"/>
      </bottom>
      <diagonal/>
    </border>
    <border>
      <left/>
      <right style="thin">
        <color indexed="64"/>
      </right>
      <top style="thin">
        <color indexed="64"/>
      </top>
      <bottom style="thin">
        <color indexed="64"/>
      </bottom>
      <diagonal/>
    </border>
    <border>
      <left/>
      <right style="dashed">
        <color indexed="64"/>
      </right>
      <top/>
      <bottom/>
      <diagonal/>
    </border>
    <border>
      <left style="dashed">
        <color indexed="64"/>
      </left>
      <right/>
      <top/>
      <bottom/>
      <diagonal/>
    </border>
    <border>
      <left/>
      <right style="medium">
        <color indexed="64"/>
      </right>
      <top/>
      <bottom/>
      <diagonal/>
    </border>
    <border>
      <left style="medium">
        <color indexed="64"/>
      </left>
      <right/>
      <top/>
      <bottom/>
      <diagonal/>
    </border>
    <border>
      <left style="dashed">
        <color indexed="64"/>
      </left>
      <right style="medium">
        <color indexed="64"/>
      </right>
      <top/>
      <bottom/>
      <diagonal/>
    </border>
    <border>
      <left style="medium">
        <color indexed="64"/>
      </left>
      <right/>
      <top style="thin">
        <color indexed="64"/>
      </top>
      <bottom/>
      <diagonal/>
    </border>
    <border>
      <left/>
      <right style="dashed">
        <color indexed="64"/>
      </right>
      <top style="thin">
        <color indexed="64"/>
      </top>
      <bottom/>
      <diagonal/>
    </border>
    <border>
      <left style="dashed">
        <color indexed="64"/>
      </left>
      <right style="dashed">
        <color indexed="64"/>
      </right>
      <top style="thin">
        <color indexed="64"/>
      </top>
      <bottom/>
      <diagonal/>
    </border>
    <border>
      <left style="dashed">
        <color indexed="64"/>
      </left>
      <right/>
      <top style="thin">
        <color indexed="64"/>
      </top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/>
      <diagonal/>
    </border>
    <border>
      <left style="dashed">
        <color indexed="64"/>
      </left>
      <right style="medium">
        <color indexed="64"/>
      </right>
      <top style="thin">
        <color indexed="64"/>
      </top>
      <bottom/>
      <diagonal/>
    </border>
    <border>
      <left style="thin">
        <color indexed="64"/>
      </left>
      <right style="thin">
        <color indexed="64"/>
      </right>
      <top/>
      <bottom/>
      <diagonal/>
    </border>
    <border>
      <left style="dotted">
        <color indexed="64"/>
      </left>
      <right style="dotted">
        <color indexed="64"/>
      </right>
      <top style="dotted">
        <color indexed="64"/>
      </top>
      <bottom/>
      <diagonal/>
    </border>
    <border>
      <left style="dotted">
        <color indexed="64"/>
      </left>
      <right style="dotted">
        <color indexed="64"/>
      </right>
      <top/>
      <bottom/>
      <diagonal/>
    </border>
    <border>
      <left style="dotted">
        <color indexed="64"/>
      </left>
      <right style="dotted">
        <color indexed="64"/>
      </right>
      <top/>
      <bottom style="dotted">
        <color indexed="64"/>
      </bottom>
      <diagonal/>
    </border>
    <border>
      <left style="dashed">
        <color indexed="64"/>
      </left>
      <right/>
      <top/>
      <bottom style="thin">
        <color indexed="64"/>
      </bottom>
      <diagonal/>
    </border>
    <border>
      <left style="thin">
        <color indexed="64"/>
      </left>
      <right style="thin">
        <color indexed="64"/>
      </right>
      <top/>
      <bottom style="thin">
        <color indexed="64"/>
      </bottom>
      <diagonal/>
    </border>
    <border>
      <left style="dashed">
        <color indexed="64"/>
      </left>
      <right style="dashed">
        <color indexed="64"/>
      </right>
      <top style="dotted">
        <color indexed="64"/>
      </top>
      <bottom style="thin">
        <color indexed="64"/>
      </bottom>
      <diagonal/>
    </border>
    <border>
      <left style="dashed">
        <color indexed="64"/>
      </left>
      <right style="medium">
        <color indexed="64"/>
      </right>
      <top/>
      <bottom style="thin">
        <color indexed="64"/>
      </bottom>
      <diagonal/>
    </border>
    <border>
      <left/>
      <right/>
      <top/>
      <bottom style="double">
        <color indexed="64"/>
      </bottom>
      <diagonal/>
    </border>
  </borders>
  <cellStyleXfs count="5">
    <xf numFmtId="0" fontId="0" fillId="0" borderId="0"/>
    <xf numFmtId="0" fontId="1" fillId="0" borderId="0" applyFill="0" applyBorder="0" applyProtection="0">
      <alignment horizontal="left" vertical="center"/>
    </xf>
    <xf numFmtId="41" fontId="8" fillId="0" borderId="0" applyFont="0" applyFill="0" applyBorder="0" applyAlignment="0" applyProtection="0"/>
    <xf numFmtId="42" fontId="8" fillId="0" borderId="0" applyFont="0" applyFill="0" applyBorder="0" applyAlignment="0" applyProtection="0"/>
    <xf numFmtId="9" fontId="8" fillId="0" borderId="0" applyFont="0" applyFill="0" applyBorder="0" applyProtection="0">
      <alignment vertical="center"/>
    </xf>
  </cellStyleXfs>
  <cellXfs count="176">
    <xf numFmtId="0" fontId="0" fillId="0" borderId="0" xfId="0"/>
    <xf numFmtId="41" fontId="9" fillId="0" borderId="15" xfId="2" applyFont="1" applyFill="1" applyBorder="1" applyAlignment="1">
      <alignment horizontal="center" vertical="center"/>
    </xf>
    <xf numFmtId="42" fontId="2" fillId="0" borderId="0" xfId="3" applyFont="1" applyFill="1" applyBorder="1" applyAlignment="1">
      <alignment horizontal="left" vertical="center"/>
    </xf>
    <xf numFmtId="41" fontId="4" fillId="0" borderId="26" xfId="2" applyFont="1" applyFill="1" applyBorder="1" applyAlignment="1">
      <alignment horizontal="left" vertical="center"/>
    </xf>
    <xf numFmtId="41" fontId="4" fillId="0" borderId="27" xfId="2" applyFont="1" applyFill="1" applyBorder="1" applyAlignment="1">
      <alignment horizontal="right" vertical="center"/>
    </xf>
    <xf numFmtId="10" fontId="4" fillId="0" borderId="15" xfId="4" applyNumberFormat="1" applyFont="1" applyFill="1" applyBorder="1">
      <alignment vertical="center"/>
    </xf>
    <xf numFmtId="42" fontId="4" fillId="0" borderId="27" xfId="3" applyFont="1" applyFill="1" applyBorder="1" applyAlignment="1">
      <alignment horizontal="right" vertical="center"/>
    </xf>
    <xf numFmtId="42" fontId="4" fillId="0" borderId="15" xfId="3" applyFont="1" applyFill="1" applyBorder="1" applyAlignment="1">
      <alignment horizontal="right" vertical="center"/>
    </xf>
    <xf numFmtId="42" fontId="4" fillId="0" borderId="26" xfId="3" applyFont="1" applyFill="1" applyBorder="1" applyAlignment="1">
      <alignment horizontal="right" vertical="center"/>
    </xf>
    <xf numFmtId="167" fontId="4" fillId="0" borderId="27" xfId="4" applyNumberFormat="1" applyFont="1" applyFill="1" applyBorder="1">
      <alignment vertical="center"/>
    </xf>
    <xf numFmtId="167" fontId="4" fillId="0" borderId="30" xfId="4" applyNumberFormat="1" applyFont="1" applyFill="1" applyBorder="1">
      <alignment vertical="center"/>
    </xf>
    <xf numFmtId="10" fontId="2" fillId="0" borderId="0" xfId="4" applyNumberFormat="1" applyFont="1" applyFill="1" applyBorder="1">
      <alignment vertical="center"/>
    </xf>
    <xf numFmtId="41" fontId="4" fillId="0" borderId="20" xfId="2" applyFont="1" applyFill="1" applyBorder="1" applyAlignment="1">
      <alignment horizontal="left" vertical="center"/>
    </xf>
    <xf numFmtId="41" fontId="4" fillId="0" borderId="15" xfId="2" applyFont="1" applyFill="1" applyBorder="1" applyAlignment="1">
      <alignment horizontal="right" vertical="center"/>
    </xf>
    <xf numFmtId="166" fontId="4" fillId="0" borderId="15" xfId="2" applyNumberFormat="1" applyFont="1" applyFill="1" applyBorder="1" applyAlignment="1">
      <alignment horizontal="right" vertical="center"/>
    </xf>
    <xf numFmtId="167" fontId="4" fillId="0" borderId="15" xfId="4" applyNumberFormat="1" applyFont="1" applyFill="1" applyBorder="1">
      <alignment vertical="center"/>
    </xf>
    <xf numFmtId="42" fontId="4" fillId="0" borderId="32" xfId="3" applyFont="1" applyFill="1" applyBorder="1" applyAlignment="1">
      <alignment horizontal="right" vertical="center"/>
    </xf>
    <xf numFmtId="167" fontId="4" fillId="0" borderId="24" xfId="4" applyNumberFormat="1" applyFont="1" applyFill="1" applyBorder="1">
      <alignment vertical="center"/>
    </xf>
    <xf numFmtId="42" fontId="4" fillId="0" borderId="33" xfId="3" applyFont="1" applyFill="1" applyBorder="1" applyAlignment="1">
      <alignment horizontal="right" vertical="center"/>
    </xf>
    <xf numFmtId="169" fontId="4" fillId="0" borderId="15" xfId="2" applyNumberFormat="1" applyFont="1" applyFill="1" applyBorder="1" applyAlignment="1">
      <alignment horizontal="right" vertical="center"/>
    </xf>
    <xf numFmtId="42" fontId="4" fillId="0" borderId="34" xfId="3" applyFont="1" applyFill="1" applyBorder="1" applyAlignment="1">
      <alignment horizontal="right" vertical="center"/>
    </xf>
    <xf numFmtId="41" fontId="4" fillId="0" borderId="13" xfId="2" applyFont="1" applyFill="1" applyBorder="1" applyAlignment="1">
      <alignment horizontal="left" vertical="center"/>
    </xf>
    <xf numFmtId="41" fontId="4" fillId="0" borderId="14" xfId="2" applyFont="1" applyFill="1" applyBorder="1" applyAlignment="1">
      <alignment horizontal="right" vertical="center"/>
    </xf>
    <xf numFmtId="166" fontId="4" fillId="0" borderId="14" xfId="2" applyNumberFormat="1" applyFont="1" applyFill="1" applyBorder="1" applyAlignment="1">
      <alignment horizontal="right" vertical="center"/>
    </xf>
    <xf numFmtId="10" fontId="4" fillId="0" borderId="14" xfId="4" applyNumberFormat="1" applyFont="1" applyFill="1" applyBorder="1">
      <alignment vertical="center"/>
    </xf>
    <xf numFmtId="42" fontId="4" fillId="0" borderId="14" xfId="3" applyFont="1" applyFill="1" applyBorder="1" applyAlignment="1">
      <alignment horizontal="right" vertical="center"/>
    </xf>
    <xf numFmtId="167" fontId="4" fillId="0" borderId="14" xfId="4" applyNumberFormat="1" applyFont="1" applyFill="1" applyBorder="1">
      <alignment vertical="center"/>
    </xf>
    <xf numFmtId="42" fontId="4" fillId="0" borderId="37" xfId="3" applyFont="1" applyFill="1" applyBorder="1" applyAlignment="1">
      <alignment horizontal="right" vertical="center"/>
    </xf>
    <xf numFmtId="167" fontId="4" fillId="0" borderId="38" xfId="4" applyNumberFormat="1" applyFont="1" applyFill="1" applyBorder="1">
      <alignment vertical="center"/>
    </xf>
    <xf numFmtId="10" fontId="2" fillId="0" borderId="39" xfId="4" applyNumberFormat="1" applyFont="1" applyFill="1" applyBorder="1">
      <alignment vertical="center"/>
    </xf>
    <xf numFmtId="9" fontId="6" fillId="0" borderId="15" xfId="4" applyFont="1" applyFill="1" applyBorder="1">
      <alignment vertical="center"/>
    </xf>
    <xf numFmtId="42" fontId="6" fillId="0" borderId="15" xfId="3" applyFont="1" applyFill="1" applyBorder="1" applyAlignment="1">
      <alignment horizontal="right" vertical="center"/>
    </xf>
    <xf numFmtId="3" fontId="6" fillId="0" borderId="15" xfId="2" applyNumberFormat="1" applyFont="1" applyFill="1" applyBorder="1" applyAlignment="1">
      <alignment horizontal="right" vertical="center"/>
    </xf>
    <xf numFmtId="167" fontId="6" fillId="0" borderId="15" xfId="4" applyNumberFormat="1" applyFont="1" applyFill="1" applyBorder="1">
      <alignment vertical="center"/>
    </xf>
    <xf numFmtId="9" fontId="2" fillId="0" borderId="0" xfId="4" applyFont="1" applyFill="1" applyBorder="1">
      <alignment vertical="center"/>
    </xf>
    <xf numFmtId="41" fontId="4" fillId="0" borderId="29" xfId="2" applyNumberFormat="1" applyFont="1" applyFill="1" applyBorder="1" applyAlignment="1">
      <alignment horizontal="left" vertical="center"/>
    </xf>
    <xf numFmtId="171" fontId="4" fillId="0" borderId="29" xfId="2" applyNumberFormat="1" applyFont="1" applyFill="1" applyBorder="1" applyAlignment="1">
      <alignment horizontal="left" vertical="center"/>
    </xf>
    <xf numFmtId="167" fontId="4" fillId="0" borderId="29" xfId="4" applyNumberFormat="1" applyFont="1" applyFill="1" applyBorder="1">
      <alignment vertical="center"/>
    </xf>
    <xf numFmtId="41" fontId="4" fillId="0" borderId="31" xfId="2" applyNumberFormat="1" applyFont="1" applyFill="1" applyBorder="1" applyAlignment="1">
      <alignment horizontal="left" vertical="center"/>
    </xf>
    <xf numFmtId="171" fontId="4" fillId="0" borderId="31" xfId="2" applyNumberFormat="1" applyFont="1" applyFill="1" applyBorder="1" applyAlignment="1">
      <alignment horizontal="left" vertical="center"/>
    </xf>
    <xf numFmtId="167" fontId="4" fillId="0" borderId="31" xfId="4" applyNumberFormat="1" applyFont="1" applyFill="1" applyBorder="1">
      <alignment vertical="center"/>
    </xf>
    <xf numFmtId="41" fontId="4" fillId="0" borderId="36" xfId="2" applyNumberFormat="1" applyFont="1" applyFill="1" applyBorder="1" applyAlignment="1">
      <alignment horizontal="left" vertical="center"/>
    </xf>
    <xf numFmtId="171" fontId="4" fillId="0" borderId="36" xfId="2" applyNumberFormat="1" applyFont="1" applyFill="1" applyBorder="1" applyAlignment="1">
      <alignment horizontal="left" vertical="center"/>
    </xf>
    <xf numFmtId="167" fontId="4" fillId="0" borderId="36" xfId="4" applyNumberFormat="1" applyFont="1" applyFill="1" applyBorder="1">
      <alignment vertical="center"/>
    </xf>
    <xf numFmtId="0" fontId="2" fillId="0" borderId="0" xfId="0" applyFont="1" applyFill="1" applyBorder="1" applyAlignment="1">
      <alignment horizontal="left" vertical="center"/>
    </xf>
    <xf numFmtId="0" fontId="2" fillId="0" borderId="0" xfId="0" applyFont="1" applyFill="1" applyBorder="1" applyAlignment="1">
      <alignment horizontal="center" vertical="center"/>
    </xf>
    <xf numFmtId="0" fontId="1" fillId="0" borderId="0" xfId="0" applyFont="1" applyFill="1" applyBorder="1" applyAlignment="1">
      <alignment horizontal="left" vertical="center"/>
    </xf>
    <xf numFmtId="0" fontId="1" fillId="0" borderId="0" xfId="0" applyFont="1" applyFill="1" applyBorder="1" applyAlignment="1">
      <alignment horizontal="center" vertical="center"/>
    </xf>
    <xf numFmtId="0" fontId="4" fillId="0" borderId="1" xfId="0" applyFont="1" applyFill="1" applyBorder="1" applyAlignment="1">
      <alignment horizontal="left" vertical="center"/>
    </xf>
    <xf numFmtId="0" fontId="4" fillId="0" borderId="8" xfId="0" applyFont="1" applyFill="1" applyBorder="1" applyAlignment="1">
      <alignment horizontal="left" vertical="center"/>
    </xf>
    <xf numFmtId="0" fontId="4" fillId="0" borderId="11" xfId="0" applyFont="1" applyFill="1" applyBorder="1" applyAlignment="1">
      <alignment horizontal="left" vertical="center"/>
    </xf>
    <xf numFmtId="0" fontId="4" fillId="0" borderId="3" xfId="0" applyFont="1" applyFill="1" applyBorder="1" applyAlignment="1">
      <alignment horizontal="left" vertical="center"/>
    </xf>
    <xf numFmtId="0" fontId="2" fillId="0" borderId="0" xfId="0" applyFont="1" applyFill="1" applyBorder="1" applyAlignment="1">
      <alignment horizontal="left" vertical="center" wrapText="1"/>
    </xf>
    <xf numFmtId="0" fontId="4" fillId="0" borderId="12" xfId="0" applyFont="1" applyFill="1" applyBorder="1" applyAlignment="1">
      <alignment horizontal="left" vertical="center" wrapText="1"/>
    </xf>
    <xf numFmtId="0" fontId="6" fillId="0" borderId="15" xfId="0" applyFont="1" applyFill="1" applyBorder="1" applyAlignment="1">
      <alignment horizontal="center" vertical="center"/>
    </xf>
    <xf numFmtId="0" fontId="4" fillId="0" borderId="15" xfId="0" applyFont="1" applyFill="1" applyBorder="1" applyAlignment="1">
      <alignment horizontal="left" vertical="center" wrapText="1"/>
    </xf>
    <xf numFmtId="0" fontId="5" fillId="0" borderId="17" xfId="0" applyFont="1" applyFill="1" applyBorder="1" applyAlignment="1">
      <alignment vertical="center" wrapText="1"/>
    </xf>
    <xf numFmtId="0" fontId="4" fillId="0" borderId="20" xfId="0" applyFont="1" applyFill="1" applyBorder="1" applyAlignment="1">
      <alignment horizontal="left" vertical="center" wrapText="1"/>
    </xf>
    <xf numFmtId="0" fontId="5" fillId="0" borderId="21" xfId="0" applyFont="1" applyFill="1" applyBorder="1" applyAlignment="1">
      <alignment horizontal="center" vertical="center" wrapText="1"/>
    </xf>
    <xf numFmtId="0" fontId="4" fillId="0" borderId="21" xfId="0" applyFont="1" applyFill="1" applyBorder="1" applyAlignment="1">
      <alignment horizontal="left" vertical="center" wrapText="1"/>
    </xf>
    <xf numFmtId="0" fontId="2" fillId="0" borderId="0" xfId="0" applyFont="1" applyFill="1" applyBorder="1" applyAlignment="1">
      <alignment horizontal="center" vertical="center" wrapText="1"/>
    </xf>
    <xf numFmtId="0" fontId="5" fillId="0" borderId="23" xfId="0" applyFont="1" applyFill="1" applyBorder="1" applyAlignment="1">
      <alignment horizontal="right" vertical="center"/>
    </xf>
    <xf numFmtId="0" fontId="6" fillId="0" borderId="20" xfId="0" applyFont="1" applyFill="1" applyBorder="1" applyAlignment="1">
      <alignment horizontal="center" vertical="center"/>
    </xf>
    <xf numFmtId="164" fontId="16" fillId="0" borderId="15" xfId="0" applyNumberFormat="1" applyFont="1" applyFill="1" applyBorder="1" applyAlignment="1">
      <alignment horizontal="center" vertical="center"/>
    </xf>
    <xf numFmtId="164" fontId="6" fillId="0" borderId="15" xfId="0" applyNumberFormat="1" applyFont="1" applyFill="1" applyBorder="1" applyAlignment="1">
      <alignment horizontal="left" vertical="center"/>
    </xf>
    <xf numFmtId="0" fontId="6" fillId="0" borderId="15" xfId="0" applyFont="1" applyFill="1" applyBorder="1" applyAlignment="1">
      <alignment horizontal="left" vertical="center"/>
    </xf>
    <xf numFmtId="165" fontId="16" fillId="0" borderId="15" xfId="0" applyNumberFormat="1" applyFont="1" applyFill="1" applyBorder="1" applyAlignment="1">
      <alignment horizontal="center" vertical="center"/>
    </xf>
    <xf numFmtId="0" fontId="5" fillId="0" borderId="15" xfId="0" applyFont="1" applyFill="1" applyBorder="1" applyAlignment="1">
      <alignment horizontal="left" vertical="center"/>
    </xf>
    <xf numFmtId="0" fontId="4" fillId="0" borderId="15" xfId="0" applyFont="1" applyFill="1" applyBorder="1" applyAlignment="1">
      <alignment horizontal="left" vertical="center"/>
    </xf>
    <xf numFmtId="0" fontId="4" fillId="0" borderId="21" xfId="0" applyFont="1" applyFill="1" applyBorder="1" applyAlignment="1">
      <alignment horizontal="left" vertical="center"/>
    </xf>
    <xf numFmtId="0" fontId="6" fillId="0" borderId="23" xfId="0" applyFont="1" applyFill="1" applyBorder="1" applyAlignment="1">
      <alignment horizontal="left" vertical="center"/>
    </xf>
    <xf numFmtId="0" fontId="6" fillId="0" borderId="20" xfId="0" applyFont="1" applyFill="1" applyBorder="1" applyAlignment="1">
      <alignment horizontal="center" wrapText="1"/>
    </xf>
    <xf numFmtId="0" fontId="6" fillId="0" borderId="15" xfId="0" applyFont="1" applyFill="1" applyBorder="1" applyAlignment="1">
      <alignment horizontal="center" wrapText="1"/>
    </xf>
    <xf numFmtId="0" fontId="6" fillId="0" borderId="14" xfId="0" applyFont="1" applyFill="1" applyBorder="1" applyAlignment="1">
      <alignment horizontal="center" wrapText="1"/>
    </xf>
    <xf numFmtId="0" fontId="6" fillId="0" borderId="14" xfId="0" applyFont="1" applyFill="1" applyBorder="1" applyAlignment="1">
      <alignment horizontal="center"/>
    </xf>
    <xf numFmtId="0" fontId="6" fillId="0" borderId="15" xfId="0" applyFont="1" applyFill="1" applyBorder="1" applyAlignment="1">
      <alignment horizontal="center"/>
    </xf>
    <xf numFmtId="0" fontId="6" fillId="0" borderId="15" xfId="0" applyFont="1" applyFill="1" applyBorder="1" applyAlignment="1">
      <alignment horizontal="left"/>
    </xf>
    <xf numFmtId="0" fontId="4" fillId="0" borderId="15" xfId="0" applyFont="1" applyFill="1" applyBorder="1" applyAlignment="1">
      <alignment horizontal="left"/>
    </xf>
    <xf numFmtId="0" fontId="7" fillId="0" borderId="0" xfId="0" applyFont="1" applyFill="1" applyBorder="1" applyAlignment="1">
      <alignment horizontal="center" vertical="center"/>
    </xf>
    <xf numFmtId="0" fontId="7" fillId="0" borderId="0" xfId="0" applyFont="1" applyFill="1" applyBorder="1" applyAlignment="1">
      <alignment horizontal="left" vertical="center" wrapText="1"/>
    </xf>
    <xf numFmtId="0" fontId="7" fillId="0" borderId="0" xfId="0" applyFont="1" applyFill="1" applyBorder="1" applyAlignment="1">
      <alignment horizontal="center" vertical="center" wrapText="1"/>
    </xf>
    <xf numFmtId="0" fontId="4" fillId="0" borderId="25" xfId="0" applyFont="1" applyFill="1" applyBorder="1" applyAlignment="1">
      <alignment horizontal="left" vertical="center"/>
    </xf>
    <xf numFmtId="166" fontId="4" fillId="0" borderId="0" xfId="2" applyNumberFormat="1" applyFont="1" applyFill="1" applyBorder="1" applyAlignment="1"/>
    <xf numFmtId="3" fontId="4" fillId="0" borderId="28" xfId="0" applyNumberFormat="1" applyFont="1" applyFill="1" applyBorder="1" applyAlignment="1">
      <alignment horizontal="right" vertical="center"/>
    </xf>
    <xf numFmtId="166" fontId="4" fillId="0" borderId="29" xfId="0" applyNumberFormat="1" applyFont="1" applyFill="1" applyBorder="1" applyAlignment="1">
      <alignment horizontal="right" vertical="center"/>
    </xf>
    <xf numFmtId="3" fontId="4" fillId="0" borderId="27" xfId="0" applyNumberFormat="1" applyFont="1" applyFill="1" applyBorder="1" applyAlignment="1">
      <alignment horizontal="right" vertical="center"/>
    </xf>
    <xf numFmtId="0" fontId="4" fillId="0" borderId="27" xfId="0" applyFont="1" applyFill="1" applyBorder="1" applyAlignment="1">
      <alignment horizontal="left" vertical="center"/>
    </xf>
    <xf numFmtId="166" fontId="10" fillId="0" borderId="0" xfId="0" applyNumberFormat="1" applyFont="1" applyFill="1" applyBorder="1" applyAlignment="1">
      <alignment horizontal="center" vertical="center"/>
    </xf>
    <xf numFmtId="168" fontId="2" fillId="0" borderId="0" xfId="0" applyNumberFormat="1" applyFont="1" applyFill="1" applyBorder="1" applyAlignment="1">
      <alignment horizontal="left" vertical="center"/>
    </xf>
    <xf numFmtId="0" fontId="4" fillId="0" borderId="23" xfId="0" applyFont="1" applyFill="1" applyBorder="1" applyAlignment="1">
      <alignment horizontal="left" vertical="center"/>
    </xf>
    <xf numFmtId="3" fontId="4" fillId="0" borderId="15" xfId="0" applyNumberFormat="1" applyFont="1" applyFill="1" applyBorder="1" applyAlignment="1">
      <alignment horizontal="right" vertical="center"/>
    </xf>
    <xf numFmtId="3" fontId="4" fillId="0" borderId="21" xfId="0" applyNumberFormat="1" applyFont="1" applyFill="1" applyBorder="1" applyAlignment="1">
      <alignment horizontal="right" vertical="center"/>
    </xf>
    <xf numFmtId="166" fontId="4" fillId="0" borderId="31" xfId="0" applyNumberFormat="1" applyFont="1" applyFill="1" applyBorder="1" applyAlignment="1">
      <alignment horizontal="right" vertical="center"/>
    </xf>
    <xf numFmtId="3" fontId="4" fillId="0" borderId="20" xfId="0" applyNumberFormat="1" applyFont="1" applyFill="1" applyBorder="1" applyAlignment="1">
      <alignment horizontal="right" vertical="center"/>
    </xf>
    <xf numFmtId="0" fontId="4" fillId="0" borderId="23" xfId="0" applyFont="1" applyFill="1" applyBorder="1" applyAlignment="1">
      <alignment vertical="center"/>
    </xf>
    <xf numFmtId="167" fontId="4" fillId="2" borderId="24" xfId="4" applyNumberFormat="1" applyFont="1" applyFill="1" applyBorder="1">
      <alignment vertical="center"/>
    </xf>
    <xf numFmtId="0" fontId="2" fillId="2" borderId="0" xfId="0" applyFont="1" applyFill="1" applyBorder="1" applyAlignment="1">
      <alignment horizontal="left" vertical="center"/>
    </xf>
    <xf numFmtId="0" fontId="4" fillId="0" borderId="12" xfId="0" applyFont="1" applyFill="1" applyBorder="1" applyAlignment="1">
      <alignment horizontal="left" vertical="center"/>
    </xf>
    <xf numFmtId="3" fontId="4" fillId="0" borderId="14" xfId="0" applyNumberFormat="1" applyFont="1" applyFill="1" applyBorder="1" applyAlignment="1">
      <alignment horizontal="right" vertical="center"/>
    </xf>
    <xf numFmtId="3" fontId="4" fillId="0" borderId="35" xfId="0" applyNumberFormat="1" applyFont="1" applyFill="1" applyBorder="1" applyAlignment="1">
      <alignment horizontal="right" vertical="center"/>
    </xf>
    <xf numFmtId="166" fontId="4" fillId="0" borderId="36" xfId="0" applyNumberFormat="1" applyFont="1" applyFill="1" applyBorder="1" applyAlignment="1">
      <alignment horizontal="right" vertical="center"/>
    </xf>
    <xf numFmtId="3" fontId="4" fillId="0" borderId="13" xfId="0" applyNumberFormat="1" applyFont="1" applyFill="1" applyBorder="1" applyAlignment="1">
      <alignment horizontal="right" vertical="center"/>
    </xf>
    <xf numFmtId="0" fontId="4" fillId="0" borderId="14" xfId="0" applyFont="1" applyFill="1" applyBorder="1" applyAlignment="1">
      <alignment horizontal="left" vertical="center"/>
    </xf>
    <xf numFmtId="168" fontId="2" fillId="0" borderId="39" xfId="0" applyNumberFormat="1" applyFont="1" applyFill="1" applyBorder="1" applyAlignment="1">
      <alignment horizontal="left" vertical="center"/>
    </xf>
    <xf numFmtId="3" fontId="6" fillId="0" borderId="20" xfId="0" applyNumberFormat="1" applyFont="1" applyFill="1" applyBorder="1" applyAlignment="1">
      <alignment horizontal="right" vertical="center"/>
    </xf>
    <xf numFmtId="3" fontId="6" fillId="0" borderId="15" xfId="0" applyNumberFormat="1" applyFont="1" applyFill="1" applyBorder="1" applyAlignment="1">
      <alignment horizontal="right" vertical="center"/>
    </xf>
    <xf numFmtId="166" fontId="2" fillId="0" borderId="0" xfId="0" applyNumberFormat="1" applyFont="1" applyFill="1" applyBorder="1" applyAlignment="1">
      <alignment horizontal="center" vertical="center"/>
    </xf>
    <xf numFmtId="0" fontId="4" fillId="0" borderId="4" xfId="0" applyFont="1" applyFill="1" applyBorder="1" applyAlignment="1">
      <alignment horizontal="left" vertical="center"/>
    </xf>
    <xf numFmtId="0" fontId="4" fillId="0" borderId="5" xfId="0" applyFont="1" applyFill="1" applyBorder="1" applyAlignment="1">
      <alignment horizontal="left" vertical="center"/>
    </xf>
    <xf numFmtId="0" fontId="4" fillId="0" borderId="6" xfId="0" applyFont="1" applyFill="1" applyBorder="1" applyAlignment="1">
      <alignment horizontal="left" vertical="center"/>
    </xf>
    <xf numFmtId="2" fontId="7" fillId="0" borderId="0" xfId="0" applyNumberFormat="1" applyFont="1" applyFill="1" applyBorder="1" applyAlignment="1">
      <alignment horizontal="center" vertical="center"/>
    </xf>
    <xf numFmtId="0" fontId="7" fillId="0" borderId="0" xfId="0" applyFont="1" applyFill="1" applyBorder="1" applyAlignment="1">
      <alignment horizontal="left" vertical="center"/>
    </xf>
    <xf numFmtId="170" fontId="7" fillId="0" borderId="0" xfId="0" applyNumberFormat="1" applyFont="1" applyFill="1" applyBorder="1" applyAlignment="1">
      <alignment horizontal="center" vertical="center"/>
    </xf>
    <xf numFmtId="0" fontId="2" fillId="3" borderId="0" xfId="0" applyFont="1" applyFill="1" applyBorder="1" applyAlignment="1"/>
    <xf numFmtId="168" fontId="11" fillId="3" borderId="0" xfId="3" applyNumberFormat="1" applyFont="1" applyFill="1" applyBorder="1"/>
    <xf numFmtId="168" fontId="4" fillId="0" borderId="0" xfId="0" applyNumberFormat="1" applyFont="1" applyFill="1" applyBorder="1" applyAlignment="1">
      <alignment horizontal="left" vertical="center"/>
    </xf>
    <xf numFmtId="0" fontId="2" fillId="0" borderId="0" xfId="0" applyFont="1" applyFill="1" applyBorder="1" applyAlignment="1">
      <alignment horizontal="left" vertical="top"/>
    </xf>
    <xf numFmtId="0" fontId="2" fillId="3" borderId="0" xfId="0" applyFont="1" applyFill="1" applyBorder="1" applyAlignment="1">
      <alignment vertical="top"/>
    </xf>
    <xf numFmtId="168" fontId="11" fillId="3" borderId="0" xfId="3" applyNumberFormat="1" applyFont="1" applyFill="1" applyBorder="1" applyAlignment="1">
      <alignment vertical="top"/>
    </xf>
    <xf numFmtId="168" fontId="4" fillId="0" borderId="0" xfId="0" applyNumberFormat="1" applyFont="1" applyFill="1" applyBorder="1" applyAlignment="1">
      <alignment horizontal="left" vertical="top"/>
    </xf>
    <xf numFmtId="0" fontId="2" fillId="0" borderId="0" xfId="0" applyFont="1" applyFill="1" applyBorder="1" applyAlignment="1">
      <alignment horizontal="center" vertical="top"/>
    </xf>
    <xf numFmtId="166" fontId="4" fillId="4" borderId="31" xfId="0" applyNumberFormat="1" applyFont="1" applyFill="1" applyBorder="1" applyAlignment="1">
      <alignment horizontal="right" vertical="center"/>
    </xf>
    <xf numFmtId="0" fontId="1" fillId="0" borderId="0" xfId="0" applyFont="1" applyFill="1" applyBorder="1" applyAlignment="1"/>
    <xf numFmtId="0" fontId="12" fillId="0" borderId="0" xfId="0" applyFont="1" applyFill="1" applyBorder="1" applyAlignment="1"/>
    <xf numFmtId="0" fontId="13" fillId="0" borderId="0" xfId="0" applyFont="1" applyFill="1" applyBorder="1" applyAlignment="1"/>
    <xf numFmtId="0" fontId="12" fillId="0" borderId="0" xfId="0" applyFont="1" applyFill="1" applyBorder="1" applyAlignment="1">
      <alignment horizontal="center"/>
    </xf>
    <xf numFmtId="0" fontId="3" fillId="5" borderId="0" xfId="0" applyFont="1" applyFill="1" applyBorder="1" applyAlignment="1">
      <alignment horizontal="left" vertical="center"/>
    </xf>
    <xf numFmtId="0" fontId="1" fillId="5" borderId="0" xfId="0" applyFont="1" applyFill="1" applyBorder="1" applyAlignment="1">
      <alignment horizontal="left" vertical="center"/>
    </xf>
    <xf numFmtId="0" fontId="14" fillId="0" borderId="0" xfId="0" applyFont="1" applyFill="1" applyBorder="1" applyAlignment="1">
      <alignment horizontal="left" vertical="center" wrapText="1"/>
    </xf>
    <xf numFmtId="166" fontId="13" fillId="0" borderId="0" xfId="0" applyNumberFormat="1" applyFont="1" applyFill="1" applyBorder="1" applyAlignment="1"/>
    <xf numFmtId="43" fontId="1" fillId="0" borderId="0" xfId="0" applyNumberFormat="1" applyFont="1" applyFill="1" applyBorder="1" applyAlignment="1">
      <alignment horizontal="left" vertical="center"/>
    </xf>
    <xf numFmtId="166" fontId="1" fillId="5" borderId="0" xfId="0" applyNumberFormat="1" applyFont="1" applyFill="1" applyBorder="1" applyAlignment="1">
      <alignment horizontal="left" vertical="center"/>
    </xf>
    <xf numFmtId="166" fontId="1" fillId="5" borderId="0" xfId="0" applyNumberFormat="1" applyFont="1" applyFill="1" applyBorder="1" applyAlignment="1">
      <alignment horizontal="center" vertical="center"/>
    </xf>
    <xf numFmtId="9" fontId="1" fillId="5" borderId="0" xfId="4" applyFont="1" applyFill="1" applyBorder="1">
      <alignment vertical="center"/>
    </xf>
    <xf numFmtId="0" fontId="13" fillId="2" borderId="0" xfId="0" applyFont="1" applyFill="1" applyBorder="1" applyAlignment="1"/>
    <xf numFmtId="0" fontId="13" fillId="0" borderId="23" xfId="0" applyFont="1" applyFill="1" applyBorder="1" applyAlignment="1"/>
    <xf numFmtId="172" fontId="13" fillId="0" borderId="0" xfId="2" applyNumberFormat="1" applyFont="1" applyFill="1" applyBorder="1"/>
    <xf numFmtId="0" fontId="13" fillId="0" borderId="22" xfId="0" applyFont="1" applyFill="1" applyBorder="1" applyAlignment="1"/>
    <xf numFmtId="0" fontId="13" fillId="0" borderId="4" xfId="0" applyFont="1" applyFill="1" applyBorder="1" applyAlignment="1"/>
    <xf numFmtId="0" fontId="13" fillId="0" borderId="5" xfId="0" applyFont="1" applyFill="1" applyBorder="1" applyAlignment="1"/>
    <xf numFmtId="0" fontId="13" fillId="0" borderId="6" xfId="0" applyFont="1" applyFill="1" applyBorder="1" applyAlignment="1"/>
    <xf numFmtId="0" fontId="15" fillId="0" borderId="0" xfId="0" applyFont="1" applyFill="1" applyBorder="1" applyAlignment="1">
      <alignment horizontal="center"/>
    </xf>
    <xf numFmtId="0" fontId="3" fillId="0" borderId="0" xfId="0" applyFont="1" applyFill="1" applyBorder="1" applyAlignment="1">
      <alignment horizontal="center"/>
    </xf>
    <xf numFmtId="0" fontId="3" fillId="0" borderId="0" xfId="0" applyFont="1" applyFill="1" applyBorder="1" applyAlignment="1"/>
    <xf numFmtId="0" fontId="3" fillId="6" borderId="0" xfId="0" applyFont="1" applyFill="1" applyBorder="1" applyAlignment="1"/>
    <xf numFmtId="0" fontId="3" fillId="6" borderId="0" xfId="0" applyFont="1" applyFill="1" applyBorder="1" applyAlignment="1">
      <alignment wrapText="1"/>
    </xf>
    <xf numFmtId="0" fontId="3" fillId="0" borderId="0" xfId="0" applyFont="1" applyFill="1" applyBorder="1" applyAlignment="1">
      <alignment wrapText="1"/>
    </xf>
    <xf numFmtId="0" fontId="3" fillId="0" borderId="0" xfId="0" applyFont="1" applyFill="1" applyBorder="1" applyAlignment="1">
      <alignment horizontal="left" vertical="center"/>
    </xf>
    <xf numFmtId="0" fontId="3" fillId="0" borderId="0" xfId="0" applyFont="1" applyFill="1" applyBorder="1" applyAlignment="1">
      <alignment horizontal="left" vertical="center" wrapText="1"/>
    </xf>
    <xf numFmtId="173" fontId="1" fillId="6" borderId="0" xfId="0" applyNumberFormat="1" applyFont="1" applyFill="1" applyBorder="1" applyAlignment="1"/>
    <xf numFmtId="167" fontId="1" fillId="0" borderId="0" xfId="4" applyNumberFormat="1" applyFont="1" applyFill="1" applyBorder="1" applyAlignment="1"/>
    <xf numFmtId="0" fontId="15" fillId="0" borderId="0" xfId="0" applyFont="1" applyFill="1" applyBorder="1" applyAlignment="1"/>
    <xf numFmtId="173" fontId="1" fillId="0" borderId="0" xfId="0" applyNumberFormat="1" applyFont="1" applyFill="1" applyBorder="1" applyAlignment="1">
      <alignment horizontal="left" vertical="center"/>
    </xf>
    <xf numFmtId="167" fontId="1" fillId="5" borderId="0" xfId="0" applyNumberFormat="1" applyFont="1" applyFill="1" applyBorder="1" applyAlignment="1">
      <alignment horizontal="left" vertical="center"/>
    </xf>
    <xf numFmtId="167" fontId="1" fillId="5" borderId="0" xfId="0" applyNumberFormat="1" applyFont="1" applyFill="1" applyBorder="1" applyAlignment="1">
      <alignment horizontal="center" vertical="center"/>
    </xf>
    <xf numFmtId="173" fontId="1" fillId="0" borderId="0" xfId="2" applyNumberFormat="1" applyFont="1" applyFill="1" applyBorder="1"/>
    <xf numFmtId="9" fontId="1" fillId="0" borderId="0" xfId="4" applyFont="1" applyFill="1" applyBorder="1">
      <alignment vertical="center"/>
    </xf>
    <xf numFmtId="0" fontId="6" fillId="0" borderId="15" xfId="0" applyFont="1" applyFill="1" applyBorder="1" applyAlignment="1">
      <alignment horizontal="center" wrapText="1"/>
    </xf>
    <xf numFmtId="0" fontId="6" fillId="0" borderId="24" xfId="0" applyFont="1" applyFill="1" applyBorder="1" applyAlignment="1">
      <alignment horizontal="center" wrapText="1"/>
    </xf>
    <xf numFmtId="0" fontId="3" fillId="0" borderId="1" xfId="0" applyFont="1" applyFill="1" applyBorder="1" applyAlignment="1">
      <alignment horizontal="center" vertical="center"/>
    </xf>
    <xf numFmtId="0" fontId="3" fillId="0" borderId="2" xfId="0" applyFont="1" applyFill="1" applyBorder="1" applyAlignment="1">
      <alignment horizontal="center" vertical="center"/>
    </xf>
    <xf numFmtId="0" fontId="3" fillId="0" borderId="3" xfId="0" applyFont="1" applyFill="1" applyBorder="1" applyAlignment="1">
      <alignment horizontal="center" vertical="center"/>
    </xf>
    <xf numFmtId="0" fontId="3" fillId="0" borderId="4" xfId="0" applyFont="1" applyFill="1" applyBorder="1" applyAlignment="1">
      <alignment horizontal="center" vertical="center"/>
    </xf>
    <xf numFmtId="0" fontId="3" fillId="0" borderId="5" xfId="0" applyFont="1" applyFill="1" applyBorder="1" applyAlignment="1">
      <alignment horizontal="center" vertical="center"/>
    </xf>
    <xf numFmtId="0" fontId="3" fillId="0" borderId="6" xfId="0" applyFont="1" applyFill="1" applyBorder="1" applyAlignment="1">
      <alignment horizontal="center" vertical="center"/>
    </xf>
    <xf numFmtId="0" fontId="4" fillId="0" borderId="7" xfId="0" applyFont="1" applyFill="1" applyBorder="1" applyAlignment="1">
      <alignment horizontal="left" vertical="center"/>
    </xf>
    <xf numFmtId="0" fontId="4" fillId="0" borderId="8" xfId="0" applyFont="1" applyFill="1" applyBorder="1" applyAlignment="1">
      <alignment horizontal="left" vertical="center"/>
    </xf>
    <xf numFmtId="0" fontId="5" fillId="0" borderId="9" xfId="0" applyFont="1" applyFill="1" applyBorder="1" applyAlignment="1">
      <alignment horizontal="center" vertical="center"/>
    </xf>
    <xf numFmtId="0" fontId="5" fillId="0" borderId="10" xfId="0" applyFont="1" applyFill="1" applyBorder="1" applyAlignment="1">
      <alignment horizontal="center" vertical="center"/>
    </xf>
    <xf numFmtId="0" fontId="5" fillId="0" borderId="13" xfId="0" applyFont="1" applyFill="1" applyBorder="1" applyAlignment="1">
      <alignment horizontal="center" vertical="center" wrapText="1"/>
    </xf>
    <xf numFmtId="0" fontId="5" fillId="0" borderId="14" xfId="0" applyFont="1" applyFill="1" applyBorder="1" applyAlignment="1">
      <alignment horizontal="center" vertical="center" wrapText="1"/>
    </xf>
    <xf numFmtId="0" fontId="5" fillId="0" borderId="16" xfId="0" applyFont="1" applyFill="1" applyBorder="1" applyAlignment="1">
      <alignment horizontal="center" vertical="center" wrapText="1"/>
    </xf>
    <xf numFmtId="0" fontId="5" fillId="0" borderId="18" xfId="0" applyFont="1" applyFill="1" applyBorder="1" applyAlignment="1">
      <alignment horizontal="center" vertical="center" wrapText="1"/>
    </xf>
    <xf numFmtId="0" fontId="5" fillId="0" borderId="19" xfId="0" applyFont="1" applyFill="1" applyBorder="1" applyAlignment="1">
      <alignment horizontal="center" vertical="center" wrapText="1"/>
    </xf>
    <xf numFmtId="0" fontId="7" fillId="0" borderId="0" xfId="0" applyFont="1" applyFill="1" applyBorder="1" applyAlignment="1">
      <alignment horizontal="center" wrapText="1"/>
    </xf>
    <xf numFmtId="0" fontId="7" fillId="0" borderId="22" xfId="0" applyFont="1" applyFill="1" applyBorder="1" applyAlignment="1">
      <alignment horizontal="center" wrapText="1"/>
    </xf>
  </cellXfs>
  <cellStyles count="5">
    <cellStyle name="Comma 2" xfId="2"/>
    <cellStyle name="Currency 2" xfId="3"/>
    <cellStyle name="Normal" xfId="0" builtinId="0"/>
    <cellStyle name="Normal 2" xfId="1"/>
    <cellStyle name="Percent 2" xfId="4"/>
  </cellStyles>
  <dxfs count="3">
    <dxf>
      <font>
        <b/>
        <i val="0"/>
        <condense val="0"/>
        <extend val="0"/>
      </font>
      <fill>
        <patternFill>
          <bgColor rgb="FFFFFF00"/>
        </patternFill>
      </fill>
    </dxf>
    <dxf>
      <font>
        <b/>
        <i val="0"/>
        <condense val="0"/>
        <extend val="0"/>
      </font>
      <fill>
        <patternFill>
          <bgColor rgb="FFFFFF00"/>
        </patternFill>
      </fill>
    </dxf>
    <dxf>
      <font>
        <b/>
        <i val="0"/>
        <condense val="0"/>
        <extend val="0"/>
      </font>
      <fill>
        <patternFill>
          <bgColor rgb="FFFFFF00"/>
        </patternFill>
      </fill>
    </dxf>
  </dxfs>
  <tableStyles count="0" defaultTableStyle="TableStyleMedium2" defaultPivotStyle="PivotStyleLight16"/>
  <extLst>
    <ext xmlns:x14="http://schemas.microsoft.com/office/spreadsheetml/2009/9/main" uri="{EB79DEF2-80B8-43e5-95BD-54CBDDF9020C}">
      <x14:slicerStyles defaultSlicerStyle="SlicerStyleLight1"/>
    </ext>
  </extLst>
</styleSheet>
</file>

<file path=xl/_rels/workbook.xml.rels><?xml version="1.0" encoding="UTF-8" standalone="yes"?>
<Relationships xmlns="http://schemas.openxmlformats.org/package/2006/relationships"><Relationship Id="rId8" Type="http://schemas.openxmlformats.org/officeDocument/2006/relationships/worksheet" Target="worksheets/sheet5.xml"/><Relationship Id="rId13" Type="http://schemas.openxmlformats.org/officeDocument/2006/relationships/styles" Target="styles.xml"/><Relationship Id="rId18" Type="http://schemas.openxmlformats.org/officeDocument/2006/relationships/customXml" Target="../customXml/item3.xml"/><Relationship Id="rId3" Type="http://schemas.openxmlformats.org/officeDocument/2006/relationships/worksheet" Target="worksheets/sheet2.xml"/><Relationship Id="rId7" Type="http://schemas.openxmlformats.org/officeDocument/2006/relationships/worksheet" Target="worksheets/sheet4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chartsheet" Target="chartsheets/sheet1.xml"/><Relationship Id="rId16" Type="http://schemas.openxmlformats.org/officeDocument/2006/relationships/customXml" Target="../customXml/item1.xml"/><Relationship Id="rId1" Type="http://schemas.openxmlformats.org/officeDocument/2006/relationships/worksheet" Target="worksheets/sheet1.xml"/><Relationship Id="rId6" Type="http://schemas.openxmlformats.org/officeDocument/2006/relationships/chartsheet" Target="chartsheets/sheet3.xml"/><Relationship Id="rId11" Type="http://schemas.openxmlformats.org/officeDocument/2006/relationships/externalLink" Target="externalLinks/externalLink3.xml"/><Relationship Id="rId5" Type="http://schemas.openxmlformats.org/officeDocument/2006/relationships/worksheet" Target="worksheets/sheet3.xml"/><Relationship Id="rId15" Type="http://schemas.openxmlformats.org/officeDocument/2006/relationships/calcChain" Target="calcChain.xml"/><Relationship Id="rId10" Type="http://schemas.openxmlformats.org/officeDocument/2006/relationships/externalLink" Target="externalLinks/externalLink2.xml"/><Relationship Id="rId4" Type="http://schemas.openxmlformats.org/officeDocument/2006/relationships/chartsheet" Target="chartsheets/sheet2.xml"/><Relationship Id="rId9" Type="http://schemas.openxmlformats.org/officeDocument/2006/relationships/externalLink" Target="externalLinks/externalLink1.xml"/><Relationship Id="rId14" Type="http://schemas.openxmlformats.org/officeDocument/2006/relationships/sharedStrings" Target="sharedStrings.xml"/></Relationships>
</file>

<file path=xl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/>
    <c:plotArea>
      <c:layout>
        <c:manualLayout>
          <c:layoutTarget val="inner"/>
          <c:xMode val="edge"/>
          <c:yMode val="edge"/>
          <c:x val="0.12430632630410655"/>
          <c:y val="1.9575856443719456E-2"/>
          <c:w val="0.84350721420643771"/>
          <c:h val="0.84828711256117628"/>
        </c:manualLayout>
      </c:layout>
      <c:barChart>
        <c:barDir val="bar"/>
        <c:grouping val="clustered"/>
        <c:ser>
          <c:idx val="0"/>
          <c:order val="0"/>
          <c:tx>
            <c:v>Rate Impact</c:v>
          </c:tx>
          <c:spPr>
            <a:solidFill>
              <a:srgbClr val="00FFFF"/>
            </a:solidFill>
            <a:ln w="12700">
              <a:solidFill>
                <a:srgbClr val="000000"/>
              </a:solidFill>
              <a:prstDash val="solid"/>
            </a:ln>
          </c:spPr>
          <c:dLbls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FFFF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Val val="1"/>
          </c:dLbls>
          <c:cat>
            <c:strRef>
              <c:f>'[3]tot rate impact'!$B$9:$B$34</c:f>
              <c:strCache>
                <c:ptCount val="26"/>
                <c:pt idx="0">
                  <c:v> Anaheim</c:v>
                </c:pt>
                <c:pt idx="1">
                  <c:v> Beverly Hills</c:v>
                </c:pt>
                <c:pt idx="2">
                  <c:v> Burbank</c:v>
                </c:pt>
                <c:pt idx="3">
                  <c:v> Calleguas</c:v>
                </c:pt>
                <c:pt idx="4">
                  <c:v> Central Basin</c:v>
                </c:pt>
                <c:pt idx="5">
                  <c:v> Compton</c:v>
                </c:pt>
                <c:pt idx="6">
                  <c:v> Eastern</c:v>
                </c:pt>
                <c:pt idx="7">
                  <c:v> Foothill</c:v>
                </c:pt>
                <c:pt idx="8">
                  <c:v> Fullerton</c:v>
                </c:pt>
                <c:pt idx="9">
                  <c:v> Glendale</c:v>
                </c:pt>
                <c:pt idx="10">
                  <c:v> Inland Empire</c:v>
                </c:pt>
                <c:pt idx="11">
                  <c:v> Las Virgenes</c:v>
                </c:pt>
                <c:pt idx="12">
                  <c:v> Long Beach</c:v>
                </c:pt>
                <c:pt idx="13">
                  <c:v> Los Angeles</c:v>
                </c:pt>
                <c:pt idx="14">
                  <c:v> MWDOC</c:v>
                </c:pt>
                <c:pt idx="15">
                  <c:v> Pasadena</c:v>
                </c:pt>
                <c:pt idx="16">
                  <c:v> San Diego</c:v>
                </c:pt>
                <c:pt idx="17">
                  <c:v> San Fernando</c:v>
                </c:pt>
                <c:pt idx="18">
                  <c:v> San Marino</c:v>
                </c:pt>
                <c:pt idx="19">
                  <c:v> Santa Ana</c:v>
                </c:pt>
                <c:pt idx="20">
                  <c:v> Santa Monica</c:v>
                </c:pt>
                <c:pt idx="21">
                  <c:v> Three Valleys</c:v>
                </c:pt>
                <c:pt idx="22">
                  <c:v> Torrance</c:v>
                </c:pt>
                <c:pt idx="23">
                  <c:v> Upper San Gabriel</c:v>
                </c:pt>
                <c:pt idx="24">
                  <c:v> West Basin</c:v>
                </c:pt>
                <c:pt idx="25">
                  <c:v> Western</c:v>
                </c:pt>
              </c:strCache>
            </c:strRef>
          </c:cat>
          <c:val>
            <c:numRef>
              <c:f>'[3]tot rate impact'!$W$9:$W$34</c:f>
              <c:numCache>
                <c:formatCode>General</c:formatCode>
                <c:ptCount val="26"/>
                <c:pt idx="0">
                  <c:v>1.3057582354516357E-2</c:v>
                </c:pt>
                <c:pt idx="1">
                  <c:v>5.1614750801447506E-3</c:v>
                </c:pt>
                <c:pt idx="2">
                  <c:v>-1.8573871960834494E-2</c:v>
                </c:pt>
                <c:pt idx="3">
                  <c:v>-1.7446734259315741E-2</c:v>
                </c:pt>
                <c:pt idx="4">
                  <c:v>4.6683428574228686E-3</c:v>
                </c:pt>
                <c:pt idx="5">
                  <c:v>-4.1400979298504316E-2</c:v>
                </c:pt>
                <c:pt idx="6">
                  <c:v>-2.1668816740349251E-2</c:v>
                </c:pt>
                <c:pt idx="7">
                  <c:v>9.0953495901840344E-3</c:v>
                </c:pt>
                <c:pt idx="8">
                  <c:v>3.6929901855248554E-2</c:v>
                </c:pt>
                <c:pt idx="9">
                  <c:v>2.0120079700124815E-2</c:v>
                </c:pt>
                <c:pt idx="10">
                  <c:v>0</c:v>
                </c:pt>
                <c:pt idx="11">
                  <c:v>-2.0735347570167512E-2</c:v>
                </c:pt>
                <c:pt idx="12">
                  <c:v>-8.1057070372724613E-3</c:v>
                </c:pt>
                <c:pt idx="13">
                  <c:v>2.1390186041738132E-2</c:v>
                </c:pt>
                <c:pt idx="14">
                  <c:v>1.9456271236733013E-3</c:v>
                </c:pt>
                <c:pt idx="15">
                  <c:v>-1.3120017168545732E-2</c:v>
                </c:pt>
                <c:pt idx="16">
                  <c:v>-3.3585143784408485E-3</c:v>
                </c:pt>
                <c:pt idx="17">
                  <c:v>1.1153414233917061</c:v>
                </c:pt>
                <c:pt idx="18">
                  <c:v>5.721874468875416E-2</c:v>
                </c:pt>
                <c:pt idx="19">
                  <c:v>1.6108233217239597E-3</c:v>
                </c:pt>
                <c:pt idx="20">
                  <c:v>0.14285762468417312</c:v>
                </c:pt>
                <c:pt idx="21">
                  <c:v>1.9233890044658197E-2</c:v>
                </c:pt>
                <c:pt idx="22">
                  <c:v>7.5864312424464364E-3</c:v>
                </c:pt>
                <c:pt idx="23">
                  <c:v>6.5766035130603182E-2</c:v>
                </c:pt>
                <c:pt idx="24">
                  <c:v>-1.9766275193748808E-2</c:v>
                </c:pt>
                <c:pt idx="25">
                  <c:v>-2.9908486904076373E-3</c:v>
                </c:pt>
              </c:numCache>
            </c:numRef>
          </c:val>
        </c:ser>
        <c:dLbls>
          <c:showVal val="1"/>
        </c:dLbls>
        <c:gapWidth val="53"/>
        <c:axId val="114746496"/>
        <c:axId val="114748800"/>
      </c:barChart>
      <c:catAx>
        <c:axId val="114746496"/>
        <c:scaling>
          <c:orientation val="minMax"/>
        </c:scaling>
        <c:axPos val="l"/>
        <c:numFmt formatCode="General" sourceLinked="1"/>
        <c:tickLblPos val="low"/>
        <c:spPr>
          <a:ln w="381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748800"/>
        <c:crosses val="autoZero"/>
        <c:auto val="1"/>
        <c:lblAlgn val="ctr"/>
        <c:lblOffset val="100"/>
        <c:tickLblSkip val="1"/>
        <c:tickMarkSkip val="1"/>
      </c:catAx>
      <c:valAx>
        <c:axId val="114748800"/>
        <c:scaling>
          <c:orientation val="minMax"/>
        </c:scaling>
        <c:axPos val="b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0%" sourceLinked="0"/>
        <c:tickLblPos val="nextTo"/>
        <c:spPr>
          <a:ln w="381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74649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EEECE1">
        <a:lumMod val="75000"/>
        <a:alpha val="53000"/>
      </a:srgbClr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</c:chartSpace>
</file>

<file path=xl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2430632630410655"/>
          <c:y val="1.9575856443719463E-2"/>
          <c:w val="0.84350721420643771"/>
          <c:h val="0.8482871125611765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00FFFF"/>
            </a:solidFill>
            <a:ln w="12700">
              <a:solidFill>
                <a:srgbClr val="000000"/>
              </a:solidFill>
              <a:prstDash val="solid"/>
            </a:ln>
          </c:spPr>
          <c:dLbls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FFFF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Val val="1"/>
          </c:dLbls>
          <c:cat>
            <c:strRef>
              <c:f>'[3]phase in impacts'!$B$9:$B$34</c:f>
              <c:strCache>
                <c:ptCount val="26"/>
                <c:pt idx="0">
                  <c:v> Anaheim</c:v>
                </c:pt>
                <c:pt idx="1">
                  <c:v> Beverly Hills</c:v>
                </c:pt>
                <c:pt idx="2">
                  <c:v> Burbank</c:v>
                </c:pt>
                <c:pt idx="3">
                  <c:v> Calleguas</c:v>
                </c:pt>
                <c:pt idx="4">
                  <c:v> Central Basin</c:v>
                </c:pt>
                <c:pt idx="5">
                  <c:v> Compton</c:v>
                </c:pt>
                <c:pt idx="6">
                  <c:v> Eastern</c:v>
                </c:pt>
                <c:pt idx="7">
                  <c:v> Foothill</c:v>
                </c:pt>
                <c:pt idx="8">
                  <c:v> Fullerton</c:v>
                </c:pt>
                <c:pt idx="9">
                  <c:v> Glendale</c:v>
                </c:pt>
                <c:pt idx="10">
                  <c:v> Inland Empire</c:v>
                </c:pt>
                <c:pt idx="11">
                  <c:v> Las Virgenes</c:v>
                </c:pt>
                <c:pt idx="12">
                  <c:v> Long Beach</c:v>
                </c:pt>
                <c:pt idx="13">
                  <c:v> Los Angeles</c:v>
                </c:pt>
                <c:pt idx="14">
                  <c:v> MWDOC</c:v>
                </c:pt>
                <c:pt idx="15">
                  <c:v> Pasadena</c:v>
                </c:pt>
                <c:pt idx="16">
                  <c:v> San Diego</c:v>
                </c:pt>
                <c:pt idx="17">
                  <c:v> San Fernando</c:v>
                </c:pt>
                <c:pt idx="18">
                  <c:v> San Marino</c:v>
                </c:pt>
                <c:pt idx="19">
                  <c:v> Santa Ana</c:v>
                </c:pt>
                <c:pt idx="20">
                  <c:v> Santa Monica</c:v>
                </c:pt>
                <c:pt idx="21">
                  <c:v> Three Valleys</c:v>
                </c:pt>
                <c:pt idx="22">
                  <c:v> Torrance</c:v>
                </c:pt>
                <c:pt idx="23">
                  <c:v> Upper San Gabriel</c:v>
                </c:pt>
                <c:pt idx="24">
                  <c:v> West Basin</c:v>
                </c:pt>
                <c:pt idx="25">
                  <c:v> Western</c:v>
                </c:pt>
              </c:strCache>
            </c:strRef>
          </c:cat>
          <c:val>
            <c:numRef>
              <c:f>'[3]phase in impacts'!$W$9:$W$34</c:f>
              <c:numCache>
                <c:formatCode>General</c:formatCode>
                <c:ptCount val="26"/>
                <c:pt idx="0">
                  <c:v>4.3364110031626837E-3</c:v>
                </c:pt>
                <c:pt idx="1">
                  <c:v>1.7904378042431393E-3</c:v>
                </c:pt>
                <c:pt idx="2">
                  <c:v>-5.7062337210250658E-3</c:v>
                </c:pt>
                <c:pt idx="3">
                  <c:v>-5.3908641800227627E-3</c:v>
                </c:pt>
                <c:pt idx="4">
                  <c:v>1.9916177443588361E-3</c:v>
                </c:pt>
                <c:pt idx="5">
                  <c:v>-1.3001173943864673E-2</c:v>
                </c:pt>
                <c:pt idx="6">
                  <c:v>-7.0302480918834334E-3</c:v>
                </c:pt>
                <c:pt idx="7">
                  <c:v>3.4822602646734659E-3</c:v>
                </c:pt>
                <c:pt idx="8">
                  <c:v>1.226776151789012E-2</c:v>
                </c:pt>
                <c:pt idx="9">
                  <c:v>6.8778910085516443E-3</c:v>
                </c:pt>
                <c:pt idx="10">
                  <c:v>0</c:v>
                </c:pt>
                <c:pt idx="11">
                  <c:v>-6.4329520813468334E-3</c:v>
                </c:pt>
                <c:pt idx="12">
                  <c:v>-2.3415269299356892E-3</c:v>
                </c:pt>
                <c:pt idx="13">
                  <c:v>7.1331491378945431E-3</c:v>
                </c:pt>
                <c:pt idx="14">
                  <c:v>1.0452933682631056E-3</c:v>
                </c:pt>
                <c:pt idx="15">
                  <c:v>-4.0972454985266794E-3</c:v>
                </c:pt>
                <c:pt idx="16">
                  <c:v>-1.099535808561447E-3</c:v>
                </c:pt>
                <c:pt idx="17">
                  <c:v>0.35327299003645957</c:v>
                </c:pt>
                <c:pt idx="18">
                  <c:v>1.8010288537699742E-2</c:v>
                </c:pt>
                <c:pt idx="19">
                  <c:v>1.1483601635099397E-3</c:v>
                </c:pt>
                <c:pt idx="20">
                  <c:v>4.761496111953091E-2</c:v>
                </c:pt>
                <c:pt idx="21">
                  <c:v>6.3760156563278988E-3</c:v>
                </c:pt>
                <c:pt idx="22">
                  <c:v>2.9404332831340025E-3</c:v>
                </c:pt>
                <c:pt idx="23">
                  <c:v>2.1789995737036518E-2</c:v>
                </c:pt>
                <c:pt idx="24">
                  <c:v>-6.0544343833592359E-3</c:v>
                </c:pt>
                <c:pt idx="25">
                  <c:v>-9.0748245623338932E-4</c:v>
                </c:pt>
              </c:numCache>
            </c:numRef>
          </c:val>
        </c:ser>
        <c:dLbls>
          <c:showVal val="1"/>
        </c:dLbls>
        <c:gapWidth val="53"/>
        <c:axId val="54771072"/>
        <c:axId val="54785152"/>
      </c:barChart>
      <c:catAx>
        <c:axId val="54771072"/>
        <c:scaling>
          <c:orientation val="minMax"/>
        </c:scaling>
        <c:axPos val="l"/>
        <c:numFmt formatCode="General" sourceLinked="1"/>
        <c:tickLblPos val="low"/>
        <c:spPr>
          <a:ln w="381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785152"/>
        <c:crosses val="autoZero"/>
        <c:auto val="1"/>
        <c:lblAlgn val="ctr"/>
        <c:lblOffset val="100"/>
        <c:tickLblSkip val="1"/>
        <c:tickMarkSkip val="1"/>
      </c:catAx>
      <c:valAx>
        <c:axId val="54785152"/>
        <c:scaling>
          <c:orientation val="minMax"/>
        </c:scaling>
        <c:axPos val="b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0%" sourceLinked="0"/>
        <c:tickLblPos val="nextTo"/>
        <c:spPr>
          <a:ln w="381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7710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EEECE1">
        <a:lumMod val="75000"/>
        <a:alpha val="53000"/>
      </a:srgbClr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</c:chartSpace>
</file>

<file path=xl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2430632630410655"/>
          <c:y val="1.9575856443719467E-2"/>
          <c:w val="0.84350721420643771"/>
          <c:h val="0.84828711256117673"/>
        </c:manualLayout>
      </c:layout>
      <c:barChart>
        <c:barDir val="bar"/>
        <c:grouping val="clustered"/>
        <c:ser>
          <c:idx val="0"/>
          <c:order val="0"/>
          <c:tx>
            <c:strRef>
              <c:f>[3]TRTS!$V$6</c:f>
              <c:strCache>
                <c:ptCount val="1"/>
                <c:pt idx="0">
                  <c:v>Treated Water Fixed Charges Impact</c:v>
                </c:pt>
              </c:strCache>
            </c:strRef>
          </c:tx>
          <c:spPr>
            <a:solidFill>
              <a:srgbClr val="00FFFF"/>
            </a:solidFill>
            <a:ln w="12700">
              <a:solidFill>
                <a:srgbClr val="000000"/>
              </a:solidFill>
              <a:prstDash val="solid"/>
            </a:ln>
          </c:spPr>
          <c:dLbls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FFFF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Val val="1"/>
          </c:dLbls>
          <c:cat>
            <c:strRef>
              <c:f>[3]TRTS!$B$9:$B$34</c:f>
              <c:strCache>
                <c:ptCount val="26"/>
                <c:pt idx="0">
                  <c:v> Anaheim</c:v>
                </c:pt>
                <c:pt idx="1">
                  <c:v> Beverly Hills</c:v>
                </c:pt>
                <c:pt idx="2">
                  <c:v> Burbank</c:v>
                </c:pt>
                <c:pt idx="3">
                  <c:v> Calleguas</c:v>
                </c:pt>
                <c:pt idx="4">
                  <c:v> Central Basin</c:v>
                </c:pt>
                <c:pt idx="5">
                  <c:v> Compton</c:v>
                </c:pt>
                <c:pt idx="6">
                  <c:v> Eastern</c:v>
                </c:pt>
                <c:pt idx="7">
                  <c:v> Foothill</c:v>
                </c:pt>
                <c:pt idx="8">
                  <c:v> Fullerton</c:v>
                </c:pt>
                <c:pt idx="9">
                  <c:v> Glendale</c:v>
                </c:pt>
                <c:pt idx="10">
                  <c:v> Inland Empire</c:v>
                </c:pt>
                <c:pt idx="11">
                  <c:v> Las Virgenes</c:v>
                </c:pt>
                <c:pt idx="12">
                  <c:v> Long Beach</c:v>
                </c:pt>
                <c:pt idx="13">
                  <c:v> Los Angeles</c:v>
                </c:pt>
                <c:pt idx="14">
                  <c:v> MWDOC</c:v>
                </c:pt>
                <c:pt idx="15">
                  <c:v> Pasadena</c:v>
                </c:pt>
                <c:pt idx="16">
                  <c:v> San Diego</c:v>
                </c:pt>
                <c:pt idx="17">
                  <c:v> San Fernando</c:v>
                </c:pt>
                <c:pt idx="18">
                  <c:v> San Marino</c:v>
                </c:pt>
                <c:pt idx="19">
                  <c:v> Santa Ana</c:v>
                </c:pt>
                <c:pt idx="20">
                  <c:v> Santa Monica</c:v>
                </c:pt>
                <c:pt idx="21">
                  <c:v> Three Valleys</c:v>
                </c:pt>
                <c:pt idx="22">
                  <c:v> Torrance</c:v>
                </c:pt>
                <c:pt idx="23">
                  <c:v> Upper San Gabriel</c:v>
                </c:pt>
                <c:pt idx="24">
                  <c:v> West Basin</c:v>
                </c:pt>
                <c:pt idx="25">
                  <c:v> Western</c:v>
                </c:pt>
              </c:strCache>
            </c:strRef>
          </c:cat>
          <c:val>
            <c:numRef>
              <c:f>[3]TRTS!$W$9:$W$34</c:f>
              <c:numCache>
                <c:formatCode>General</c:formatCode>
                <c:ptCount val="26"/>
                <c:pt idx="0">
                  <c:v>6.8578508265318254E-4</c:v>
                </c:pt>
                <c:pt idx="1">
                  <c:v>-6.1275477936826627E-3</c:v>
                </c:pt>
                <c:pt idx="2">
                  <c:v>-6.4061774198065592E-3</c:v>
                </c:pt>
                <c:pt idx="3">
                  <c:v>-8.2002849705355412E-3</c:v>
                </c:pt>
                <c:pt idx="4">
                  <c:v>1.0288269092637225E-2</c:v>
                </c:pt>
                <c:pt idx="5">
                  <c:v>-1.0362689908967011E-2</c:v>
                </c:pt>
                <c:pt idx="6">
                  <c:v>-1.644552631202733E-2</c:v>
                </c:pt>
                <c:pt idx="7">
                  <c:v>1.0226264965303383E-2</c:v>
                </c:pt>
                <c:pt idx="8">
                  <c:v>1.072780312471459E-2</c:v>
                </c:pt>
                <c:pt idx="9">
                  <c:v>7.3708649843702402E-3</c:v>
                </c:pt>
                <c:pt idx="10">
                  <c:v>0</c:v>
                </c:pt>
                <c:pt idx="11">
                  <c:v>-8.3628019721317046E-3</c:v>
                </c:pt>
                <c:pt idx="12">
                  <c:v>-3.9814861438835667E-3</c:v>
                </c:pt>
                <c:pt idx="13">
                  <c:v>1.1370149384615658E-2</c:v>
                </c:pt>
                <c:pt idx="14">
                  <c:v>4.9818937359134528E-3</c:v>
                </c:pt>
                <c:pt idx="15">
                  <c:v>-1.0690617931417663E-2</c:v>
                </c:pt>
                <c:pt idx="16">
                  <c:v>-2.7806961583283526E-3</c:v>
                </c:pt>
                <c:pt idx="17">
                  <c:v>5.1731106220282284E-2</c:v>
                </c:pt>
                <c:pt idx="18">
                  <c:v>-1.286996433591147E-2</c:v>
                </c:pt>
                <c:pt idx="19">
                  <c:v>1.1170526124080043E-2</c:v>
                </c:pt>
                <c:pt idx="20">
                  <c:v>8.1727112825564469E-2</c:v>
                </c:pt>
                <c:pt idx="21">
                  <c:v>3.3188451454326372E-3</c:v>
                </c:pt>
                <c:pt idx="22">
                  <c:v>7.8283496839199017E-3</c:v>
                </c:pt>
                <c:pt idx="23">
                  <c:v>3.7609353072259745E-2</c:v>
                </c:pt>
                <c:pt idx="24">
                  <c:v>-5.7178389438165998E-3</c:v>
                </c:pt>
                <c:pt idx="25">
                  <c:v>-8.4214897885213375E-3</c:v>
                </c:pt>
              </c:numCache>
            </c:numRef>
          </c:val>
        </c:ser>
        <c:dLbls>
          <c:showVal val="1"/>
        </c:dLbls>
        <c:gapWidth val="53"/>
        <c:axId val="60601088"/>
        <c:axId val="60602624"/>
      </c:barChart>
      <c:catAx>
        <c:axId val="60601088"/>
        <c:scaling>
          <c:orientation val="minMax"/>
        </c:scaling>
        <c:axPos val="l"/>
        <c:numFmt formatCode="General" sourceLinked="1"/>
        <c:tickLblPos val="low"/>
        <c:spPr>
          <a:ln w="381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602624"/>
        <c:crosses val="autoZero"/>
        <c:auto val="1"/>
        <c:lblAlgn val="ctr"/>
        <c:lblOffset val="100"/>
        <c:tickLblSkip val="1"/>
        <c:tickMarkSkip val="1"/>
      </c:catAx>
      <c:valAx>
        <c:axId val="60602624"/>
        <c:scaling>
          <c:orientation val="minMax"/>
        </c:scaling>
        <c:axPos val="b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0%" sourceLinked="0"/>
        <c:tickLblPos val="nextTo"/>
        <c:spPr>
          <a:ln w="381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6010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EEECE1">
        <a:lumMod val="75000"/>
        <a:alpha val="53000"/>
      </a:srgbClr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</c:chartSpace>
</file>

<file path=xl/chartsheets/_rels/sheet1.xml.rels><?xml version="1.0" encoding="UTF-8" standalone="yes"?>
<Relationships xmlns="http://schemas.openxmlformats.org/package/2006/relationships"><Relationship Id="rId2" Type="http://schemas.openxmlformats.org/officeDocument/2006/relationships/drawing" Target="../drawings/drawing1.xml"/><Relationship Id="rId1" Type="http://schemas.openxmlformats.org/officeDocument/2006/relationships/printerSettings" Target="../printerSettings/printerSettings2.bin"/></Relationships>
</file>

<file path=xl/chartsheets/_rels/sheet2.xml.rels><?xml version="1.0" encoding="UTF-8" standalone="yes"?>
<Relationships xmlns="http://schemas.openxmlformats.org/package/2006/relationships"><Relationship Id="rId2" Type="http://schemas.openxmlformats.org/officeDocument/2006/relationships/drawing" Target="../drawings/drawing2.xml"/><Relationship Id="rId1" Type="http://schemas.openxmlformats.org/officeDocument/2006/relationships/printerSettings" Target="../printerSettings/printerSettings4.bin"/></Relationships>
</file>

<file path=xl/chartsheets/_rels/sheet3.xml.rels><?xml version="1.0" encoding="UTF-8" standalone="yes"?>
<Relationships xmlns="http://schemas.openxmlformats.org/package/2006/relationships"><Relationship Id="rId2" Type="http://schemas.openxmlformats.org/officeDocument/2006/relationships/drawing" Target="../drawings/drawing3.xml"/><Relationship Id="rId1" Type="http://schemas.openxmlformats.org/officeDocument/2006/relationships/printerSettings" Target="../printerSettings/printerSettings6.bin"/></Relationships>
</file>

<file path=xl/chartsheets/sheet1.xml><?xml version="1.0" encoding="utf-8"?>
<chartsheet xmlns="http://schemas.openxmlformats.org/spreadsheetml/2006/main" xmlns:r="http://schemas.openxmlformats.org/officeDocument/2006/relationships">
  <sheetPr/>
  <sheetViews>
    <sheetView zoomScale="75" workbookViewId="0"/>
  </sheetViews>
  <pageMargins left="0.75" right="0.75" top="1" bottom="1" header="0.5" footer="0.5"/>
  <pageSetup orientation="landscape" r:id="rId1"/>
  <headerFooter alignWithMargins="0"/>
  <drawing r:id="rId2"/>
</chartsheet>
</file>

<file path=xl/chartsheets/sheet2.xml><?xml version="1.0" encoding="utf-8"?>
<chartsheet xmlns="http://schemas.openxmlformats.org/spreadsheetml/2006/main" xmlns:r="http://schemas.openxmlformats.org/officeDocument/2006/relationships">
  <sheetPr/>
  <sheetViews>
    <sheetView zoomScale="75" workbookViewId="0"/>
  </sheetViews>
  <pageMargins left="0.75" right="0.75" top="1" bottom="1" header="0.5" footer="0.5"/>
  <pageSetup orientation="landscape" r:id="rId1"/>
  <headerFooter alignWithMargins="0"/>
  <drawing r:id="rId2"/>
</chartsheet>
</file>

<file path=xl/chartsheets/sheet3.xml><?xml version="1.0" encoding="utf-8"?>
<chartsheet xmlns="http://schemas.openxmlformats.org/spreadsheetml/2006/main" xmlns:r="http://schemas.openxmlformats.org/officeDocument/2006/relationships">
  <sheetPr/>
  <sheetViews>
    <sheetView zoomScale="75" workbookViewId="0"/>
  </sheetViews>
  <pageMargins left="0.75" right="0.75" top="1" bottom="1" header="0.5" footer="0.5"/>
  <pageSetup orientation="landscape" r:id="rId1"/>
  <headerFooter alignWithMargins="0"/>
  <drawing r:id="rId2"/>
</chartsheet>
</file>

<file path=xl/drawings/_rels/drawing1.xml.rels><?xml version="1.0" encoding="UTF-8" standalone="yes"?>
<Relationships xmlns="http://schemas.openxmlformats.org/package/2006/relationships"><Relationship Id="rId1" Type="http://schemas.openxmlformats.org/officeDocument/2006/relationships/chart" Target="../charts/chart1.xml"/></Relationships>
</file>

<file path=xl/drawings/_rels/drawing2.xml.rels><?xml version="1.0" encoding="UTF-8" standalone="yes"?>
<Relationships xmlns="http://schemas.openxmlformats.org/package/2006/relationships"><Relationship Id="rId1" Type="http://schemas.openxmlformats.org/officeDocument/2006/relationships/chart" Target="../charts/chart2.xml"/></Relationships>
</file>

<file path=xl/drawings/_rels/drawing3.xml.rels><?xml version="1.0" encoding="UTF-8" standalone="yes"?>
<Relationships xmlns="http://schemas.openxmlformats.org/package/2006/relationships"><Relationship Id="rId1" Type="http://schemas.openxmlformats.org/officeDocument/2006/relationships/chart" Target="../charts/chart3.xml"/></Relationships>
</file>

<file path=xl/drawings/drawing1.xml><?xml version="1.0" encoding="utf-8"?>
<xdr:wsDr xmlns:xdr="http://schemas.openxmlformats.org/drawingml/2006/spreadsheetDrawing" xmlns:a="http://schemas.openxmlformats.org/drawingml/2006/main">
  <xdr:absoluteAnchor>
    <xdr:pos x="0" y="0"/>
    <xdr:ext cx="8572500" cy="5829300"/>
    <xdr:graphicFrame macro="">
      <xdr:nvGraphicFramePr>
        <xdr:cNvPr id="2" name="Chart 1"/>
        <xdr:cNvGraphicFramePr>
          <a:graphicFrameLocks noGrp="1"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"/>
        </a:graphicData>
      </a:graphic>
    </xdr:graphicFrame>
    <xdr:clientData/>
  </xdr:absoluteAnchor>
</xdr:wsDr>
</file>

<file path=xl/drawings/drawing2.xml><?xml version="1.0" encoding="utf-8"?>
<xdr:wsDr xmlns:xdr="http://schemas.openxmlformats.org/drawingml/2006/spreadsheetDrawing" xmlns:a="http://schemas.openxmlformats.org/drawingml/2006/main">
  <xdr:absoluteAnchor>
    <xdr:pos x="0" y="0"/>
    <xdr:ext cx="8572500" cy="5829300"/>
    <xdr:graphicFrame macro="">
      <xdr:nvGraphicFramePr>
        <xdr:cNvPr id="2" name="Chart 1"/>
        <xdr:cNvGraphicFramePr>
          <a:graphicFrameLocks noGrp="1"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"/>
        </a:graphicData>
      </a:graphic>
    </xdr:graphicFrame>
    <xdr:clientData/>
  </xdr:absoluteAnchor>
</xdr:wsDr>
</file>

<file path=xl/drawings/drawing3.xml><?xml version="1.0" encoding="utf-8"?>
<xdr:wsDr xmlns:xdr="http://schemas.openxmlformats.org/drawingml/2006/spreadsheetDrawing" xmlns:a="http://schemas.openxmlformats.org/drawingml/2006/main">
  <xdr:absoluteAnchor>
    <xdr:pos x="0" y="0"/>
    <xdr:ext cx="8572500" cy="5829300"/>
    <xdr:graphicFrame macro="">
      <xdr:nvGraphicFramePr>
        <xdr:cNvPr id="2" name="Chart 1"/>
        <xdr:cNvGraphicFramePr>
          <a:graphicFrameLocks noGrp="1"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"/>
        </a:graphicData>
      </a:graphic>
    </xdr:graphicFrame>
    <xdr:clientData/>
  </xdr:absoluteAnchor>
</xdr:wsDr>
</file>

<file path=xl/externalLinks/_rels/externalLink1.xml.rels><?xml version="1.0" encoding="UTF-8" standalone="yes"?>
<Relationships xmlns="http://schemas.openxmlformats.org/package/2006/relationships"><Relationship Id="rId1" Type="http://schemas.openxmlformats.org/officeDocument/2006/relationships/externalLinkPath" Target="/Documents%20and%20Settings/u06123/Local%20Settings/Temp/Models/FPM%20-%20v349%20FINAL%20-%20DO%20NOT%20UPDATE.xls" TargetMode="External"/></Relationships>
</file>

<file path=xl/externalLinks/_rels/externalLink2.xml.rels><?xml version="1.0" encoding="UTF-8" standalone="yes"?>
<Relationships xmlns="http://schemas.openxmlformats.org/package/2006/relationships"><Relationship Id="rId1" Type="http://schemas.openxmlformats.org/officeDocument/2006/relationships/externalLinkPath" Target="/Documents%20and%20Settings/u06123/Local%20Settings/Temp/Models/SM%20-%20v90.xls" TargetMode="External"/></Relationships>
</file>

<file path=xl/externalLinks/_rels/externalLink3.xml.rels><?xml version="1.0" encoding="UTF-8" standalone="yes"?>
<Relationships xmlns="http://schemas.openxmlformats.org/package/2006/relationships"><Relationship Id="rId1" Type="http://schemas.openxmlformats.org/officeDocument/2006/relationships/externalLinkPath" Target="/Setec/MWD/MWD2014_FORSCRUB001/NATIVES/001/MWD2014-00000184.xlsx" TargetMode="External"/></Relationships>
</file>

<file path=xl/externalLinks/externalLink1.xml><?xml version="1.0" encoding="utf-8"?>
<externalLink xmlns="http://schemas.openxmlformats.org/spreadsheetml/2006/main">
  <externalBook xmlns:r="http://schemas.openxmlformats.org/officeDocument/2006/relationships" r:id="rId1">
    <sheetNames>
      <sheetName val="Chart_MWD"/>
      <sheetName val="Chart_TS"/>
      <sheetName val="Chart_CIPFin"/>
      <sheetName val="Chart_Sales"/>
      <sheetName val="Chart_Rates"/>
      <sheetName val="Chart_LRFP"/>
      <sheetName val="Chart_Funds"/>
      <sheetName val="Chart_Risk"/>
      <sheetName val="Chart_Risk2"/>
      <sheetName val="Chart_VC"/>
      <sheetName val="Chart_Other"/>
      <sheetName val="Updates"/>
      <sheetName val="Overview"/>
      <sheetName val="Funds Overview"/>
      <sheetName val="Update Procedures"/>
      <sheetName val="FPM Engine"/>
      <sheetName val="Control"/>
      <sheetName val="Checks"/>
      <sheetName val="Reserves"/>
      <sheetName val="CurrentYear"/>
      <sheetName val="Solved Rates"/>
      <sheetName val="SetRates"/>
      <sheetName val="UnitCost"/>
      <sheetName val="Avg Rates"/>
      <sheetName val="Low Rates"/>
      <sheetName val="High Rates"/>
      <sheetName val="Funds"/>
      <sheetName val="Programs"/>
      <sheetName val="MinMaxReserve"/>
      <sheetName val="MinMaxBalance"/>
      <sheetName val="RevenueReq_Forecast"/>
      <sheetName val="RevenueReq_Final"/>
      <sheetName val="Revenue_Forecast"/>
      <sheetName val="Revenue_Final"/>
      <sheetName val="Revenue_Month"/>
      <sheetName val="CIPFin"/>
      <sheetName val="DebtSummary"/>
      <sheetName val="PAYG"/>
      <sheetName val="NewFixedDebt"/>
      <sheetName val="NewVarDebt"/>
      <sheetName val="Equity"/>
      <sheetName val="BGT_Table_CIP"/>
      <sheetName val="BGT_Cost&amp;Rev"/>
      <sheetName val="BGT_Table_Funds"/>
      <sheetName val="BGT_Table_Sources&amp;Uses"/>
      <sheetName val="BGT_Table_Rates"/>
      <sheetName val="BGT_Other"/>
      <sheetName val="Table_Proof of Rev"/>
      <sheetName val="Table_Funds"/>
      <sheetName val="Table_Sources&amp;Uses"/>
      <sheetName val="Table_Coverages"/>
      <sheetName val="Table_Financial Sum"/>
      <sheetName val="Table_Rev_Req"/>
      <sheetName val="Table_Lookup Operations"/>
      <sheetName val="Lib_Sales"/>
      <sheetName val="Lib_RevOffset_Shift-1"/>
      <sheetName val="Lib_RevOffset_Shift-2"/>
      <sheetName val="Lib_RevOffset_Shift-3"/>
      <sheetName val="Lib_RevOffset_SD_OA"/>
      <sheetName val="Lib_Debt"/>
      <sheetName val="Lib_Tax"/>
      <sheetName val="Lib_R&amp;R"/>
      <sheetName val="Lib_CIP"/>
      <sheetName val="Lib_SWP"/>
      <sheetName val="Lib_O&amp;M"/>
      <sheetName val="Lib_DepartmentalCosts"/>
      <sheetName val="Lib_NBV"/>
      <sheetName val="Lib_DMP"/>
      <sheetName val="Lib_Misc PAYG Exp"/>
      <sheetName val="COS_Index"/>
      <sheetName val="COS Engine"/>
      <sheetName val="COS_Projections"/>
      <sheetName val="COS_EngFactors"/>
      <sheetName val="COS_RevReqFunctAlloc"/>
      <sheetName val="COS_Class1"/>
      <sheetName val="COS_Class2"/>
      <sheetName val="COS_Class3"/>
      <sheetName val="COS_Class4"/>
      <sheetName val="COS_Class5"/>
      <sheetName val="COS_Class6"/>
      <sheetName val="COS_Class7"/>
      <sheetName val="COS_Class8"/>
      <sheetName val="COS_Class9"/>
      <sheetName val="COS_Class10"/>
      <sheetName val="COS_Class11"/>
      <sheetName val="COS_Class12"/>
      <sheetName val="COS_Class13"/>
      <sheetName val="COS_Class14"/>
      <sheetName val="COS_Class15"/>
      <sheetName val="COS_Class16"/>
      <sheetName val="COS_Class17"/>
      <sheetName val="COS_Class18"/>
      <sheetName val="COS_Class19"/>
      <sheetName val="COS_Class20"/>
      <sheetName val="COS_Class21"/>
      <sheetName val="COS_Class22"/>
      <sheetName val="COS_Class23"/>
      <sheetName val="COS_Class24"/>
      <sheetName val="COS_ClassSumByLineItem"/>
      <sheetName val="COS_A&amp;GClass%"/>
      <sheetName val="COS_A&amp;GFunct%"/>
      <sheetName val="COS_ClassSumByFunct"/>
      <sheetName val="COS_AllocatedCosts"/>
      <sheetName val="COS_ScheduleB-2"/>
      <sheetName val="COS_ScheduleB-3"/>
      <sheetName val="COS_ScheduleB-5"/>
      <sheetName val="COS_ScheduleB-6"/>
      <sheetName val="COS_ScheduleB-7"/>
      <sheetName val="Lookup_Treatment"/>
      <sheetName val="Lookup_CRA"/>
      <sheetName val="Lookup_SWP"/>
      <sheetName val="Lookup_Programs-CR"/>
      <sheetName val="Lookup_Programs-NC"/>
      <sheetName val="Lookup_Programs-IB"/>
      <sheetName val="Lookup_Other"/>
      <sheetName val="Lookup_Chart_Sales"/>
      <sheetName val="Lookup_Chart_Rates"/>
      <sheetName val="Lookup_Chart_LRFP"/>
      <sheetName val="Lookup_Chart_Funds"/>
      <sheetName val="Lookup_Chart_Risk"/>
      <sheetName val="Lookup_Chart_VC"/>
      <sheetName val="Lookup_Chart_Other"/>
      <sheetName val="VCM_Programs-CR"/>
      <sheetName val="VCM_Programs-NC"/>
      <sheetName val="VCM_Programs-IB"/>
      <sheetName val="VCM_Treatment"/>
      <sheetName val="VCM_CRA"/>
      <sheetName val="VCM_Operations"/>
      <sheetName val="VCM_SWP"/>
      <sheetName val="VCM_Other"/>
      <sheetName val="Macro_FPM-1"/>
      <sheetName val="FPM-1"/>
    </sheetNames>
    <sheetDataSet>
      <sheetData sheetId="0"/>
      <sheetData sheetId="1"/>
      <sheetData sheetId="2"/>
      <sheetData sheetId="3"/>
      <sheetData sheetId="4"/>
      <sheetData sheetId="5"/>
      <sheetData sheetId="6"/>
      <sheetData sheetId="7"/>
      <sheetData sheetId="8"/>
      <sheetData sheetId="9"/>
      <sheetData sheetId="10"/>
      <sheetData sheetId="11"/>
      <sheetData sheetId="12"/>
      <sheetData sheetId="13"/>
      <sheetData sheetId="14"/>
      <sheetData sheetId="15"/>
      <sheetData sheetId="16">
        <row r="6">
          <cell r="H6">
            <v>0</v>
          </cell>
        </row>
        <row r="16">
          <cell r="H16">
            <v>0</v>
          </cell>
        </row>
      </sheetData>
      <sheetData sheetId="17">
        <row r="4">
          <cell r="H4">
            <v>0</v>
          </cell>
        </row>
      </sheetData>
      <sheetData sheetId="18"/>
      <sheetData sheetId="19"/>
      <sheetData sheetId="20"/>
      <sheetData sheetId="21"/>
      <sheetData sheetId="22"/>
      <sheetData sheetId="23"/>
      <sheetData sheetId="24"/>
      <sheetData sheetId="25"/>
      <sheetData sheetId="26"/>
      <sheetData sheetId="27"/>
      <sheetData sheetId="28"/>
      <sheetData sheetId="29"/>
      <sheetData sheetId="30"/>
      <sheetData sheetId="31"/>
      <sheetData sheetId="32"/>
      <sheetData sheetId="33"/>
      <sheetData sheetId="34"/>
      <sheetData sheetId="35"/>
      <sheetData sheetId="36"/>
      <sheetData sheetId="37"/>
      <sheetData sheetId="38"/>
      <sheetData sheetId="39"/>
      <sheetData sheetId="40"/>
      <sheetData sheetId="41"/>
      <sheetData sheetId="42"/>
      <sheetData sheetId="43"/>
      <sheetData sheetId="44"/>
      <sheetData sheetId="45"/>
      <sheetData sheetId="46"/>
      <sheetData sheetId="47"/>
      <sheetData sheetId="48"/>
      <sheetData sheetId="49"/>
      <sheetData sheetId="50"/>
      <sheetData sheetId="51"/>
      <sheetData sheetId="52"/>
      <sheetData sheetId="53"/>
      <sheetData sheetId="54"/>
      <sheetData sheetId="55"/>
      <sheetData sheetId="56"/>
      <sheetData sheetId="57"/>
      <sheetData sheetId="58"/>
      <sheetData sheetId="59"/>
      <sheetData sheetId="60"/>
      <sheetData sheetId="61"/>
      <sheetData sheetId="62"/>
      <sheetData sheetId="63"/>
      <sheetData sheetId="64"/>
      <sheetData sheetId="65"/>
      <sheetData sheetId="66"/>
      <sheetData sheetId="67"/>
      <sheetData sheetId="68"/>
      <sheetData sheetId="69"/>
      <sheetData sheetId="70"/>
      <sheetData sheetId="71"/>
      <sheetData sheetId="72"/>
      <sheetData sheetId="73"/>
      <sheetData sheetId="74"/>
      <sheetData sheetId="75"/>
      <sheetData sheetId="76"/>
      <sheetData sheetId="77"/>
      <sheetData sheetId="78"/>
      <sheetData sheetId="79"/>
      <sheetData sheetId="80"/>
      <sheetData sheetId="81"/>
      <sheetData sheetId="82"/>
      <sheetData sheetId="83"/>
      <sheetData sheetId="84"/>
      <sheetData sheetId="85"/>
      <sheetData sheetId="86"/>
      <sheetData sheetId="87"/>
      <sheetData sheetId="88"/>
      <sheetData sheetId="89"/>
      <sheetData sheetId="90"/>
      <sheetData sheetId="91"/>
      <sheetData sheetId="92"/>
      <sheetData sheetId="93"/>
      <sheetData sheetId="94"/>
      <sheetData sheetId="95"/>
      <sheetData sheetId="96"/>
      <sheetData sheetId="97"/>
      <sheetData sheetId="98"/>
      <sheetData sheetId="99"/>
      <sheetData sheetId="100"/>
      <sheetData sheetId="101"/>
      <sheetData sheetId="102"/>
      <sheetData sheetId="103"/>
      <sheetData sheetId="104"/>
      <sheetData sheetId="105"/>
      <sheetData sheetId="106"/>
      <sheetData sheetId="107"/>
      <sheetData sheetId="108"/>
      <sheetData sheetId="109"/>
      <sheetData sheetId="110"/>
      <sheetData sheetId="111"/>
      <sheetData sheetId="112"/>
      <sheetData sheetId="113"/>
      <sheetData sheetId="114"/>
      <sheetData sheetId="115"/>
      <sheetData sheetId="116"/>
      <sheetData sheetId="117"/>
      <sheetData sheetId="118"/>
      <sheetData sheetId="119"/>
      <sheetData sheetId="120"/>
      <sheetData sheetId="121"/>
      <sheetData sheetId="122"/>
      <sheetData sheetId="123"/>
      <sheetData sheetId="124"/>
      <sheetData sheetId="125"/>
      <sheetData sheetId="126"/>
      <sheetData sheetId="127"/>
      <sheetData sheetId="128"/>
      <sheetData sheetId="129"/>
      <sheetData sheetId="130"/>
      <sheetData sheetId="131"/>
    </sheetDataSet>
  </externalBook>
</externalLink>
</file>

<file path=xl/externalLinks/externalLink2.xml><?xml version="1.0" encoding="utf-8"?>
<externalLink xmlns="http://schemas.openxmlformats.org/spreadsheetml/2006/main">
  <externalBook xmlns:r="http://schemas.openxmlformats.org/officeDocument/2006/relationships" r:id="rId1">
    <sheetNames>
      <sheetName val="Overview"/>
      <sheetName val="MA Summary"/>
      <sheetName val="MinMaxTrial"/>
      <sheetName val="Checks"/>
      <sheetName val="SM_Control"/>
      <sheetName val="SM_Main"/>
      <sheetName val="T2Engine"/>
      <sheetName val="H_TBasic"/>
      <sheetName val="H_UTBasic"/>
      <sheetName val="H_TShift"/>
      <sheetName val="H_UTShift"/>
      <sheetName val="H_TAg"/>
      <sheetName val="H_UTAg"/>
      <sheetName val="H_TRep"/>
      <sheetName val="H_UTRep"/>
      <sheetName val="H_TOther"/>
      <sheetName val="H_UTOther"/>
      <sheetName val="H_Wheeling"/>
      <sheetName val="H_T2"/>
      <sheetName val="OPS_N_UTAg"/>
      <sheetName val="OPS_N_TAg"/>
      <sheetName val="OPS_N_UTRep"/>
      <sheetName val="OPS_N_TRep"/>
      <sheetName val="OPS_N_UTFirm"/>
      <sheetName val="OPS_N_TFirm"/>
      <sheetName val="OPS_N_Wheeling"/>
      <sheetName val="WRM_UTAg"/>
      <sheetName val="WRM_TAg"/>
      <sheetName val="WRM_UTRep"/>
      <sheetName val="WRM_TRep"/>
      <sheetName val="WRM_UTFirm"/>
      <sheetName val="WRM_Wheeling"/>
      <sheetName val="WRM_TFirm"/>
      <sheetName val="Macro_T2E-T2"/>
      <sheetName val="T2E-T2"/>
    </sheetNames>
    <sheetDataSet>
      <sheetData sheetId="0"/>
      <sheetData sheetId="1">
        <row r="7">
          <cell r="D7">
            <v>1783366.3458878025</v>
          </cell>
          <cell r="E7">
            <v>133696.33766233767</v>
          </cell>
          <cell r="F7">
            <v>1206317.8895393158</v>
          </cell>
          <cell r="G7">
            <v>710744.79401082429</v>
          </cell>
          <cell r="H7">
            <v>89796.360903414345</v>
          </cell>
          <cell r="I7">
            <v>24029.992135263252</v>
          </cell>
          <cell r="J7">
            <v>54678.9880416448</v>
          </cell>
          <cell r="K7">
            <v>121462.88196185898</v>
          </cell>
          <cell r="L7">
            <v>0</v>
          </cell>
          <cell r="M7">
            <v>38044.632484276503</v>
          </cell>
        </row>
        <row r="11">
          <cell r="D11">
            <v>25084.519017798328</v>
          </cell>
        </row>
      </sheetData>
      <sheetData sheetId="2">
        <row r="5">
          <cell r="C5">
            <v>2020</v>
          </cell>
        </row>
        <row r="6">
          <cell r="F6">
            <v>2358379.8700715578</v>
          </cell>
        </row>
        <row r="9">
          <cell r="F9" t="str">
            <v>Total</v>
          </cell>
          <cell r="J9" t="str">
            <v>MAX</v>
          </cell>
          <cell r="K9" t="str">
            <v>MIN</v>
          </cell>
          <cell r="L9" t="str">
            <v>AVG</v>
          </cell>
          <cell r="M9" t="str">
            <v>Trial 0</v>
          </cell>
        </row>
        <row r="89">
          <cell r="F89">
            <v>2819893.7195799993</v>
          </cell>
        </row>
        <row r="90">
          <cell r="F90">
            <v>1836343.7934900001</v>
          </cell>
        </row>
        <row r="91">
          <cell r="F91">
            <v>2358379.8700715587</v>
          </cell>
        </row>
        <row r="92">
          <cell r="F92">
            <v>2358379.8700715578</v>
          </cell>
        </row>
      </sheetData>
      <sheetData sheetId="3"/>
      <sheetData sheetId="4">
        <row r="6">
          <cell r="E6">
            <v>0</v>
          </cell>
        </row>
        <row r="8">
          <cell r="E8" t="str">
            <v>Normal</v>
          </cell>
        </row>
        <row r="9">
          <cell r="E9" t="str">
            <v>Total</v>
          </cell>
        </row>
        <row r="23">
          <cell r="A23">
            <v>27</v>
          </cell>
        </row>
      </sheetData>
      <sheetData sheetId="5">
        <row r="3">
          <cell r="G3">
            <v>2004</v>
          </cell>
          <cell r="I3">
            <v>564</v>
          </cell>
        </row>
        <row r="4">
          <cell r="G4">
            <v>2002</v>
          </cell>
        </row>
        <row r="5">
          <cell r="G5">
            <v>2002</v>
          </cell>
        </row>
        <row r="6">
          <cell r="G6">
            <v>2003</v>
          </cell>
        </row>
      </sheetData>
      <sheetData sheetId="6"/>
      <sheetData sheetId="7"/>
      <sheetData sheetId="8"/>
      <sheetData sheetId="9"/>
      <sheetData sheetId="10"/>
      <sheetData sheetId="11"/>
      <sheetData sheetId="12"/>
      <sheetData sheetId="13"/>
      <sheetData sheetId="14"/>
      <sheetData sheetId="15"/>
      <sheetData sheetId="16"/>
      <sheetData sheetId="17"/>
      <sheetData sheetId="18"/>
      <sheetData sheetId="19"/>
      <sheetData sheetId="20"/>
      <sheetData sheetId="21"/>
      <sheetData sheetId="22"/>
      <sheetData sheetId="23"/>
      <sheetData sheetId="24"/>
      <sheetData sheetId="25"/>
      <sheetData sheetId="26"/>
      <sheetData sheetId="27"/>
      <sheetData sheetId="28"/>
      <sheetData sheetId="29"/>
      <sheetData sheetId="30"/>
      <sheetData sheetId="31"/>
      <sheetData sheetId="32"/>
      <sheetData sheetId="33"/>
      <sheetData sheetId="34"/>
    </sheetDataSet>
  </externalBook>
</externalLink>
</file>

<file path=xl/externalLinks/externalLink3.xml><?xml version="1.0" encoding="utf-8"?>
<externalLink xmlns="http://schemas.openxmlformats.org/spreadsheetml/2006/main">
  <externalBook xmlns:r="http://schemas.openxmlformats.org/officeDocument/2006/relationships" r:id="rId1">
    <sheetNames>
      <sheetName val="tot rate impact"/>
      <sheetName val="chart 1"/>
      <sheetName val="phase in impacts"/>
      <sheetName val="chart 2"/>
      <sheetName val="TRTS"/>
      <sheetName val="chart 3"/>
      <sheetName val="TrPeaks"/>
      <sheetName val="TrTYRA"/>
    </sheetNames>
    <sheetDataSet>
      <sheetData sheetId="0">
        <row r="3">
          <cell r="B3" t="str">
            <v>2014/15 Treated Water Service Cost</v>
          </cell>
        </row>
        <row r="6">
          <cell r="C6" t="str">
            <v>CY 2015  Water Sales</v>
          </cell>
        </row>
        <row r="7">
          <cell r="G7">
            <v>909</v>
          </cell>
          <cell r="H7">
            <v>574</v>
          </cell>
          <cell r="I7">
            <v>10400</v>
          </cell>
          <cell r="J7">
            <v>155000000</v>
          </cell>
        </row>
        <row r="9">
          <cell r="B9" t="str">
            <v xml:space="preserve"> Anaheim</v>
          </cell>
          <cell r="C9">
            <v>9321.6451689472196</v>
          </cell>
          <cell r="D9">
            <v>9287.1694319958315</v>
          </cell>
          <cell r="E9">
            <v>39.299999999999997</v>
          </cell>
          <cell r="F9">
            <v>1.3019279423562848E-2</v>
          </cell>
          <cell r="W9">
            <v>1.3057582354516357E-2</v>
          </cell>
        </row>
        <row r="10">
          <cell r="B10" t="str">
            <v xml:space="preserve"> Beverly Hills</v>
          </cell>
          <cell r="C10">
            <v>10393.55621644691</v>
          </cell>
          <cell r="D10">
            <v>0</v>
          </cell>
          <cell r="E10">
            <v>32.700000000000003</v>
          </cell>
          <cell r="F10">
            <v>6.6470050350750237E-3</v>
          </cell>
          <cell r="W10">
            <v>5.1614750801447506E-3</v>
          </cell>
        </row>
        <row r="11">
          <cell r="B11" t="str">
            <v xml:space="preserve"> Burbank</v>
          </cell>
          <cell r="C11">
            <v>10296.900627263891</v>
          </cell>
          <cell r="D11">
            <v>277.50663604946999</v>
          </cell>
          <cell r="E11">
            <v>21.4</v>
          </cell>
          <cell r="F11">
            <v>7.2918116481756551E-3</v>
          </cell>
          <cell r="W11">
            <v>-1.8573871960834494E-2</v>
          </cell>
        </row>
        <row r="12">
          <cell r="B12" t="str">
            <v xml:space="preserve"> Calleguas</v>
          </cell>
          <cell r="C12">
            <v>106018.4891803481</v>
          </cell>
          <cell r="D12">
            <v>0</v>
          </cell>
          <cell r="E12">
            <v>228.7</v>
          </cell>
          <cell r="F12">
            <v>6.3437227046623648E-2</v>
          </cell>
          <cell r="W12">
            <v>-1.7446734259315741E-2</v>
          </cell>
        </row>
        <row r="13">
          <cell r="B13" t="str">
            <v xml:space="preserve"> Central Basin</v>
          </cell>
          <cell r="C13">
            <v>35264.393063277355</v>
          </cell>
          <cell r="D13">
            <v>26317.060432885813</v>
          </cell>
          <cell r="E13">
            <v>79.2</v>
          </cell>
          <cell r="F13">
            <v>3.2475031264093797E-2</v>
          </cell>
          <cell r="W13">
            <v>4.6683428574228686E-3</v>
          </cell>
        </row>
        <row r="14">
          <cell r="B14" t="str">
            <v xml:space="preserve"> Compton</v>
          </cell>
          <cell r="C14">
            <v>2445.6971160976595</v>
          </cell>
          <cell r="D14">
            <v>0</v>
          </cell>
          <cell r="E14">
            <v>2.9</v>
          </cell>
          <cell r="F14">
            <v>1.4640957384679609E-3</v>
          </cell>
          <cell r="W14">
            <v>-4.1400979298504316E-2</v>
          </cell>
        </row>
        <row r="15">
          <cell r="B15" t="str">
            <v xml:space="preserve"> Eastern</v>
          </cell>
          <cell r="C15">
            <v>88307.992916602976</v>
          </cell>
          <cell r="D15">
            <v>43957.702354217283</v>
          </cell>
          <cell r="E15">
            <v>267.39999999999998</v>
          </cell>
          <cell r="F15">
            <v>5.6493226819594497E-2</v>
          </cell>
          <cell r="W15">
            <v>-2.1668816740349251E-2</v>
          </cell>
        </row>
        <row r="16">
          <cell r="B16" t="str">
            <v xml:space="preserve"> Foothill</v>
          </cell>
          <cell r="C16">
            <v>7386.0379452666202</v>
          </cell>
          <cell r="D16">
            <v>0</v>
          </cell>
          <cell r="E16">
            <v>19</v>
          </cell>
          <cell r="F16">
            <v>5.9831062859214083E-3</v>
          </cell>
          <cell r="W16">
            <v>9.0953495901840344E-3</v>
          </cell>
        </row>
        <row r="17">
          <cell r="B17" t="str">
            <v xml:space="preserve"> Fullerton</v>
          </cell>
          <cell r="C17">
            <v>7036.9043210028394</v>
          </cell>
          <cell r="D17">
            <v>0</v>
          </cell>
          <cell r="E17">
            <v>27.4</v>
          </cell>
          <cell r="F17">
            <v>5.8526337428644604E-3</v>
          </cell>
          <cell r="W17">
            <v>3.6929901855248554E-2</v>
          </cell>
        </row>
        <row r="18">
          <cell r="B18" t="str">
            <v xml:space="preserve"> Glendale</v>
          </cell>
          <cell r="C18">
            <v>15157.313386494481</v>
          </cell>
          <cell r="D18">
            <v>0</v>
          </cell>
          <cell r="E18">
            <v>49</v>
          </cell>
          <cell r="F18">
            <v>1.1826165120674704E-2</v>
          </cell>
          <cell r="W18">
            <v>2.0120079700124815E-2</v>
          </cell>
        </row>
        <row r="19">
          <cell r="B19" t="str">
            <v xml:space="preserve"> Inland Empire</v>
          </cell>
          <cell r="C19">
            <v>0</v>
          </cell>
          <cell r="D19">
            <v>78882.722525162433</v>
          </cell>
          <cell r="E19">
            <v>153.9</v>
          </cell>
          <cell r="F19">
            <v>3.4613581222705393E-2</v>
          </cell>
          <cell r="W19">
            <v>0</v>
          </cell>
        </row>
        <row r="20">
          <cell r="B20" t="str">
            <v xml:space="preserve"> Las Virgenes</v>
          </cell>
          <cell r="C20">
            <v>21285.963487297391</v>
          </cell>
          <cell r="D20">
            <v>0</v>
          </cell>
          <cell r="E20">
            <v>43.4</v>
          </cell>
          <cell r="F20">
            <v>1.3149175164926353E-2</v>
          </cell>
          <cell r="W20">
            <v>-2.0735347570167512E-2</v>
          </cell>
        </row>
        <row r="21">
          <cell r="B21" t="str">
            <v xml:space="preserve"> Long Beach</v>
          </cell>
          <cell r="C21">
            <v>27682.472054850237</v>
          </cell>
          <cell r="D21">
            <v>1142.6608386304902</v>
          </cell>
          <cell r="E21">
            <v>66.900000000000006</v>
          </cell>
          <cell r="F21">
            <v>1.9792834750179407E-2</v>
          </cell>
          <cell r="W21">
            <v>-8.1057070372724613E-3</v>
          </cell>
        </row>
        <row r="22">
          <cell r="B22" t="str">
            <v xml:space="preserve"> Los Angeles</v>
          </cell>
          <cell r="C22">
            <v>38815.553284989575</v>
          </cell>
          <cell r="D22">
            <v>215121.94918595153</v>
          </cell>
          <cell r="E22">
            <v>767.1</v>
          </cell>
          <cell r="F22">
            <v>0.16689780071859114</v>
          </cell>
          <cell r="W22">
            <v>2.1390186041738132E-2</v>
          </cell>
        </row>
        <row r="23">
          <cell r="B23" t="str">
            <v xml:space="preserve"> MWDOC</v>
          </cell>
          <cell r="C23">
            <v>159908.63772742398</v>
          </cell>
          <cell r="D23">
            <v>36673.111046353639</v>
          </cell>
          <cell r="E23">
            <v>401.1</v>
          </cell>
          <cell r="F23">
            <v>0.12821188417983503</v>
          </cell>
          <cell r="W23">
            <v>1.9456271236733013E-3</v>
          </cell>
        </row>
        <row r="24">
          <cell r="B24" t="str">
            <v xml:space="preserve"> Pasadena</v>
          </cell>
          <cell r="C24">
            <v>21041.51347793738</v>
          </cell>
          <cell r="D24">
            <v>0</v>
          </cell>
          <cell r="E24">
            <v>52.5</v>
          </cell>
          <cell r="F24">
            <v>1.2498485174552595E-2</v>
          </cell>
          <cell r="W24">
            <v>-1.3120017168545732E-2</v>
          </cell>
        </row>
        <row r="25">
          <cell r="B25" t="str">
            <v xml:space="preserve"> San Diego</v>
          </cell>
          <cell r="C25">
            <v>128635.95582632197</v>
          </cell>
          <cell r="D25">
            <v>356503.97881940298</v>
          </cell>
          <cell r="E25">
            <v>967.4</v>
          </cell>
          <cell r="F25">
            <v>0.22710488060176109</v>
          </cell>
          <cell r="W25">
            <v>-3.3585143784408485E-3</v>
          </cell>
        </row>
        <row r="26">
          <cell r="B26" t="str">
            <v xml:space="preserve"> San Fernando</v>
          </cell>
          <cell r="C26">
            <v>40.29874148599</v>
          </cell>
          <cell r="D26">
            <v>0</v>
          </cell>
          <cell r="E26">
            <v>4.9000000000000004</v>
          </cell>
          <cell r="F26">
            <v>7.9483273356531934E-5</v>
          </cell>
          <cell r="W26">
            <v>1.1153414233917061</v>
          </cell>
        </row>
        <row r="27">
          <cell r="B27" t="str">
            <v xml:space="preserve"> San Marino</v>
          </cell>
          <cell r="C27">
            <v>1017.82648563286</v>
          </cell>
          <cell r="D27">
            <v>0</v>
          </cell>
          <cell r="E27">
            <v>6.1</v>
          </cell>
          <cell r="F27">
            <v>5.7783993649182649E-4</v>
          </cell>
          <cell r="W27">
            <v>5.721874468875416E-2</v>
          </cell>
        </row>
        <row r="28">
          <cell r="B28" t="str">
            <v xml:space="preserve"> Santa Ana</v>
          </cell>
          <cell r="C28">
            <v>9226.2260459298814</v>
          </cell>
          <cell r="D28">
            <v>0</v>
          </cell>
          <cell r="E28">
            <v>20</v>
          </cell>
          <cell r="F28">
            <v>7.7919563965606255E-3</v>
          </cell>
          <cell r="W28">
            <v>1.6108233217239597E-3</v>
          </cell>
        </row>
        <row r="29">
          <cell r="B29" t="str">
            <v xml:space="preserve"> Santa Monica</v>
          </cell>
          <cell r="C29">
            <v>3726.8938849629003</v>
          </cell>
          <cell r="D29">
            <v>0</v>
          </cell>
          <cell r="E29">
            <v>22.7</v>
          </cell>
          <cell r="F29">
            <v>6.3451647088959735E-3</v>
          </cell>
          <cell r="W29">
            <v>0.14285762468417312</v>
          </cell>
        </row>
        <row r="30">
          <cell r="B30" t="str">
            <v xml:space="preserve"> Three Valleys</v>
          </cell>
          <cell r="C30">
            <v>33967.197074952273</v>
          </cell>
          <cell r="D30">
            <v>26710.104424572772</v>
          </cell>
          <cell r="E30">
            <v>178.6</v>
          </cell>
          <cell r="F30">
            <v>3.9318783356802438E-2</v>
          </cell>
          <cell r="W30">
            <v>1.9233890044658197E-2</v>
          </cell>
        </row>
        <row r="31">
          <cell r="B31" t="str">
            <v xml:space="preserve"> Torrance</v>
          </cell>
          <cell r="C31">
            <v>13853.962596100049</v>
          </cell>
          <cell r="D31">
            <v>0</v>
          </cell>
          <cell r="E31">
            <v>36.200000000000003</v>
          </cell>
          <cell r="F31">
            <v>1.0869770232775825E-2</v>
          </cell>
          <cell r="W31">
            <v>7.5864312424464364E-3</v>
          </cell>
        </row>
        <row r="32">
          <cell r="B32" t="str">
            <v xml:space="preserve"> Upper San Gabriel</v>
          </cell>
          <cell r="C32">
            <v>0</v>
          </cell>
          <cell r="D32">
            <v>24365.35559871306</v>
          </cell>
          <cell r="E32">
            <v>20.399999999999999</v>
          </cell>
          <cell r="F32">
            <v>9.8524650860492974E-3</v>
          </cell>
          <cell r="W32">
            <v>6.5766035130603182E-2</v>
          </cell>
        </row>
        <row r="33">
          <cell r="B33" t="str">
            <v xml:space="preserve"> West Basin</v>
          </cell>
          <cell r="C33">
            <v>117359.44297027698</v>
          </cell>
          <cell r="D33">
            <v>0</v>
          </cell>
          <cell r="E33">
            <v>230.2</v>
          </cell>
          <cell r="F33">
            <v>7.5627007954845213E-2</v>
          </cell>
          <cell r="W33">
            <v>-1.9766275193748808E-2</v>
          </cell>
        </row>
        <row r="34">
          <cell r="B34" t="str">
            <v xml:space="preserve"> Western</v>
          </cell>
          <cell r="C34">
            <v>53799.155821118751</v>
          </cell>
          <cell r="D34">
            <v>19908.20351080595</v>
          </cell>
          <cell r="E34">
            <v>198.6</v>
          </cell>
          <cell r="F34">
            <v>4.2779305116617483E-2</v>
          </cell>
          <cell r="W34">
            <v>-2.9908486904076373E-3</v>
          </cell>
        </row>
      </sheetData>
      <sheetData sheetId="1" refreshError="1"/>
      <sheetData sheetId="2">
        <row r="9">
          <cell r="B9" t="str">
            <v xml:space="preserve"> Anaheim</v>
          </cell>
          <cell r="W9">
            <v>4.3364110031626837E-3</v>
          </cell>
        </row>
        <row r="10">
          <cell r="B10" t="str">
            <v xml:space="preserve"> Beverly Hills</v>
          </cell>
          <cell r="W10">
            <v>1.7904378042431393E-3</v>
          </cell>
        </row>
        <row r="11">
          <cell r="B11" t="str">
            <v xml:space="preserve"> Burbank</v>
          </cell>
          <cell r="W11">
            <v>-5.7062337210250658E-3</v>
          </cell>
        </row>
        <row r="12">
          <cell r="B12" t="str">
            <v xml:space="preserve"> Calleguas</v>
          </cell>
          <cell r="W12">
            <v>-5.3908641800227627E-3</v>
          </cell>
        </row>
        <row r="13">
          <cell r="B13" t="str">
            <v xml:space="preserve"> Central Basin</v>
          </cell>
          <cell r="W13">
            <v>1.9916177443588361E-3</v>
          </cell>
        </row>
        <row r="14">
          <cell r="B14" t="str">
            <v xml:space="preserve"> Compton</v>
          </cell>
          <cell r="W14">
            <v>-1.3001173943864673E-2</v>
          </cell>
        </row>
        <row r="15">
          <cell r="B15" t="str">
            <v xml:space="preserve"> Eastern</v>
          </cell>
          <cell r="W15">
            <v>-7.0302480918834334E-3</v>
          </cell>
        </row>
        <row r="16">
          <cell r="B16" t="str">
            <v xml:space="preserve"> Foothill</v>
          </cell>
          <cell r="W16">
            <v>3.4822602646734659E-3</v>
          </cell>
        </row>
        <row r="17">
          <cell r="B17" t="str">
            <v xml:space="preserve"> Fullerton</v>
          </cell>
          <cell r="W17">
            <v>1.226776151789012E-2</v>
          </cell>
        </row>
        <row r="18">
          <cell r="B18" t="str">
            <v xml:space="preserve"> Glendale</v>
          </cell>
          <cell r="W18">
            <v>6.8778910085516443E-3</v>
          </cell>
        </row>
        <row r="19">
          <cell r="B19" t="str">
            <v xml:space="preserve"> Inland Empire</v>
          </cell>
          <cell r="W19">
            <v>0</v>
          </cell>
        </row>
        <row r="20">
          <cell r="B20" t="str">
            <v xml:space="preserve"> Las Virgenes</v>
          </cell>
          <cell r="W20">
            <v>-6.4329520813468334E-3</v>
          </cell>
        </row>
        <row r="21">
          <cell r="B21" t="str">
            <v xml:space="preserve"> Long Beach</v>
          </cell>
          <cell r="W21">
            <v>-2.3415269299356892E-3</v>
          </cell>
        </row>
        <row r="22">
          <cell r="B22" t="str">
            <v xml:space="preserve"> Los Angeles</v>
          </cell>
          <cell r="W22">
            <v>7.1331491378945431E-3</v>
          </cell>
        </row>
        <row r="23">
          <cell r="B23" t="str">
            <v xml:space="preserve"> MWDOC</v>
          </cell>
          <cell r="W23">
            <v>1.0452933682631056E-3</v>
          </cell>
        </row>
        <row r="24">
          <cell r="B24" t="str">
            <v xml:space="preserve"> Pasadena</v>
          </cell>
          <cell r="W24">
            <v>-4.0972454985266794E-3</v>
          </cell>
        </row>
        <row r="25">
          <cell r="B25" t="str">
            <v xml:space="preserve"> San Diego</v>
          </cell>
          <cell r="W25">
            <v>-1.099535808561447E-3</v>
          </cell>
        </row>
        <row r="26">
          <cell r="B26" t="str">
            <v xml:space="preserve"> San Fernando</v>
          </cell>
          <cell r="W26">
            <v>0.35327299003645957</v>
          </cell>
        </row>
        <row r="27">
          <cell r="B27" t="str">
            <v xml:space="preserve"> San Marino</v>
          </cell>
          <cell r="W27">
            <v>1.8010288537699742E-2</v>
          </cell>
        </row>
        <row r="28">
          <cell r="B28" t="str">
            <v xml:space="preserve"> Santa Ana</v>
          </cell>
          <cell r="W28">
            <v>1.1483601635099397E-3</v>
          </cell>
        </row>
        <row r="29">
          <cell r="B29" t="str">
            <v xml:space="preserve"> Santa Monica</v>
          </cell>
          <cell r="W29">
            <v>4.761496111953091E-2</v>
          </cell>
        </row>
        <row r="30">
          <cell r="B30" t="str">
            <v xml:space="preserve"> Three Valleys</v>
          </cell>
          <cell r="W30">
            <v>6.3760156563278988E-3</v>
          </cell>
        </row>
        <row r="31">
          <cell r="B31" t="str">
            <v xml:space="preserve"> Torrance</v>
          </cell>
          <cell r="W31">
            <v>2.9404332831340025E-3</v>
          </cell>
        </row>
        <row r="32">
          <cell r="B32" t="str">
            <v xml:space="preserve"> Upper San Gabriel</v>
          </cell>
          <cell r="W32">
            <v>2.1789995737036518E-2</v>
          </cell>
        </row>
        <row r="33">
          <cell r="B33" t="str">
            <v xml:space="preserve"> West Basin</v>
          </cell>
          <cell r="W33">
            <v>-6.0544343833592359E-3</v>
          </cell>
        </row>
        <row r="34">
          <cell r="B34" t="str">
            <v xml:space="preserve"> Western</v>
          </cell>
          <cell r="W34">
            <v>-9.0748245623338932E-4</v>
          </cell>
        </row>
      </sheetData>
      <sheetData sheetId="3" refreshError="1"/>
      <sheetData sheetId="4">
        <row r="6">
          <cell r="V6" t="str">
            <v>Treated Water Fixed Charges Impact</v>
          </cell>
        </row>
        <row r="9">
          <cell r="B9" t="str">
            <v xml:space="preserve"> Anaheim</v>
          </cell>
          <cell r="W9">
            <v>6.8578508265318254E-4</v>
          </cell>
        </row>
        <row r="10">
          <cell r="B10" t="str">
            <v xml:space="preserve"> Beverly Hills</v>
          </cell>
          <cell r="W10">
            <v>-6.1275477936826627E-3</v>
          </cell>
        </row>
        <row r="11">
          <cell r="B11" t="str">
            <v xml:space="preserve"> Burbank</v>
          </cell>
          <cell r="W11">
            <v>-6.4061774198065592E-3</v>
          </cell>
        </row>
        <row r="12">
          <cell r="B12" t="str">
            <v xml:space="preserve"> Calleguas</v>
          </cell>
          <cell r="W12">
            <v>-8.2002849705355412E-3</v>
          </cell>
        </row>
        <row r="13">
          <cell r="B13" t="str">
            <v xml:space="preserve"> Central Basin</v>
          </cell>
          <cell r="W13">
            <v>1.0288269092637225E-2</v>
          </cell>
        </row>
        <row r="14">
          <cell r="B14" t="str">
            <v xml:space="preserve"> Compton</v>
          </cell>
          <cell r="W14">
            <v>-1.0362689908967011E-2</v>
          </cell>
        </row>
        <row r="15">
          <cell r="B15" t="str">
            <v xml:space="preserve"> Eastern</v>
          </cell>
          <cell r="W15">
            <v>-1.644552631202733E-2</v>
          </cell>
        </row>
        <row r="16">
          <cell r="B16" t="str">
            <v xml:space="preserve"> Foothill</v>
          </cell>
          <cell r="W16">
            <v>1.0226264965303383E-2</v>
          </cell>
        </row>
        <row r="17">
          <cell r="B17" t="str">
            <v xml:space="preserve"> Fullerton</v>
          </cell>
          <cell r="W17">
            <v>1.072780312471459E-2</v>
          </cell>
        </row>
        <row r="18">
          <cell r="B18" t="str">
            <v xml:space="preserve"> Glendale</v>
          </cell>
          <cell r="W18">
            <v>7.3708649843702402E-3</v>
          </cell>
        </row>
        <row r="19">
          <cell r="B19" t="str">
            <v xml:space="preserve"> Inland Empire</v>
          </cell>
          <cell r="W19">
            <v>0</v>
          </cell>
        </row>
        <row r="20">
          <cell r="B20" t="str">
            <v xml:space="preserve"> Las Virgenes</v>
          </cell>
          <cell r="W20">
            <v>-8.3628019721317046E-3</v>
          </cell>
        </row>
        <row r="21">
          <cell r="B21" t="str">
            <v xml:space="preserve"> Long Beach</v>
          </cell>
          <cell r="W21">
            <v>-3.9814861438835667E-3</v>
          </cell>
        </row>
        <row r="22">
          <cell r="B22" t="str">
            <v xml:space="preserve"> Los Angeles</v>
          </cell>
          <cell r="W22">
            <v>1.1370149384615658E-2</v>
          </cell>
        </row>
        <row r="23">
          <cell r="B23" t="str">
            <v xml:space="preserve"> MWDOC</v>
          </cell>
          <cell r="W23">
            <v>4.9818937359134528E-3</v>
          </cell>
        </row>
        <row r="24">
          <cell r="B24" t="str">
            <v xml:space="preserve"> Pasadena</v>
          </cell>
          <cell r="W24">
            <v>-1.0690617931417663E-2</v>
          </cell>
        </row>
        <row r="25">
          <cell r="B25" t="str">
            <v xml:space="preserve"> San Diego</v>
          </cell>
          <cell r="W25">
            <v>-2.7806961583283526E-3</v>
          </cell>
        </row>
        <row r="26">
          <cell r="B26" t="str">
            <v xml:space="preserve"> San Fernando</v>
          </cell>
          <cell r="W26">
            <v>5.1731106220282284E-2</v>
          </cell>
        </row>
        <row r="27">
          <cell r="B27" t="str">
            <v xml:space="preserve"> San Marino</v>
          </cell>
          <cell r="W27">
            <v>-1.286996433591147E-2</v>
          </cell>
        </row>
        <row r="28">
          <cell r="B28" t="str">
            <v xml:space="preserve"> Santa Ana</v>
          </cell>
          <cell r="W28">
            <v>1.1170526124080043E-2</v>
          </cell>
        </row>
        <row r="29">
          <cell r="B29" t="str">
            <v xml:space="preserve"> Santa Monica</v>
          </cell>
          <cell r="W29">
            <v>8.1727112825564469E-2</v>
          </cell>
        </row>
        <row r="30">
          <cell r="B30" t="str">
            <v xml:space="preserve"> Three Valleys</v>
          </cell>
          <cell r="W30">
            <v>3.3188451454326372E-3</v>
          </cell>
        </row>
        <row r="31">
          <cell r="B31" t="str">
            <v xml:space="preserve"> Torrance</v>
          </cell>
          <cell r="W31">
            <v>7.8283496839199017E-3</v>
          </cell>
        </row>
        <row r="32">
          <cell r="B32" t="str">
            <v xml:space="preserve"> Upper San Gabriel</v>
          </cell>
          <cell r="W32">
            <v>3.7609353072259745E-2</v>
          </cell>
        </row>
        <row r="33">
          <cell r="B33" t="str">
            <v xml:space="preserve"> West Basin</v>
          </cell>
          <cell r="W33">
            <v>-5.7178389438165998E-3</v>
          </cell>
        </row>
        <row r="34">
          <cell r="B34" t="str">
            <v xml:space="preserve"> Western</v>
          </cell>
          <cell r="W34">
            <v>-8.4214897885213375E-3</v>
          </cell>
        </row>
      </sheetData>
      <sheetData sheetId="5" refreshError="1"/>
      <sheetData sheetId="6">
        <row r="5">
          <cell r="G5">
            <v>33.445619999999998</v>
          </cell>
          <cell r="L5">
            <v>1.4127361819618427</v>
          </cell>
        </row>
        <row r="6">
          <cell r="G6">
            <v>32.65278</v>
          </cell>
          <cell r="L6">
            <v>2.1021938954875328</v>
          </cell>
        </row>
        <row r="7">
          <cell r="G7">
            <v>20.9375</v>
          </cell>
          <cell r="L7">
            <v>1.8420445603647189</v>
          </cell>
        </row>
        <row r="8">
          <cell r="G8">
            <v>231.58385999999999</v>
          </cell>
          <cell r="L8">
            <v>1.46690723526269</v>
          </cell>
        </row>
        <row r="9">
          <cell r="G9">
            <v>79.23518</v>
          </cell>
          <cell r="L9">
            <v>1.3981765320665083</v>
          </cell>
        </row>
        <row r="10">
          <cell r="G10">
            <v>2.9143500000000002</v>
          </cell>
          <cell r="L10">
            <v>1.2355014638716477</v>
          </cell>
        </row>
        <row r="11">
          <cell r="G11">
            <v>202.21005</v>
          </cell>
          <cell r="L11">
            <v>2.3511273499885714</v>
          </cell>
        </row>
        <row r="12">
          <cell r="G12">
            <v>18.983789999999999</v>
          </cell>
          <cell r="L12">
            <v>1.6670019401568668</v>
          </cell>
        </row>
        <row r="13">
          <cell r="G13">
            <v>27.42709</v>
          </cell>
          <cell r="L13">
            <v>1.5274699736095838</v>
          </cell>
        </row>
        <row r="14">
          <cell r="G14">
            <v>49.00347</v>
          </cell>
          <cell r="L14">
            <v>1.8359184097746415</v>
          </cell>
        </row>
        <row r="15">
          <cell r="G15">
            <v>0</v>
          </cell>
          <cell r="L15">
            <v>0</v>
          </cell>
        </row>
        <row r="16">
          <cell r="G16">
            <v>43.402889999999999</v>
          </cell>
          <cell r="L16">
            <v>1.48411396145922</v>
          </cell>
        </row>
        <row r="17">
          <cell r="G17">
            <v>66.861270000000005</v>
          </cell>
          <cell r="L17">
            <v>1.6627338820719559</v>
          </cell>
        </row>
        <row r="18">
          <cell r="G18">
            <v>190.02432999999999</v>
          </cell>
          <cell r="L18">
            <v>1.8052759759939705</v>
          </cell>
        </row>
        <row r="19">
          <cell r="G19">
            <v>393.05392000000001</v>
          </cell>
          <cell r="L19">
            <v>1.4693348324748334</v>
          </cell>
        </row>
        <row r="20">
          <cell r="G20">
            <v>52.535879999999999</v>
          </cell>
          <cell r="L20">
            <v>2.0678432201746579</v>
          </cell>
        </row>
        <row r="21">
          <cell r="F21">
            <v>321.91320000000002</v>
          </cell>
          <cell r="G21">
            <v>330.26814000000002</v>
          </cell>
          <cell r="L21">
            <v>2.4659517655017038</v>
          </cell>
        </row>
        <row r="22">
          <cell r="G22">
            <v>4.8958300000000001</v>
          </cell>
          <cell r="L22">
            <v>54.532014153846148</v>
          </cell>
        </row>
        <row r="23">
          <cell r="G23">
            <v>6.0578700000000003</v>
          </cell>
          <cell r="L23">
            <v>7.632072877030164</v>
          </cell>
        </row>
        <row r="24">
          <cell r="G24">
            <v>19.997720000000001</v>
          </cell>
          <cell r="L24">
            <v>1.1404849364985512</v>
          </cell>
        </row>
        <row r="25">
          <cell r="G25">
            <v>22.700230000000001</v>
          </cell>
          <cell r="L25">
            <v>2.3793274633002288</v>
          </cell>
        </row>
        <row r="26">
          <cell r="G26">
            <v>127.83564</v>
          </cell>
          <cell r="L26">
            <v>2.5793689699859077</v>
          </cell>
        </row>
        <row r="27">
          <cell r="G27">
            <v>36.172449999999998</v>
          </cell>
          <cell r="L27">
            <v>1.4729363837262914</v>
          </cell>
        </row>
        <row r="28">
          <cell r="G28">
            <v>20.35417</v>
          </cell>
          <cell r="L28">
            <v>3.1973752812688652</v>
          </cell>
        </row>
        <row r="29">
          <cell r="G29">
            <v>230.18288000000001</v>
          </cell>
          <cell r="L29">
            <v>1.4305713371378339</v>
          </cell>
        </row>
        <row r="30">
          <cell r="G30">
            <v>157.26282</v>
          </cell>
          <cell r="L30">
            <v>2.3378851876948095</v>
          </cell>
        </row>
      </sheetData>
      <sheetData sheetId="7">
        <row r="5">
          <cell r="M5">
            <v>1.0353349679063215E-2</v>
          </cell>
        </row>
        <row r="6">
          <cell r="M6">
            <v>1.0333138695765699E-2</v>
          </cell>
        </row>
        <row r="7">
          <cell r="M7">
            <v>1.0175880388280423E-2</v>
          </cell>
        </row>
        <row r="8">
          <cell r="M8">
            <v>0.10210629112137061</v>
          </cell>
        </row>
        <row r="9">
          <cell r="M9">
            <v>4.691141384346547E-2</v>
          </cell>
        </row>
        <row r="10">
          <cell r="M10">
            <v>2.2760400676018833E-3</v>
          </cell>
        </row>
        <row r="11">
          <cell r="M11">
            <v>6.6847154752647672E-2</v>
          </cell>
        </row>
        <row r="12">
          <cell r="M12">
            <v>9.3010963068597529E-3</v>
          </cell>
        </row>
        <row r="13">
          <cell r="M13">
            <v>8.9389215835368168E-3</v>
          </cell>
        </row>
        <row r="14">
          <cell r="M14">
            <v>1.8384498624146723E-2</v>
          </cell>
        </row>
        <row r="15">
          <cell r="M15">
            <v>0</v>
          </cell>
        </row>
        <row r="16">
          <cell r="M16">
            <v>2.0441123092240984E-2</v>
          </cell>
        </row>
        <row r="17">
          <cell r="M17">
            <v>2.8425716835336609E-2</v>
          </cell>
        </row>
        <row r="18">
          <cell r="M18">
            <v>7.6090962695582062E-2</v>
          </cell>
        </row>
        <row r="19">
          <cell r="M19">
            <v>0.18926650629391897</v>
          </cell>
        </row>
        <row r="20">
          <cell r="M20">
            <v>1.9429587588340104E-2</v>
          </cell>
        </row>
        <row r="21">
          <cell r="M21">
            <v>0.12481726724551018</v>
          </cell>
        </row>
        <row r="22">
          <cell r="M22">
            <v>1.2353447954296996E-4</v>
          </cell>
        </row>
        <row r="23">
          <cell r="M23">
            <v>8.9829481709329103E-4</v>
          </cell>
        </row>
        <row r="24">
          <cell r="M24">
            <v>1.1762460510572118E-2</v>
          </cell>
        </row>
        <row r="25">
          <cell r="M25">
            <v>9.8638923879016717E-3</v>
          </cell>
        </row>
        <row r="26">
          <cell r="M26">
            <v>3.9867975831465854E-2</v>
          </cell>
        </row>
        <row r="27">
          <cell r="M27">
            <v>1.6897727044483529E-2</v>
          </cell>
        </row>
        <row r="28">
          <cell r="M28">
            <v>9.0985740048377239E-3</v>
          </cell>
        </row>
        <row r="29">
          <cell r="M29">
            <v>0.11756659043760452</v>
          </cell>
        </row>
        <row r="30">
          <cell r="M30">
            <v>4.982200167283099E-2</v>
          </cell>
        </row>
      </sheetData>
    </sheetDataSet>
  </externalBook>
</externalLink>
</file>

<file path=xl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xl/worksheets/_rels/sheet1.xml.rels><?xml version="1.0" encoding="UTF-8" standalone="yes"?>
<Relationships xmlns="http://schemas.openxmlformats.org/package/2006/relationships"><Relationship Id="rId3" Type="http://schemas.openxmlformats.org/officeDocument/2006/relationships/comments" Target="../comments1.xml"/><Relationship Id="rId2" Type="http://schemas.openxmlformats.org/officeDocument/2006/relationships/vmlDrawing" Target="../drawings/vmlDrawing1.vml"/><Relationship Id="rId1" Type="http://schemas.openxmlformats.org/officeDocument/2006/relationships/printerSettings" Target="../printerSettings/printerSettings1.bin"/></Relationships>
</file>

<file path=xl/worksheets/_rels/sheet2.xml.rels><?xml version="1.0" encoding="UTF-8" standalone="yes"?>
<Relationships xmlns="http://schemas.openxmlformats.org/package/2006/relationships"><Relationship Id="rId3" Type="http://schemas.openxmlformats.org/officeDocument/2006/relationships/comments" Target="../comments2.xml"/><Relationship Id="rId2" Type="http://schemas.openxmlformats.org/officeDocument/2006/relationships/vmlDrawing" Target="../drawings/vmlDrawing2.vml"/><Relationship Id="rId1" Type="http://schemas.openxmlformats.org/officeDocument/2006/relationships/printerSettings" Target="../printerSettings/printerSettings3.bin"/></Relationships>
</file>

<file path=xl/worksheets/_rels/sheet3.xml.rels><?xml version="1.0" encoding="UTF-8" standalone="yes"?>
<Relationships xmlns="http://schemas.openxmlformats.org/package/2006/relationships"><Relationship Id="rId3" Type="http://schemas.openxmlformats.org/officeDocument/2006/relationships/comments" Target="../comments3.xml"/><Relationship Id="rId2" Type="http://schemas.openxmlformats.org/officeDocument/2006/relationships/vmlDrawing" Target="../drawings/vmlDrawing3.vml"/><Relationship Id="rId1" Type="http://schemas.openxmlformats.org/officeDocument/2006/relationships/printerSettings" Target="../printerSettings/printerSettings5.bin"/></Relationships>
</file>

<file path=xl/worksheets/_rels/sheet4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7.bin"/></Relationships>
</file>

<file path=xl/worksheets/_rels/sheet5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8.bin"/></Relationships>
</file>

<file path=xl/worksheets/sheet1.xml><?xml version="1.0" encoding="utf-8"?>
<worksheet xmlns="http://schemas.openxmlformats.org/spreadsheetml/2006/main" xmlns:r="http://schemas.openxmlformats.org/officeDocument/2006/relationships">
  <sheetPr>
    <pageSetUpPr fitToPage="1"/>
  </sheetPr>
  <dimension ref="A2:AG42"/>
  <sheetViews>
    <sheetView view="pageBreakPreview" topLeftCell="B5" zoomScale="80" zoomScaleNormal="65" zoomScaleSheetLayoutView="80" workbookViewId="0">
      <pane xSplit="9210" topLeftCell="Q1"/>
      <selection activeCell="B5" sqref="A1:XFD1048576"/>
      <selection pane="topRight" activeCell="W9" sqref="W9:W34"/>
    </sheetView>
  </sheetViews>
  <sheetFormatPr defaultColWidth="10.28515625" defaultRowHeight="12"/>
  <cols>
    <col min="1" max="1" width="2.5703125" style="44" customWidth="1"/>
    <col min="2" max="2" width="11" style="44" customWidth="1"/>
    <col min="3" max="3" width="9.28515625" style="44" customWidth="1"/>
    <col min="4" max="4" width="9.42578125" style="44" customWidth="1"/>
    <col min="5" max="5" width="7" style="44" customWidth="1"/>
    <col min="6" max="6" width="6.28515625" style="44" customWidth="1"/>
    <col min="7" max="8" width="13.42578125" style="44" customWidth="1"/>
    <col min="9" max="9" width="12.85546875" style="44" customWidth="1"/>
    <col min="10" max="10" width="14" style="44" customWidth="1"/>
    <col min="11" max="11" width="15" style="44" customWidth="1"/>
    <col min="12" max="12" width="2.28515625" style="44" customWidth="1"/>
    <col min="13" max="13" width="8.28515625" style="44" customWidth="1"/>
    <col min="14" max="14" width="12.5703125" style="44" customWidth="1"/>
    <col min="15" max="15" width="1.140625" style="44" customWidth="1"/>
    <col min="16" max="16" width="13.5703125" style="44" customWidth="1"/>
    <col min="17" max="17" width="13.140625" style="44" customWidth="1"/>
    <col min="18" max="18" width="7" style="44" customWidth="1"/>
    <col min="19" max="19" width="1.85546875" style="44" customWidth="1"/>
    <col min="20" max="20" width="15.5703125" style="44" customWidth="1"/>
    <col min="21" max="21" width="1.28515625" style="44" customWidth="1"/>
    <col min="22" max="22" width="9.7109375" style="44" customWidth="1"/>
    <col min="23" max="23" width="7.5703125" style="44" customWidth="1"/>
    <col min="24" max="24" width="7.7109375" style="45" customWidth="1"/>
    <col min="25" max="26" width="6.42578125" style="44" customWidth="1"/>
    <col min="27" max="27" width="5.7109375" style="44" customWidth="1"/>
    <col min="28" max="28" width="8.140625" style="44" customWidth="1"/>
    <col min="29" max="29" width="2.7109375" style="44" customWidth="1"/>
    <col min="30" max="30" width="12" style="44" bestFit="1" customWidth="1"/>
    <col min="31" max="32" width="10.28515625" style="44" customWidth="1"/>
    <col min="33" max="33" width="11.5703125" style="44" bestFit="1" customWidth="1"/>
    <col min="34" max="16384" width="10.28515625" style="44"/>
  </cols>
  <sheetData>
    <row r="2" spans="2:33" ht="12.75" thickBot="1"/>
    <row r="3" spans="2:33" s="46" customFormat="1" ht="15.75">
      <c r="B3" s="159" t="s">
        <v>0</v>
      </c>
      <c r="C3" s="160"/>
      <c r="D3" s="160"/>
      <c r="E3" s="160"/>
      <c r="F3" s="160"/>
      <c r="G3" s="160"/>
      <c r="H3" s="160"/>
      <c r="I3" s="160"/>
      <c r="J3" s="160"/>
      <c r="K3" s="160"/>
      <c r="L3" s="160"/>
      <c r="M3" s="160"/>
      <c r="N3" s="160"/>
      <c r="O3" s="160"/>
      <c r="P3" s="160"/>
      <c r="Q3" s="160"/>
      <c r="R3" s="160"/>
      <c r="S3" s="160"/>
      <c r="T3" s="160"/>
      <c r="U3" s="160"/>
      <c r="V3" s="160"/>
      <c r="W3" s="161"/>
      <c r="X3" s="47"/>
    </row>
    <row r="4" spans="2:33" s="46" customFormat="1" ht="16.5" thickBot="1">
      <c r="B4" s="162" t="s">
        <v>1</v>
      </c>
      <c r="C4" s="163"/>
      <c r="D4" s="163"/>
      <c r="E4" s="163"/>
      <c r="F4" s="163"/>
      <c r="G4" s="163"/>
      <c r="H4" s="163"/>
      <c r="I4" s="163"/>
      <c r="J4" s="163"/>
      <c r="K4" s="163"/>
      <c r="L4" s="163"/>
      <c r="M4" s="163"/>
      <c r="N4" s="163"/>
      <c r="O4" s="163"/>
      <c r="P4" s="163"/>
      <c r="Q4" s="163"/>
      <c r="R4" s="163"/>
      <c r="S4" s="163"/>
      <c r="T4" s="163"/>
      <c r="U4" s="163"/>
      <c r="V4" s="163"/>
      <c r="W4" s="164"/>
      <c r="X4" s="47"/>
    </row>
    <row r="5" spans="2:33" ht="12.75">
      <c r="B5" s="48"/>
      <c r="C5" s="165"/>
      <c r="D5" s="166"/>
      <c r="E5" s="166"/>
      <c r="F5" s="166"/>
      <c r="G5" s="166"/>
      <c r="H5" s="166"/>
      <c r="I5" s="166"/>
      <c r="J5" s="166"/>
      <c r="K5" s="166"/>
      <c r="L5" s="49"/>
      <c r="M5" s="167" t="s">
        <v>2</v>
      </c>
      <c r="N5" s="167"/>
      <c r="O5" s="167"/>
      <c r="P5" s="167"/>
      <c r="Q5" s="167"/>
      <c r="R5" s="167"/>
      <c r="S5" s="167"/>
      <c r="T5" s="168"/>
      <c r="U5" s="50"/>
      <c r="V5" s="50"/>
      <c r="W5" s="51"/>
    </row>
    <row r="6" spans="2:33" s="52" customFormat="1" ht="12.75">
      <c r="B6" s="53"/>
      <c r="C6" s="169" t="s">
        <v>3</v>
      </c>
      <c r="D6" s="170"/>
      <c r="E6" s="170"/>
      <c r="F6" s="54"/>
      <c r="G6" s="170" t="s">
        <v>4</v>
      </c>
      <c r="H6" s="170"/>
      <c r="I6" s="170"/>
      <c r="J6" s="170"/>
      <c r="K6" s="170"/>
      <c r="L6" s="55"/>
      <c r="M6" s="171" t="s">
        <v>5</v>
      </c>
      <c r="N6" s="171"/>
      <c r="O6" s="55"/>
      <c r="P6" s="56" t="s">
        <v>6</v>
      </c>
      <c r="Q6" s="172" t="s">
        <v>7</v>
      </c>
      <c r="R6" s="173"/>
      <c r="S6" s="57"/>
      <c r="T6" s="58" t="s">
        <v>8</v>
      </c>
      <c r="U6" s="59"/>
      <c r="V6" s="174" t="s">
        <v>9</v>
      </c>
      <c r="W6" s="175"/>
      <c r="X6" s="60"/>
    </row>
    <row r="7" spans="2:33" ht="12.75">
      <c r="B7" s="61" t="s">
        <v>10</v>
      </c>
      <c r="C7" s="62"/>
      <c r="D7" s="54"/>
      <c r="E7" s="54"/>
      <c r="F7" s="54"/>
      <c r="G7" s="63">
        <v>909</v>
      </c>
      <c r="H7" s="63">
        <v>574</v>
      </c>
      <c r="I7" s="63">
        <v>10400</v>
      </c>
      <c r="J7" s="1">
        <v>155000000</v>
      </c>
      <c r="K7" s="64"/>
      <c r="L7" s="65"/>
      <c r="M7" s="65"/>
      <c r="N7" s="66">
        <v>22200</v>
      </c>
      <c r="O7" s="67"/>
      <c r="P7" s="66">
        <v>781</v>
      </c>
      <c r="Q7" s="66">
        <v>64000000</v>
      </c>
      <c r="R7" s="66"/>
      <c r="S7" s="68"/>
      <c r="T7" s="69"/>
      <c r="U7" s="69"/>
      <c r="V7" s="174"/>
      <c r="W7" s="175"/>
      <c r="AD7" s="2">
        <v>608</v>
      </c>
      <c r="AE7" s="2">
        <v>494</v>
      </c>
      <c r="AF7" s="2">
        <v>490</v>
      </c>
    </row>
    <row r="8" spans="2:33" ht="42.75">
      <c r="B8" s="70"/>
      <c r="C8" s="71" t="s">
        <v>11</v>
      </c>
      <c r="D8" s="72" t="s">
        <v>12</v>
      </c>
      <c r="E8" s="73" t="s">
        <v>13</v>
      </c>
      <c r="F8" s="74" t="s">
        <v>14</v>
      </c>
      <c r="G8" s="72" t="s">
        <v>11</v>
      </c>
      <c r="H8" s="73" t="s">
        <v>12</v>
      </c>
      <c r="I8" s="73" t="s">
        <v>15</v>
      </c>
      <c r="J8" s="73" t="s">
        <v>14</v>
      </c>
      <c r="K8" s="75" t="s">
        <v>8</v>
      </c>
      <c r="L8" s="76"/>
      <c r="M8" s="72" t="s">
        <v>16</v>
      </c>
      <c r="N8" s="72"/>
      <c r="O8" s="76"/>
      <c r="P8" s="72" t="s">
        <v>17</v>
      </c>
      <c r="Q8" s="72"/>
      <c r="R8" s="72"/>
      <c r="S8" s="77"/>
      <c r="T8" s="75"/>
      <c r="U8" s="77"/>
      <c r="V8" s="157" t="s">
        <v>18</v>
      </c>
      <c r="W8" s="158"/>
      <c r="X8" s="78" t="s">
        <v>19</v>
      </c>
      <c r="Y8" s="78" t="s">
        <v>20</v>
      </c>
      <c r="Z8" s="78" t="s">
        <v>21</v>
      </c>
      <c r="AA8" s="79" t="s">
        <v>22</v>
      </c>
      <c r="AB8" s="79" t="s">
        <v>23</v>
      </c>
      <c r="AD8" s="80" t="s">
        <v>24</v>
      </c>
      <c r="AE8" s="80" t="s">
        <v>25</v>
      </c>
      <c r="AF8" s="79" t="s">
        <v>26</v>
      </c>
      <c r="AG8" s="79" t="s">
        <v>27</v>
      </c>
    </row>
    <row r="9" spans="2:33" ht="12.75">
      <c r="B9" s="81" t="s">
        <v>28</v>
      </c>
      <c r="C9" s="3">
        <v>9321.6451689472196</v>
      </c>
      <c r="D9" s="4">
        <v>9287.1694319958315</v>
      </c>
      <c r="E9" s="82">
        <v>39.299999999999997</v>
      </c>
      <c r="F9" s="5">
        <v>1.3019279423562848E-2</v>
      </c>
      <c r="G9" s="6">
        <f>G$7*C9</f>
        <v>8473375.4585730229</v>
      </c>
      <c r="H9" s="7">
        <f>H$7*D9</f>
        <v>5330835.2539656069</v>
      </c>
      <c r="I9" s="7">
        <f>I$7*E9</f>
        <v>408719.99999999994</v>
      </c>
      <c r="J9" s="7">
        <f>J$7*F9</f>
        <v>2017988.3106522413</v>
      </c>
      <c r="K9" s="6">
        <f t="shared" ref="K9:K34" si="0">SUM(G9:J9)</f>
        <v>16230919.023190871</v>
      </c>
      <c r="L9" s="83"/>
      <c r="M9" s="84">
        <f>[3]TrPeaks!G5</f>
        <v>33.445619999999998</v>
      </c>
      <c r="N9" s="8">
        <f t="shared" ref="N9:N34" si="1">$N$7*M9</f>
        <v>742492.76399999997</v>
      </c>
      <c r="O9" s="85"/>
      <c r="P9" s="6">
        <f>P$7*C9</f>
        <v>7280204.8769477783</v>
      </c>
      <c r="Q9" s="6">
        <f>R9*Q$7</f>
        <v>662614.37946004572</v>
      </c>
      <c r="R9" s="9">
        <f>[3]TrTYRA!M5</f>
        <v>1.0353349679063215E-2</v>
      </c>
      <c r="S9" s="86"/>
      <c r="T9" s="6">
        <f>Q9+P9+N9+H9+I9+J9</f>
        <v>16442855.585025672</v>
      </c>
      <c r="U9" s="85"/>
      <c r="V9" s="85">
        <f t="shared" ref="V9:V34" si="2">T9-K9</f>
        <v>211936.56183480099</v>
      </c>
      <c r="W9" s="10">
        <f>V9/K9</f>
        <v>1.3057582354516357E-2</v>
      </c>
      <c r="X9" s="87">
        <f>[3]TrPeaks!L5</f>
        <v>1.4127361819618427</v>
      </c>
      <c r="Y9" s="11">
        <f t="shared" ref="Y9:Y34" si="3">M9/M$35</f>
        <v>1.3935676567763615E-2</v>
      </c>
      <c r="Z9" s="11">
        <f>SUM(C9:E9)/SUM(C$35:E$35)</f>
        <v>1.0565057751412001E-2</v>
      </c>
      <c r="AA9" s="45" t="str">
        <f>IF(Y9&gt;Z9,"yes",0)</f>
        <v>yes</v>
      </c>
      <c r="AB9" s="45" t="str">
        <f>IF(V9&gt;0,"yes",0)</f>
        <v>yes</v>
      </c>
      <c r="AD9" s="88">
        <f t="shared" ref="AD9:AF34" si="4">AD$7*C9</f>
        <v>5667560.2627199097</v>
      </c>
      <c r="AE9" s="88">
        <f t="shared" si="4"/>
        <v>4587861.6994059412</v>
      </c>
      <c r="AF9" s="88">
        <f t="shared" si="4"/>
        <v>19257</v>
      </c>
      <c r="AG9" s="88">
        <f>SUM(AD9:AF9)</f>
        <v>10274678.962125851</v>
      </c>
    </row>
    <row r="10" spans="2:33" ht="12.75">
      <c r="B10" s="89" t="s">
        <v>29</v>
      </c>
      <c r="C10" s="12">
        <v>10393.55621644691</v>
      </c>
      <c r="D10" s="13">
        <v>0</v>
      </c>
      <c r="E10" s="14">
        <v>32.700000000000003</v>
      </c>
      <c r="F10" s="5">
        <v>6.6470050350750237E-3</v>
      </c>
      <c r="G10" s="90">
        <f t="shared" ref="G10:J34" si="5">G$7*C10</f>
        <v>9447742.6007502414</v>
      </c>
      <c r="H10" s="7">
        <f t="shared" si="5"/>
        <v>0</v>
      </c>
      <c r="I10" s="7">
        <f t="shared" si="5"/>
        <v>340080.00000000006</v>
      </c>
      <c r="J10" s="7">
        <f t="shared" si="5"/>
        <v>1030285.7804366287</v>
      </c>
      <c r="K10" s="90">
        <f t="shared" si="0"/>
        <v>10818108.381186871</v>
      </c>
      <c r="L10" s="91"/>
      <c r="M10" s="92">
        <f>[3]TrPeaks!G6</f>
        <v>32.65278</v>
      </c>
      <c r="N10" s="93">
        <f t="shared" si="1"/>
        <v>724891.71600000001</v>
      </c>
      <c r="O10" s="90"/>
      <c r="P10" s="90">
        <f t="shared" ref="P10:P34" si="6">P$7*C10</f>
        <v>8117367.4050450372</v>
      </c>
      <c r="Q10" s="7">
        <f>R10*Q$7</f>
        <v>661320.87652900477</v>
      </c>
      <c r="R10" s="15">
        <f>[3]TrTYRA!M6</f>
        <v>1.0333138695765699E-2</v>
      </c>
      <c r="S10" s="69"/>
      <c r="T10" s="16">
        <f t="shared" ref="T10:T34" si="7">Q10+P10+N10+H10+I10+J10</f>
        <v>10873945.778010672</v>
      </c>
      <c r="U10" s="93"/>
      <c r="V10" s="90">
        <f t="shared" si="2"/>
        <v>55837.3968238011</v>
      </c>
      <c r="W10" s="17">
        <f>V10/K10</f>
        <v>5.1614750801447506E-3</v>
      </c>
      <c r="X10" s="87">
        <f>[3]TrPeaks!L6</f>
        <v>2.1021938954875328</v>
      </c>
      <c r="Y10" s="11">
        <f t="shared" si="3"/>
        <v>1.3605326530599237E-2</v>
      </c>
      <c r="Z10" s="11">
        <f t="shared" ref="Z10:Z34" si="8">SUM(C10:E10)/SUM(C$35:E$35)</f>
        <v>5.9069778052634574E-3</v>
      </c>
      <c r="AA10" s="45" t="str">
        <f t="shared" ref="AA10:AA34" si="9">IF(Y10&gt;Z10,"yes",0)</f>
        <v>yes</v>
      </c>
      <c r="AB10" s="45" t="str">
        <f t="shared" ref="AB10:AB34" si="10">IF(V10&gt;0,"yes",0)</f>
        <v>yes</v>
      </c>
      <c r="AD10" s="88">
        <f t="shared" si="4"/>
        <v>6319282.179599721</v>
      </c>
      <c r="AE10" s="88">
        <f t="shared" si="4"/>
        <v>0</v>
      </c>
      <c r="AF10" s="88">
        <f t="shared" si="4"/>
        <v>16023.000000000002</v>
      </c>
      <c r="AG10" s="88">
        <f t="shared" ref="AG10:AG34" si="11">SUM(AD10:AF10)</f>
        <v>6335305.179599721</v>
      </c>
    </row>
    <row r="11" spans="2:33" ht="12.75">
      <c r="B11" s="89" t="s">
        <v>30</v>
      </c>
      <c r="C11" s="12">
        <v>10296.900627263891</v>
      </c>
      <c r="D11" s="13">
        <v>277.50663604946999</v>
      </c>
      <c r="E11" s="14">
        <v>21.4</v>
      </c>
      <c r="F11" s="5">
        <v>7.2918116481756551E-3</v>
      </c>
      <c r="G11" s="90">
        <f t="shared" si="5"/>
        <v>9359882.6701828763</v>
      </c>
      <c r="H11" s="7">
        <f t="shared" si="5"/>
        <v>159288.80909239576</v>
      </c>
      <c r="I11" s="7">
        <f t="shared" si="5"/>
        <v>222559.99999999997</v>
      </c>
      <c r="J11" s="7">
        <f t="shared" si="5"/>
        <v>1130230.8054672265</v>
      </c>
      <c r="K11" s="90">
        <f t="shared" si="0"/>
        <v>10871962.284742497</v>
      </c>
      <c r="L11" s="91"/>
      <c r="M11" s="92">
        <f>[3]TrPeaks!G7</f>
        <v>20.9375</v>
      </c>
      <c r="N11" s="93">
        <f t="shared" si="1"/>
        <v>464812.5</v>
      </c>
      <c r="O11" s="90"/>
      <c r="P11" s="90">
        <f t="shared" si="6"/>
        <v>8041879.3898930987</v>
      </c>
      <c r="Q11" s="7">
        <f t="shared" ref="Q11:Q34" si="12">R11*Q$7</f>
        <v>651256.34484994714</v>
      </c>
      <c r="R11" s="15">
        <f>[3]TrTYRA!M7</f>
        <v>1.0175880388280423E-2</v>
      </c>
      <c r="S11" s="69"/>
      <c r="T11" s="18">
        <f t="shared" si="7"/>
        <v>10670027.849302668</v>
      </c>
      <c r="U11" s="93"/>
      <c r="V11" s="90">
        <f t="shared" si="2"/>
        <v>-201934.43543982878</v>
      </c>
      <c r="W11" s="17">
        <f t="shared" ref="W11:W35" si="13">V11/K11</f>
        <v>-1.8573871960834494E-2</v>
      </c>
      <c r="X11" s="87">
        <f>[3]TrPeaks!L7</f>
        <v>1.8420445603647189</v>
      </c>
      <c r="Y11" s="11">
        <f t="shared" si="3"/>
        <v>8.7239593147787585E-3</v>
      </c>
      <c r="Z11" s="11">
        <f t="shared" si="8"/>
        <v>6.0030366637748595E-3</v>
      </c>
      <c r="AA11" s="45" t="str">
        <f t="shared" si="9"/>
        <v>yes</v>
      </c>
      <c r="AB11" s="45">
        <f t="shared" si="10"/>
        <v>0</v>
      </c>
      <c r="AD11" s="88">
        <f t="shared" si="4"/>
        <v>6260515.5813764455</v>
      </c>
      <c r="AE11" s="88">
        <f t="shared" si="4"/>
        <v>137088.27820843816</v>
      </c>
      <c r="AF11" s="88">
        <f t="shared" si="4"/>
        <v>10486</v>
      </c>
      <c r="AG11" s="88">
        <f t="shared" si="11"/>
        <v>6408089.8595848838</v>
      </c>
    </row>
    <row r="12" spans="2:33" ht="12.75">
      <c r="B12" s="89" t="s">
        <v>31</v>
      </c>
      <c r="C12" s="12">
        <v>106018.4891803481</v>
      </c>
      <c r="D12" s="13">
        <v>0</v>
      </c>
      <c r="E12" s="14">
        <v>228.7</v>
      </c>
      <c r="F12" s="5">
        <v>6.3437227046623648E-2</v>
      </c>
      <c r="G12" s="90">
        <f t="shared" si="5"/>
        <v>96370806.664936423</v>
      </c>
      <c r="H12" s="7">
        <f t="shared" si="5"/>
        <v>0</v>
      </c>
      <c r="I12" s="7">
        <f t="shared" si="5"/>
        <v>2378480</v>
      </c>
      <c r="J12" s="7">
        <f t="shared" si="5"/>
        <v>9832770.1922266651</v>
      </c>
      <c r="K12" s="90">
        <f t="shared" si="0"/>
        <v>108582056.85716309</v>
      </c>
      <c r="L12" s="91"/>
      <c r="M12" s="92">
        <f>[3]TrPeaks!G8</f>
        <v>231.58385999999999</v>
      </c>
      <c r="N12" s="93">
        <f t="shared" si="1"/>
        <v>5141161.6919999998</v>
      </c>
      <c r="O12" s="90"/>
      <c r="P12" s="90">
        <f t="shared" si="6"/>
        <v>82800440.049851865</v>
      </c>
      <c r="Q12" s="7">
        <f t="shared" si="12"/>
        <v>6534802.6317677191</v>
      </c>
      <c r="R12" s="15">
        <f>[3]TrTYRA!M8</f>
        <v>0.10210629112137061</v>
      </c>
      <c r="S12" s="69"/>
      <c r="T12" s="18">
        <f t="shared" si="7"/>
        <v>106687654.56584625</v>
      </c>
      <c r="U12" s="93"/>
      <c r="V12" s="90">
        <f t="shared" si="2"/>
        <v>-1894402.2913168371</v>
      </c>
      <c r="W12" s="17">
        <f t="shared" si="13"/>
        <v>-1.7446734259315741E-2</v>
      </c>
      <c r="X12" s="87">
        <f>[3]TrPeaks!L8</f>
        <v>1.46690723526269</v>
      </c>
      <c r="Y12" s="11">
        <f t="shared" si="3"/>
        <v>9.6493285855494673E-2</v>
      </c>
      <c r="Z12" s="11">
        <f t="shared" si="8"/>
        <v>6.0194165128028977E-2</v>
      </c>
      <c r="AA12" s="45" t="str">
        <f t="shared" si="9"/>
        <v>yes</v>
      </c>
      <c r="AB12" s="45">
        <f t="shared" si="10"/>
        <v>0</v>
      </c>
      <c r="AD12" s="88">
        <f t="shared" si="4"/>
        <v>64459241.421651646</v>
      </c>
      <c r="AE12" s="88">
        <f t="shared" si="4"/>
        <v>0</v>
      </c>
      <c r="AF12" s="88">
        <f t="shared" si="4"/>
        <v>112063</v>
      </c>
      <c r="AG12" s="88">
        <f t="shared" si="11"/>
        <v>64571304.421651646</v>
      </c>
    </row>
    <row r="13" spans="2:33" ht="12.75">
      <c r="B13" s="89" t="s">
        <v>32</v>
      </c>
      <c r="C13" s="12">
        <v>35264.393063277355</v>
      </c>
      <c r="D13" s="13">
        <v>26317.060432885813</v>
      </c>
      <c r="E13" s="14">
        <v>79.2</v>
      </c>
      <c r="F13" s="5">
        <v>3.2475031264093797E-2</v>
      </c>
      <c r="G13" s="90">
        <f t="shared" si="5"/>
        <v>32055333.294519115</v>
      </c>
      <c r="H13" s="7">
        <f t="shared" si="5"/>
        <v>15105992.688476456</v>
      </c>
      <c r="I13" s="7">
        <f t="shared" si="5"/>
        <v>823680</v>
      </c>
      <c r="J13" s="7">
        <f t="shared" si="5"/>
        <v>5033629.8459345382</v>
      </c>
      <c r="K13" s="90">
        <f t="shared" si="0"/>
        <v>53018635.82893011</v>
      </c>
      <c r="L13" s="91"/>
      <c r="M13" s="92">
        <f>[3]TrPeaks!G9</f>
        <v>79.23518</v>
      </c>
      <c r="N13" s="93">
        <f t="shared" si="1"/>
        <v>1759020.996</v>
      </c>
      <c r="O13" s="90"/>
      <c r="P13" s="90">
        <f t="shared" si="6"/>
        <v>27541490.982419614</v>
      </c>
      <c r="Q13" s="7">
        <f t="shared" si="12"/>
        <v>3002330.4859817899</v>
      </c>
      <c r="R13" s="15">
        <f>[3]TrTYRA!M9</f>
        <v>4.691141384346547E-2</v>
      </c>
      <c r="S13" s="69"/>
      <c r="T13" s="18">
        <f t="shared" si="7"/>
        <v>53266144.9988124</v>
      </c>
      <c r="U13" s="93"/>
      <c r="V13" s="90">
        <f t="shared" si="2"/>
        <v>247509.16988229007</v>
      </c>
      <c r="W13" s="17">
        <f t="shared" si="13"/>
        <v>4.6683428574228686E-3</v>
      </c>
      <c r="X13" s="87">
        <f>[3]TrPeaks!L9</f>
        <v>1.3981765320665083</v>
      </c>
      <c r="Y13" s="11">
        <f t="shared" si="3"/>
        <v>3.3014662047482816E-2</v>
      </c>
      <c r="Z13" s="11">
        <f t="shared" si="8"/>
        <v>3.4933738831904433E-2</v>
      </c>
      <c r="AA13" s="45">
        <f t="shared" si="9"/>
        <v>0</v>
      </c>
      <c r="AB13" s="45" t="str">
        <f t="shared" si="10"/>
        <v>yes</v>
      </c>
      <c r="AD13" s="88">
        <f t="shared" si="4"/>
        <v>21440750.982472632</v>
      </c>
      <c r="AE13" s="88">
        <f t="shared" si="4"/>
        <v>13000627.853845593</v>
      </c>
      <c r="AF13" s="88">
        <f t="shared" si="4"/>
        <v>38808</v>
      </c>
      <c r="AG13" s="88">
        <f t="shared" si="11"/>
        <v>34480186.836318225</v>
      </c>
    </row>
    <row r="14" spans="2:33" ht="12.75">
      <c r="B14" s="89" t="s">
        <v>33</v>
      </c>
      <c r="C14" s="12">
        <v>2445.6971160976595</v>
      </c>
      <c r="D14" s="13">
        <v>0</v>
      </c>
      <c r="E14" s="14">
        <v>2.9</v>
      </c>
      <c r="F14" s="5">
        <v>1.4640957384679609E-3</v>
      </c>
      <c r="G14" s="90">
        <f t="shared" si="5"/>
        <v>2223138.6785327727</v>
      </c>
      <c r="H14" s="7">
        <f t="shared" si="5"/>
        <v>0</v>
      </c>
      <c r="I14" s="7">
        <f t="shared" si="5"/>
        <v>30160</v>
      </c>
      <c r="J14" s="7">
        <f t="shared" si="5"/>
        <v>226934.83946253394</v>
      </c>
      <c r="K14" s="90">
        <f t="shared" si="0"/>
        <v>2480233.5179953068</v>
      </c>
      <c r="L14" s="91"/>
      <c r="M14" s="92">
        <f>[3]TrPeaks!G10</f>
        <v>2.9143500000000002</v>
      </c>
      <c r="N14" s="93">
        <f t="shared" si="1"/>
        <v>64698.570000000007</v>
      </c>
      <c r="O14" s="90"/>
      <c r="P14" s="90">
        <f t="shared" si="6"/>
        <v>1910089.4476722721</v>
      </c>
      <c r="Q14" s="7">
        <f t="shared" si="12"/>
        <v>145666.56432652054</v>
      </c>
      <c r="R14" s="15">
        <f>[3]TrTYRA!M10</f>
        <v>2.2760400676018833E-3</v>
      </c>
      <c r="S14" s="69"/>
      <c r="T14" s="18">
        <f t="shared" si="7"/>
        <v>2377549.4214613265</v>
      </c>
      <c r="U14" s="93"/>
      <c r="V14" s="90">
        <f t="shared" si="2"/>
        <v>-102684.09653398022</v>
      </c>
      <c r="W14" s="17">
        <f t="shared" si="13"/>
        <v>-4.1400979298504316E-2</v>
      </c>
      <c r="X14" s="87">
        <f>[3]TrPeaks!L10</f>
        <v>1.2355014638716477</v>
      </c>
      <c r="Y14" s="11">
        <f t="shared" si="3"/>
        <v>1.2143126366101719E-3</v>
      </c>
      <c r="Z14" s="11">
        <f t="shared" si="8"/>
        <v>1.3872485500600908E-3</v>
      </c>
      <c r="AA14" s="45">
        <f t="shared" si="9"/>
        <v>0</v>
      </c>
      <c r="AB14" s="45">
        <f t="shared" si="10"/>
        <v>0</v>
      </c>
      <c r="AD14" s="88">
        <f t="shared" si="4"/>
        <v>1486983.8465873769</v>
      </c>
      <c r="AE14" s="88">
        <f t="shared" si="4"/>
        <v>0</v>
      </c>
      <c r="AF14" s="88">
        <f t="shared" si="4"/>
        <v>1421</v>
      </c>
      <c r="AG14" s="88">
        <f t="shared" si="11"/>
        <v>1488404.8465873769</v>
      </c>
    </row>
    <row r="15" spans="2:33" ht="12.75">
      <c r="B15" s="89" t="s">
        <v>34</v>
      </c>
      <c r="C15" s="12">
        <v>88307.992916602976</v>
      </c>
      <c r="D15" s="13">
        <v>43957.702354217283</v>
      </c>
      <c r="E15" s="14">
        <v>267.39999999999998</v>
      </c>
      <c r="F15" s="5">
        <v>5.6493226819594497E-2</v>
      </c>
      <c r="G15" s="90">
        <f t="shared" si="5"/>
        <v>80271965.56119211</v>
      </c>
      <c r="H15" s="7">
        <f t="shared" si="5"/>
        <v>25231721.151320722</v>
      </c>
      <c r="I15" s="7">
        <f t="shared" si="5"/>
        <v>2780959.9999999995</v>
      </c>
      <c r="J15" s="7">
        <f t="shared" si="5"/>
        <v>8756450.1570371464</v>
      </c>
      <c r="K15" s="90">
        <f t="shared" si="0"/>
        <v>117041096.86954999</v>
      </c>
      <c r="L15" s="91"/>
      <c r="M15" s="92">
        <f>[3]TrPeaks!G11</f>
        <v>202.21005</v>
      </c>
      <c r="N15" s="93">
        <f t="shared" si="1"/>
        <v>4489063.1100000003</v>
      </c>
      <c r="O15" s="90"/>
      <c r="P15" s="90">
        <f t="shared" si="6"/>
        <v>68968542.467866927</v>
      </c>
      <c r="Q15" s="7">
        <f t="shared" si="12"/>
        <v>4278217.9041694514</v>
      </c>
      <c r="R15" s="15">
        <f>[3]TrTYRA!M11</f>
        <v>6.6847154752647672E-2</v>
      </c>
      <c r="S15" s="69"/>
      <c r="T15" s="18">
        <f t="shared" si="7"/>
        <v>114504954.79039425</v>
      </c>
      <c r="U15" s="93"/>
      <c r="V15" s="90">
        <f t="shared" si="2"/>
        <v>-2536142.0791557431</v>
      </c>
      <c r="W15" s="17">
        <f t="shared" si="13"/>
        <v>-2.1668816740349251E-2</v>
      </c>
      <c r="X15" s="87">
        <f>[3]TrPeaks!L11</f>
        <v>2.3511273499885714</v>
      </c>
      <c r="Y15" s="11">
        <f t="shared" si="3"/>
        <v>8.4254196978597179E-2</v>
      </c>
      <c r="Z15" s="11">
        <f t="shared" si="8"/>
        <v>7.5086400715211971E-2</v>
      </c>
      <c r="AA15" s="45" t="str">
        <f t="shared" si="9"/>
        <v>yes</v>
      </c>
      <c r="AB15" s="45">
        <f t="shared" si="10"/>
        <v>0</v>
      </c>
      <c r="AD15" s="88">
        <f t="shared" si="4"/>
        <v>53691259.693294607</v>
      </c>
      <c r="AE15" s="88">
        <f t="shared" si="4"/>
        <v>21715104.962983336</v>
      </c>
      <c r="AF15" s="88">
        <f t="shared" si="4"/>
        <v>131025.99999999999</v>
      </c>
      <c r="AG15" s="88">
        <f t="shared" si="11"/>
        <v>75537390.65627794</v>
      </c>
    </row>
    <row r="16" spans="2:33" ht="12.75">
      <c r="B16" s="89" t="s">
        <v>35</v>
      </c>
      <c r="C16" s="12">
        <v>7386.0379452666202</v>
      </c>
      <c r="D16" s="13">
        <v>0</v>
      </c>
      <c r="E16" s="82">
        <v>19</v>
      </c>
      <c r="F16" s="5">
        <v>5.9831062859214083E-3</v>
      </c>
      <c r="G16" s="90">
        <f t="shared" si="5"/>
        <v>6713908.492247358</v>
      </c>
      <c r="H16" s="7">
        <f t="shared" si="5"/>
        <v>0</v>
      </c>
      <c r="I16" s="7">
        <f t="shared" si="5"/>
        <v>197600</v>
      </c>
      <c r="J16" s="7">
        <f t="shared" si="5"/>
        <v>927381.4743178183</v>
      </c>
      <c r="K16" s="90">
        <f t="shared" si="0"/>
        <v>7838889.9665651759</v>
      </c>
      <c r="L16" s="91"/>
      <c r="M16" s="92">
        <f>[3]TrPeaks!G12</f>
        <v>18.983789999999999</v>
      </c>
      <c r="N16" s="93">
        <f t="shared" si="1"/>
        <v>421440.13799999998</v>
      </c>
      <c r="O16" s="90"/>
      <c r="P16" s="90">
        <f t="shared" si="6"/>
        <v>5768495.6352532301</v>
      </c>
      <c r="Q16" s="7">
        <f t="shared" si="12"/>
        <v>595270.16363902413</v>
      </c>
      <c r="R16" s="15">
        <f>[3]TrTYRA!M12</f>
        <v>9.3010963068597529E-3</v>
      </c>
      <c r="S16" s="69"/>
      <c r="T16" s="18">
        <f t="shared" si="7"/>
        <v>7910187.4112100722</v>
      </c>
      <c r="U16" s="93"/>
      <c r="V16" s="90">
        <f t="shared" si="2"/>
        <v>71297.444644896314</v>
      </c>
      <c r="W16" s="17">
        <f t="shared" si="13"/>
        <v>9.0953495901840344E-3</v>
      </c>
      <c r="X16" s="87">
        <f>[3]TrPeaks!L12</f>
        <v>1.6670019401568668</v>
      </c>
      <c r="Y16" s="11">
        <f t="shared" si="3"/>
        <v>7.9099133898652575E-3</v>
      </c>
      <c r="Z16" s="11">
        <f t="shared" si="8"/>
        <v>4.1953117093769211E-3</v>
      </c>
      <c r="AA16" s="45" t="str">
        <f t="shared" si="9"/>
        <v>yes</v>
      </c>
      <c r="AB16" s="45" t="str">
        <f t="shared" si="10"/>
        <v>yes</v>
      </c>
      <c r="AD16" s="88">
        <f t="shared" si="4"/>
        <v>4490711.070722105</v>
      </c>
      <c r="AE16" s="88">
        <f t="shared" si="4"/>
        <v>0</v>
      </c>
      <c r="AF16" s="88">
        <f t="shared" si="4"/>
        <v>9310</v>
      </c>
      <c r="AG16" s="88">
        <f t="shared" si="11"/>
        <v>4500021.070722105</v>
      </c>
    </row>
    <row r="17" spans="1:33" ht="12.75">
      <c r="B17" s="89" t="s">
        <v>36</v>
      </c>
      <c r="C17" s="12">
        <v>7036.9043210028394</v>
      </c>
      <c r="D17" s="13">
        <v>0</v>
      </c>
      <c r="E17" s="82">
        <v>27.4</v>
      </c>
      <c r="F17" s="5">
        <v>5.8526337428644604E-3</v>
      </c>
      <c r="G17" s="90">
        <f t="shared" si="5"/>
        <v>6396546.0277915811</v>
      </c>
      <c r="H17" s="7">
        <f t="shared" si="5"/>
        <v>0</v>
      </c>
      <c r="I17" s="7">
        <f t="shared" si="5"/>
        <v>284960</v>
      </c>
      <c r="J17" s="7">
        <f t="shared" si="5"/>
        <v>907158.2301439913</v>
      </c>
      <c r="K17" s="90">
        <f t="shared" si="0"/>
        <v>7588664.2579355724</v>
      </c>
      <c r="L17" s="91"/>
      <c r="M17" s="92">
        <f>[3]TrPeaks!G13</f>
        <v>27.42709</v>
      </c>
      <c r="N17" s="93">
        <f t="shared" si="1"/>
        <v>608881.39800000004</v>
      </c>
      <c r="O17" s="90"/>
      <c r="P17" s="90">
        <f t="shared" si="6"/>
        <v>5495822.2747032177</v>
      </c>
      <c r="Q17" s="7">
        <f t="shared" si="12"/>
        <v>572090.98134635633</v>
      </c>
      <c r="R17" s="15">
        <f>[3]TrTYRA!M13</f>
        <v>8.9389215835368168E-3</v>
      </c>
      <c r="S17" s="69"/>
      <c r="T17" s="18">
        <f t="shared" si="7"/>
        <v>7868912.8841935657</v>
      </c>
      <c r="U17" s="93"/>
      <c r="V17" s="90">
        <f t="shared" si="2"/>
        <v>280248.62625799328</v>
      </c>
      <c r="W17" s="17">
        <f t="shared" si="13"/>
        <v>3.6929901855248554E-2</v>
      </c>
      <c r="X17" s="87">
        <f>[3]TrPeaks!L13</f>
        <v>1.5274699736095838</v>
      </c>
      <c r="Y17" s="11">
        <f t="shared" si="3"/>
        <v>1.1427955452311657E-2</v>
      </c>
      <c r="Z17" s="11">
        <f t="shared" si="8"/>
        <v>4.0022696514944202E-3</v>
      </c>
      <c r="AA17" s="45" t="str">
        <f t="shared" si="9"/>
        <v>yes</v>
      </c>
      <c r="AB17" s="45" t="str">
        <f t="shared" si="10"/>
        <v>yes</v>
      </c>
      <c r="AD17" s="88">
        <f t="shared" si="4"/>
        <v>4278437.8271697266</v>
      </c>
      <c r="AE17" s="88">
        <f t="shared" si="4"/>
        <v>0</v>
      </c>
      <c r="AF17" s="88">
        <f t="shared" si="4"/>
        <v>13426</v>
      </c>
      <c r="AG17" s="88">
        <f t="shared" si="11"/>
        <v>4291863.8271697266</v>
      </c>
    </row>
    <row r="18" spans="1:33" ht="12.75">
      <c r="B18" s="89" t="s">
        <v>37</v>
      </c>
      <c r="C18" s="12">
        <v>15157.313386494481</v>
      </c>
      <c r="D18" s="13">
        <v>0</v>
      </c>
      <c r="E18" s="14">
        <v>49</v>
      </c>
      <c r="F18" s="5">
        <v>1.1826165120674704E-2</v>
      </c>
      <c r="G18" s="90">
        <f t="shared" si="5"/>
        <v>13777997.868323483</v>
      </c>
      <c r="H18" s="7">
        <f t="shared" si="5"/>
        <v>0</v>
      </c>
      <c r="I18" s="7">
        <f t="shared" si="5"/>
        <v>509600</v>
      </c>
      <c r="J18" s="7">
        <f t="shared" si="5"/>
        <v>1833055.5937045792</v>
      </c>
      <c r="K18" s="90">
        <f t="shared" si="0"/>
        <v>16120653.462028062</v>
      </c>
      <c r="L18" s="91"/>
      <c r="M18" s="92">
        <f>[3]TrPeaks!G14</f>
        <v>49.00347</v>
      </c>
      <c r="N18" s="93">
        <f t="shared" si="1"/>
        <v>1087877.034</v>
      </c>
      <c r="O18" s="90"/>
      <c r="P18" s="90">
        <f t="shared" si="6"/>
        <v>11837861.754852191</v>
      </c>
      <c r="Q18" s="7">
        <f t="shared" si="12"/>
        <v>1176607.9119453903</v>
      </c>
      <c r="R18" s="15">
        <f>[3]TrTYRA!M14</f>
        <v>1.8384498624146723E-2</v>
      </c>
      <c r="S18" s="69"/>
      <c r="T18" s="18">
        <f t="shared" si="7"/>
        <v>16445002.29450216</v>
      </c>
      <c r="U18" s="93"/>
      <c r="V18" s="90">
        <f t="shared" si="2"/>
        <v>324348.83247409761</v>
      </c>
      <c r="W18" s="17">
        <f t="shared" si="13"/>
        <v>2.0120079700124815E-2</v>
      </c>
      <c r="X18" s="87">
        <f>[3]TrPeaks!L14</f>
        <v>1.8359184097746415</v>
      </c>
      <c r="Y18" s="11">
        <f t="shared" si="3"/>
        <v>2.0418114797037919E-2</v>
      </c>
      <c r="Z18" s="11">
        <f t="shared" si="8"/>
        <v>8.6151111011651092E-3</v>
      </c>
      <c r="AA18" s="45" t="str">
        <f t="shared" si="9"/>
        <v>yes</v>
      </c>
      <c r="AB18" s="45" t="str">
        <f t="shared" si="10"/>
        <v>yes</v>
      </c>
      <c r="AD18" s="88">
        <f t="shared" si="4"/>
        <v>9215646.5389886443</v>
      </c>
      <c r="AE18" s="88">
        <f t="shared" si="4"/>
        <v>0</v>
      </c>
      <c r="AF18" s="88">
        <f t="shared" si="4"/>
        <v>24010</v>
      </c>
      <c r="AG18" s="88">
        <f t="shared" si="11"/>
        <v>9239656.5389886443</v>
      </c>
    </row>
    <row r="19" spans="1:33" ht="12.75">
      <c r="B19" s="89" t="s">
        <v>38</v>
      </c>
      <c r="C19" s="12">
        <v>0</v>
      </c>
      <c r="D19" s="13">
        <v>78882.722525162433</v>
      </c>
      <c r="E19" s="14">
        <v>153.9</v>
      </c>
      <c r="F19" s="5">
        <v>3.4613581222705393E-2</v>
      </c>
      <c r="G19" s="90">
        <f t="shared" si="5"/>
        <v>0</v>
      </c>
      <c r="H19" s="7">
        <f t="shared" si="5"/>
        <v>45278682.729443237</v>
      </c>
      <c r="I19" s="7">
        <f t="shared" si="5"/>
        <v>1600560</v>
      </c>
      <c r="J19" s="7">
        <f t="shared" si="5"/>
        <v>5365105.0895193359</v>
      </c>
      <c r="K19" s="90">
        <f t="shared" si="0"/>
        <v>52244347.818962574</v>
      </c>
      <c r="L19" s="91"/>
      <c r="M19" s="92">
        <f>[3]TrPeaks!G15</f>
        <v>0</v>
      </c>
      <c r="N19" s="93">
        <f t="shared" si="1"/>
        <v>0</v>
      </c>
      <c r="O19" s="90"/>
      <c r="P19" s="90">
        <f t="shared" si="6"/>
        <v>0</v>
      </c>
      <c r="Q19" s="7">
        <f t="shared" si="12"/>
        <v>0</v>
      </c>
      <c r="R19" s="15">
        <f>[3]TrTYRA!M15</f>
        <v>0</v>
      </c>
      <c r="S19" s="69"/>
      <c r="T19" s="18">
        <f t="shared" si="7"/>
        <v>52244347.818962574</v>
      </c>
      <c r="U19" s="93"/>
      <c r="V19" s="90">
        <f t="shared" si="2"/>
        <v>0</v>
      </c>
      <c r="W19" s="17">
        <v>0</v>
      </c>
      <c r="X19" s="87">
        <f>[3]TrPeaks!L15</f>
        <v>0</v>
      </c>
      <c r="Y19" s="11">
        <f t="shared" si="3"/>
        <v>0</v>
      </c>
      <c r="Z19" s="11">
        <f t="shared" si="8"/>
        <v>4.4778064663580724E-2</v>
      </c>
      <c r="AA19" s="45">
        <f t="shared" si="9"/>
        <v>0</v>
      </c>
      <c r="AB19" s="45">
        <f t="shared" si="10"/>
        <v>0</v>
      </c>
      <c r="AD19" s="88">
        <f t="shared" si="4"/>
        <v>0</v>
      </c>
      <c r="AE19" s="88">
        <f t="shared" si="4"/>
        <v>38968064.927430242</v>
      </c>
      <c r="AF19" s="88">
        <f t="shared" si="4"/>
        <v>75411</v>
      </c>
      <c r="AG19" s="88">
        <f t="shared" si="11"/>
        <v>39043475.927430242</v>
      </c>
    </row>
    <row r="20" spans="1:33" ht="12.75">
      <c r="B20" s="89" t="s">
        <v>39</v>
      </c>
      <c r="C20" s="12">
        <v>21285.963487297391</v>
      </c>
      <c r="D20" s="13">
        <v>0</v>
      </c>
      <c r="E20" s="14">
        <v>43.4</v>
      </c>
      <c r="F20" s="5">
        <v>1.3149175164926353E-2</v>
      </c>
      <c r="G20" s="90">
        <f t="shared" si="5"/>
        <v>19348940.809953328</v>
      </c>
      <c r="H20" s="7">
        <f t="shared" si="5"/>
        <v>0</v>
      </c>
      <c r="I20" s="7">
        <f t="shared" si="5"/>
        <v>451360</v>
      </c>
      <c r="J20" s="7">
        <f t="shared" si="5"/>
        <v>2038122.1505635846</v>
      </c>
      <c r="K20" s="90">
        <f t="shared" si="0"/>
        <v>21838422.960516915</v>
      </c>
      <c r="L20" s="91"/>
      <c r="M20" s="92">
        <f>[3]TrPeaks!G16</f>
        <v>43.402889999999999</v>
      </c>
      <c r="N20" s="93">
        <f t="shared" si="1"/>
        <v>963544.15799999994</v>
      </c>
      <c r="O20" s="90"/>
      <c r="P20" s="90">
        <f t="shared" si="6"/>
        <v>16624337.483579263</v>
      </c>
      <c r="Q20" s="7">
        <f t="shared" si="12"/>
        <v>1308231.877903423</v>
      </c>
      <c r="R20" s="15">
        <f>[3]TrTYRA!M16</f>
        <v>2.0441123092240984E-2</v>
      </c>
      <c r="S20" s="69"/>
      <c r="T20" s="18">
        <f t="shared" si="7"/>
        <v>21385595.67004627</v>
      </c>
      <c r="U20" s="93"/>
      <c r="V20" s="90">
        <f t="shared" si="2"/>
        <v>-452827.29047064483</v>
      </c>
      <c r="W20" s="17">
        <f t="shared" si="13"/>
        <v>-2.0735347570167512E-2</v>
      </c>
      <c r="X20" s="87">
        <f>[3]TrPeaks!L16</f>
        <v>1.48411396145922</v>
      </c>
      <c r="Y20" s="11">
        <f t="shared" si="3"/>
        <v>1.80845395345107E-2</v>
      </c>
      <c r="Z20" s="11">
        <f t="shared" si="8"/>
        <v>1.2084114767975501E-2</v>
      </c>
      <c r="AA20" s="45" t="str">
        <f t="shared" si="9"/>
        <v>yes</v>
      </c>
      <c r="AB20" s="45">
        <f t="shared" si="10"/>
        <v>0</v>
      </c>
      <c r="AD20" s="88">
        <f t="shared" si="4"/>
        <v>12941865.800276814</v>
      </c>
      <c r="AE20" s="88">
        <f t="shared" si="4"/>
        <v>0</v>
      </c>
      <c r="AF20" s="88">
        <f t="shared" si="4"/>
        <v>21266</v>
      </c>
      <c r="AG20" s="88">
        <f t="shared" si="11"/>
        <v>12963131.800276814</v>
      </c>
    </row>
    <row r="21" spans="1:33" ht="12.75">
      <c r="B21" s="89" t="s">
        <v>40</v>
      </c>
      <c r="C21" s="12">
        <v>27682.472054850237</v>
      </c>
      <c r="D21" s="13">
        <v>1142.6608386304902</v>
      </c>
      <c r="E21" s="82">
        <v>66.900000000000006</v>
      </c>
      <c r="F21" s="5">
        <v>1.9792834750179407E-2</v>
      </c>
      <c r="G21" s="90">
        <f t="shared" si="5"/>
        <v>25163367.097858865</v>
      </c>
      <c r="H21" s="7">
        <f t="shared" si="5"/>
        <v>655887.32137390133</v>
      </c>
      <c r="I21" s="7">
        <f t="shared" si="5"/>
        <v>695760.00000000012</v>
      </c>
      <c r="J21" s="7">
        <f t="shared" si="5"/>
        <v>3067889.3862778079</v>
      </c>
      <c r="K21" s="90">
        <f t="shared" si="0"/>
        <v>29582903.805510573</v>
      </c>
      <c r="L21" s="91"/>
      <c r="M21" s="92">
        <f>[3]TrPeaks!G17</f>
        <v>66.861270000000005</v>
      </c>
      <c r="N21" s="93">
        <f t="shared" si="1"/>
        <v>1484320.1940000001</v>
      </c>
      <c r="O21" s="90"/>
      <c r="P21" s="90">
        <f t="shared" si="6"/>
        <v>21620010.674838036</v>
      </c>
      <c r="Q21" s="7">
        <f t="shared" si="12"/>
        <v>1819245.8774615431</v>
      </c>
      <c r="R21" s="15">
        <f>[3]TrTYRA!M17</f>
        <v>2.8425716835336609E-2</v>
      </c>
      <c r="S21" s="69"/>
      <c r="T21" s="18">
        <f t="shared" si="7"/>
        <v>29343113.453951292</v>
      </c>
      <c r="U21" s="93"/>
      <c r="V21" s="90">
        <f t="shared" si="2"/>
        <v>-239790.35155928135</v>
      </c>
      <c r="W21" s="17">
        <f t="shared" si="13"/>
        <v>-8.1057070372724613E-3</v>
      </c>
      <c r="X21" s="87">
        <f>[3]TrPeaks!L17</f>
        <v>1.6627338820719559</v>
      </c>
      <c r="Y21" s="11">
        <f t="shared" si="3"/>
        <v>2.785886563412239E-2</v>
      </c>
      <c r="Z21" s="11">
        <f t="shared" si="8"/>
        <v>1.6368732314626735E-2</v>
      </c>
      <c r="AA21" s="45" t="str">
        <f t="shared" si="9"/>
        <v>yes</v>
      </c>
      <c r="AB21" s="45">
        <f t="shared" si="10"/>
        <v>0</v>
      </c>
      <c r="AD21" s="88">
        <f t="shared" si="4"/>
        <v>16830943.009348944</v>
      </c>
      <c r="AE21" s="88">
        <f t="shared" si="4"/>
        <v>564474.45428346214</v>
      </c>
      <c r="AF21" s="88">
        <f t="shared" si="4"/>
        <v>32781</v>
      </c>
      <c r="AG21" s="88">
        <f t="shared" si="11"/>
        <v>17428198.463632405</v>
      </c>
    </row>
    <row r="22" spans="1:33" ht="12.75">
      <c r="B22" s="89" t="s">
        <v>41</v>
      </c>
      <c r="C22" s="12">
        <v>38815.553284989575</v>
      </c>
      <c r="D22" s="13">
        <v>215121.94918595153</v>
      </c>
      <c r="E22" s="82">
        <v>767.1</v>
      </c>
      <c r="F22" s="5">
        <v>0.16689780071859114</v>
      </c>
      <c r="G22" s="90">
        <f t="shared" si="5"/>
        <v>35283337.936055526</v>
      </c>
      <c r="H22" s="7">
        <f t="shared" si="5"/>
        <v>123479998.83273618</v>
      </c>
      <c r="I22" s="7">
        <f t="shared" si="5"/>
        <v>7977840</v>
      </c>
      <c r="J22" s="7">
        <f t="shared" si="5"/>
        <v>25869159.111381628</v>
      </c>
      <c r="K22" s="90">
        <f t="shared" si="0"/>
        <v>192610335.88017333</v>
      </c>
      <c r="L22" s="91"/>
      <c r="M22" s="92">
        <f>[3]TrPeaks!G18</f>
        <v>190.02432999999999</v>
      </c>
      <c r="N22" s="93">
        <f t="shared" si="1"/>
        <v>4218540.1260000002</v>
      </c>
      <c r="O22" s="90"/>
      <c r="P22" s="90">
        <f t="shared" si="6"/>
        <v>30314947.11557686</v>
      </c>
      <c r="Q22" s="7">
        <f t="shared" si="12"/>
        <v>4869821.6125172516</v>
      </c>
      <c r="R22" s="15">
        <f>[3]TrTYRA!M18</f>
        <v>7.6090962695582062E-2</v>
      </c>
      <c r="S22" s="69"/>
      <c r="T22" s="18">
        <f t="shared" si="7"/>
        <v>196730306.7982119</v>
      </c>
      <c r="U22" s="93"/>
      <c r="V22" s="90">
        <f t="shared" si="2"/>
        <v>4119970.9180385768</v>
      </c>
      <c r="W22" s="17">
        <f t="shared" si="13"/>
        <v>2.1390186041738132E-2</v>
      </c>
      <c r="X22" s="87">
        <f>[3]TrPeaks!L18</f>
        <v>1.8052759759939705</v>
      </c>
      <c r="Y22" s="11">
        <f t="shared" si="3"/>
        <v>7.9176813074058147E-2</v>
      </c>
      <c r="Z22" s="11">
        <f t="shared" si="8"/>
        <v>0.14430246125363497</v>
      </c>
      <c r="AA22" s="45">
        <f t="shared" si="9"/>
        <v>0</v>
      </c>
      <c r="AB22" s="45" t="str">
        <f t="shared" si="10"/>
        <v>yes</v>
      </c>
      <c r="AD22" s="88">
        <f t="shared" si="4"/>
        <v>23599856.397273663</v>
      </c>
      <c r="AE22" s="88">
        <f t="shared" si="4"/>
        <v>106270242.89786005</v>
      </c>
      <c r="AF22" s="88">
        <f t="shared" si="4"/>
        <v>375879</v>
      </c>
      <c r="AG22" s="88">
        <f t="shared" si="11"/>
        <v>130245978.29513371</v>
      </c>
    </row>
    <row r="23" spans="1:33" ht="12.75">
      <c r="B23" s="89" t="s">
        <v>42</v>
      </c>
      <c r="C23" s="12">
        <v>159908.63772742398</v>
      </c>
      <c r="D23" s="13">
        <v>36673.111046353639</v>
      </c>
      <c r="E23" s="82">
        <v>401.1</v>
      </c>
      <c r="F23" s="5">
        <v>0.12821188417983503</v>
      </c>
      <c r="G23" s="90">
        <f t="shared" si="5"/>
        <v>145356951.69422841</v>
      </c>
      <c r="H23" s="7">
        <f t="shared" si="5"/>
        <v>21050365.74060699</v>
      </c>
      <c r="I23" s="7">
        <f t="shared" si="5"/>
        <v>4171440.0000000005</v>
      </c>
      <c r="J23" s="7">
        <f t="shared" si="5"/>
        <v>19872842.047874432</v>
      </c>
      <c r="K23" s="90">
        <f t="shared" si="0"/>
        <v>190451599.48270983</v>
      </c>
      <c r="L23" s="91"/>
      <c r="M23" s="92">
        <f>[3]TrPeaks!G19</f>
        <v>393.05392000000001</v>
      </c>
      <c r="N23" s="93">
        <f t="shared" si="1"/>
        <v>8725797.0240000002</v>
      </c>
      <c r="O23" s="90"/>
      <c r="P23" s="90">
        <f t="shared" si="6"/>
        <v>124888646.06511813</v>
      </c>
      <c r="Q23" s="7">
        <f t="shared" si="12"/>
        <v>12113056.402810814</v>
      </c>
      <c r="R23" s="15">
        <f>[3]TrTYRA!M19</f>
        <v>0.18926650629391897</v>
      </c>
      <c r="S23" s="69"/>
      <c r="T23" s="18">
        <f t="shared" si="7"/>
        <v>190822147.28041035</v>
      </c>
      <c r="U23" s="93"/>
      <c r="V23" s="90">
        <f t="shared" si="2"/>
        <v>370547.79770052433</v>
      </c>
      <c r="W23" s="17">
        <f t="shared" si="13"/>
        <v>1.9456271236733013E-3</v>
      </c>
      <c r="X23" s="87">
        <f>[3]TrPeaks!L19</f>
        <v>1.4693348324748334</v>
      </c>
      <c r="Y23" s="11">
        <f t="shared" si="3"/>
        <v>0.16377248509107128</v>
      </c>
      <c r="Z23" s="11">
        <f t="shared" si="8"/>
        <v>0.11160029943334716</v>
      </c>
      <c r="AA23" s="45" t="str">
        <f t="shared" si="9"/>
        <v>yes</v>
      </c>
      <c r="AB23" s="45" t="str">
        <f t="shared" si="10"/>
        <v>yes</v>
      </c>
      <c r="AD23" s="88">
        <f t="shared" si="4"/>
        <v>97224451.738273785</v>
      </c>
      <c r="AE23" s="88">
        <f t="shared" si="4"/>
        <v>18116516.856898699</v>
      </c>
      <c r="AF23" s="88">
        <f t="shared" si="4"/>
        <v>196539</v>
      </c>
      <c r="AG23" s="88">
        <f t="shared" si="11"/>
        <v>115537507.59517248</v>
      </c>
    </row>
    <row r="24" spans="1:33" ht="12.75">
      <c r="B24" s="89" t="s">
        <v>43</v>
      </c>
      <c r="C24" s="12">
        <v>21041.51347793738</v>
      </c>
      <c r="D24" s="13">
        <v>0</v>
      </c>
      <c r="E24" s="14">
        <v>52.5</v>
      </c>
      <c r="F24" s="5">
        <v>1.2498485174552595E-2</v>
      </c>
      <c r="G24" s="90">
        <f t="shared" si="5"/>
        <v>19126735.751445077</v>
      </c>
      <c r="H24" s="7">
        <f t="shared" si="5"/>
        <v>0</v>
      </c>
      <c r="I24" s="7">
        <f t="shared" si="5"/>
        <v>546000</v>
      </c>
      <c r="J24" s="7">
        <f t="shared" si="5"/>
        <v>1937265.2020556522</v>
      </c>
      <c r="K24" s="90">
        <f t="shared" si="0"/>
        <v>21610000.953500729</v>
      </c>
      <c r="L24" s="91"/>
      <c r="M24" s="92">
        <f>[3]TrPeaks!G20</f>
        <v>52.535879999999999</v>
      </c>
      <c r="N24" s="93">
        <f t="shared" si="1"/>
        <v>1166296.5360000001</v>
      </c>
      <c r="O24" s="90"/>
      <c r="P24" s="90">
        <f t="shared" si="6"/>
        <v>16433422.026269093</v>
      </c>
      <c r="Q24" s="7">
        <f t="shared" si="12"/>
        <v>1243493.6056537665</v>
      </c>
      <c r="R24" s="15">
        <f>[3]TrTYRA!M20</f>
        <v>1.9429587588340104E-2</v>
      </c>
      <c r="S24" s="69"/>
      <c r="T24" s="18">
        <f t="shared" si="7"/>
        <v>21326477.36997851</v>
      </c>
      <c r="U24" s="93"/>
      <c r="V24" s="90">
        <f t="shared" si="2"/>
        <v>-283523.58352221921</v>
      </c>
      <c r="W24" s="17">
        <f t="shared" si="13"/>
        <v>-1.3120017168545732E-2</v>
      </c>
      <c r="X24" s="87">
        <f>[3]TrPeaks!L20</f>
        <v>2.0678432201746579</v>
      </c>
      <c r="Y24" s="11">
        <f t="shared" si="3"/>
        <v>2.1889952462619655E-2</v>
      </c>
      <c r="Z24" s="11">
        <f t="shared" si="8"/>
        <v>1.1950777618676871E-2</v>
      </c>
      <c r="AA24" s="45" t="str">
        <f t="shared" si="9"/>
        <v>yes</v>
      </c>
      <c r="AB24" s="45">
        <f t="shared" si="10"/>
        <v>0</v>
      </c>
      <c r="AD24" s="88">
        <f t="shared" si="4"/>
        <v>12793240.194585927</v>
      </c>
      <c r="AE24" s="88">
        <f t="shared" si="4"/>
        <v>0</v>
      </c>
      <c r="AF24" s="88">
        <f t="shared" si="4"/>
        <v>25725</v>
      </c>
      <c r="AG24" s="88">
        <f t="shared" si="11"/>
        <v>12818965.194585927</v>
      </c>
    </row>
    <row r="25" spans="1:33" ht="12.75">
      <c r="B25" s="89" t="s">
        <v>44</v>
      </c>
      <c r="C25" s="12">
        <v>128635.95582632197</v>
      </c>
      <c r="D25" s="13">
        <f>175541.978819403+180962</f>
        <v>356503.97881940298</v>
      </c>
      <c r="E25" s="19">
        <v>967.4</v>
      </c>
      <c r="F25" s="5">
        <v>0.22710488060176109</v>
      </c>
      <c r="G25" s="90">
        <f>G$7*C25</f>
        <v>116930083.84612666</v>
      </c>
      <c r="H25" s="7">
        <f>H$7*D25-(184700*140)</f>
        <v>178775283.84233731</v>
      </c>
      <c r="I25" s="7">
        <f t="shared" si="5"/>
        <v>10060960</v>
      </c>
      <c r="J25" s="7">
        <f t="shared" si="5"/>
        <v>35201256.493272968</v>
      </c>
      <c r="K25" s="90">
        <f>SUM(G25:J25)</f>
        <v>340967584.18173695</v>
      </c>
      <c r="L25" s="91"/>
      <c r="M25" s="92">
        <f>[3]TrPeaks!G21</f>
        <v>330.26814000000002</v>
      </c>
      <c r="N25" s="93">
        <f t="shared" si="1"/>
        <v>7331952.7080000006</v>
      </c>
      <c r="O25" s="90"/>
      <c r="P25" s="90">
        <f t="shared" si="6"/>
        <v>100464681.50035745</v>
      </c>
      <c r="Q25" s="7">
        <f t="shared" si="12"/>
        <v>7988305.1037126509</v>
      </c>
      <c r="R25" s="15">
        <f>[3]TrTYRA!M21</f>
        <v>0.12481726724551018</v>
      </c>
      <c r="S25" s="69"/>
      <c r="T25" s="18">
        <f t="shared" si="7"/>
        <v>339822439.64768034</v>
      </c>
      <c r="U25" s="93"/>
      <c r="V25" s="90">
        <f t="shared" si="2"/>
        <v>-1145144.5340566039</v>
      </c>
      <c r="W25" s="17">
        <f t="shared" si="13"/>
        <v>-3.3585143784408485E-3</v>
      </c>
      <c r="X25" s="87">
        <f>[3]TrPeaks!L21</f>
        <v>2.4659517655017038</v>
      </c>
      <c r="Y25" s="11">
        <f t="shared" si="3"/>
        <v>0.13761174048132083</v>
      </c>
      <c r="Z25" s="11">
        <f t="shared" si="8"/>
        <v>0.2754032873466643</v>
      </c>
      <c r="AA25" s="45">
        <f t="shared" si="9"/>
        <v>0</v>
      </c>
      <c r="AB25" s="45">
        <f t="shared" si="10"/>
        <v>0</v>
      </c>
      <c r="AD25" s="88">
        <f t="shared" si="4"/>
        <v>78210661.142403752</v>
      </c>
      <c r="AE25" s="88">
        <f t="shared" si="4"/>
        <v>176112965.53678507</v>
      </c>
      <c r="AF25" s="88">
        <f t="shared" si="4"/>
        <v>474026</v>
      </c>
      <c r="AG25" s="88">
        <f t="shared" si="11"/>
        <v>254797652.67918882</v>
      </c>
    </row>
    <row r="26" spans="1:33" ht="12.75">
      <c r="B26" s="94" t="s">
        <v>45</v>
      </c>
      <c r="C26" s="12">
        <v>40.29874148599</v>
      </c>
      <c r="D26" s="13">
        <v>0</v>
      </c>
      <c r="E26" s="82">
        <v>4.9000000000000004</v>
      </c>
      <c r="F26" s="5">
        <v>7.9483273356531934E-5</v>
      </c>
      <c r="G26" s="90">
        <f t="shared" si="5"/>
        <v>36631.556010764907</v>
      </c>
      <c r="H26" s="7">
        <f t="shared" si="5"/>
        <v>0</v>
      </c>
      <c r="I26" s="7">
        <f t="shared" si="5"/>
        <v>50960.000000000007</v>
      </c>
      <c r="J26" s="7">
        <f t="shared" si="5"/>
        <v>12319.90737026245</v>
      </c>
      <c r="K26" s="90">
        <f t="shared" si="0"/>
        <v>99911.463381027352</v>
      </c>
      <c r="L26" s="91"/>
      <c r="M26" s="92">
        <f>[3]TrPeaks!G22</f>
        <v>4.8958300000000001</v>
      </c>
      <c r="N26" s="93">
        <f t="shared" si="1"/>
        <v>108687.42600000001</v>
      </c>
      <c r="O26" s="90"/>
      <c r="P26" s="90">
        <f t="shared" si="6"/>
        <v>31473.31710055819</v>
      </c>
      <c r="Q26" s="7">
        <f t="shared" si="12"/>
        <v>7906.2066907500775</v>
      </c>
      <c r="R26" s="15">
        <f>[3]TrTYRA!M22</f>
        <v>1.2353447954296996E-4</v>
      </c>
      <c r="S26" s="69"/>
      <c r="T26" s="18">
        <f t="shared" si="7"/>
        <v>211346.85716157072</v>
      </c>
      <c r="U26" s="93"/>
      <c r="V26" s="90">
        <f t="shared" si="2"/>
        <v>111435.39378054337</v>
      </c>
      <c r="W26" s="17">
        <f t="shared" si="13"/>
        <v>1.1153414233917061</v>
      </c>
      <c r="X26" s="87">
        <f>[3]TrPeaks!L22</f>
        <v>54.532014153846148</v>
      </c>
      <c r="Y26" s="11">
        <f t="shared" si="3"/>
        <v>2.0399293961587241E-3</v>
      </c>
      <c r="Z26" s="11">
        <f t="shared" si="8"/>
        <v>2.5607270456525238E-5</v>
      </c>
      <c r="AA26" s="45" t="str">
        <f t="shared" si="9"/>
        <v>yes</v>
      </c>
      <c r="AB26" s="45" t="str">
        <f t="shared" si="10"/>
        <v>yes</v>
      </c>
      <c r="AD26" s="88">
        <f t="shared" si="4"/>
        <v>24501.63482348192</v>
      </c>
      <c r="AE26" s="88">
        <f t="shared" si="4"/>
        <v>0</v>
      </c>
      <c r="AF26" s="88">
        <f t="shared" si="4"/>
        <v>2401</v>
      </c>
      <c r="AG26" s="88">
        <f t="shared" si="11"/>
        <v>26902.63482348192</v>
      </c>
    </row>
    <row r="27" spans="1:33" ht="12.75">
      <c r="B27" s="89" t="s">
        <v>46</v>
      </c>
      <c r="C27" s="12">
        <v>1017.82648563286</v>
      </c>
      <c r="D27" s="13">
        <v>0</v>
      </c>
      <c r="E27" s="14">
        <v>6.1</v>
      </c>
      <c r="F27" s="5">
        <v>5.7783993649182649E-4</v>
      </c>
      <c r="G27" s="90">
        <f t="shared" si="5"/>
        <v>925204.27544026973</v>
      </c>
      <c r="H27" s="7">
        <f t="shared" si="5"/>
        <v>0</v>
      </c>
      <c r="I27" s="7">
        <f t="shared" si="5"/>
        <v>63439.999999999993</v>
      </c>
      <c r="J27" s="7">
        <f t="shared" si="5"/>
        <v>89565.190156233104</v>
      </c>
      <c r="K27" s="90">
        <f t="shared" si="0"/>
        <v>1078209.4655965029</v>
      </c>
      <c r="L27" s="91"/>
      <c r="M27" s="92">
        <f>[3]TrPeaks!G23</f>
        <v>6.0578700000000003</v>
      </c>
      <c r="N27" s="93">
        <f t="shared" si="1"/>
        <v>134484.71400000001</v>
      </c>
      <c r="O27" s="90"/>
      <c r="P27" s="90">
        <f t="shared" si="6"/>
        <v>794922.4852792637</v>
      </c>
      <c r="Q27" s="7">
        <f t="shared" si="12"/>
        <v>57490.868293970627</v>
      </c>
      <c r="R27" s="15">
        <f>[3]TrTYRA!M23</f>
        <v>8.9829481709329103E-4</v>
      </c>
      <c r="S27" s="69"/>
      <c r="T27" s="18">
        <f t="shared" si="7"/>
        <v>1139903.2577294672</v>
      </c>
      <c r="U27" s="93"/>
      <c r="V27" s="90">
        <f t="shared" si="2"/>
        <v>61693.792132964358</v>
      </c>
      <c r="W27" s="17">
        <f t="shared" si="13"/>
        <v>5.721874468875416E-2</v>
      </c>
      <c r="X27" s="87">
        <f>[3]TrPeaks!L23</f>
        <v>7.632072877030164</v>
      </c>
      <c r="Y27" s="11">
        <f t="shared" si="3"/>
        <v>2.5241127839626888E-3</v>
      </c>
      <c r="Z27" s="11">
        <f t="shared" si="8"/>
        <v>5.8010381668098672E-4</v>
      </c>
      <c r="AA27" s="45" t="str">
        <f t="shared" si="9"/>
        <v>yes</v>
      </c>
      <c r="AB27" s="45" t="str">
        <f t="shared" si="10"/>
        <v>yes</v>
      </c>
      <c r="AD27" s="88">
        <f t="shared" si="4"/>
        <v>618838.50326477888</v>
      </c>
      <c r="AE27" s="88">
        <f t="shared" si="4"/>
        <v>0</v>
      </c>
      <c r="AF27" s="88">
        <f t="shared" si="4"/>
        <v>2989</v>
      </c>
      <c r="AG27" s="88">
        <f t="shared" si="11"/>
        <v>621827.50326477888</v>
      </c>
    </row>
    <row r="28" spans="1:33" s="96" customFormat="1" ht="12.75">
      <c r="A28" s="44"/>
      <c r="B28" s="89" t="s">
        <v>47</v>
      </c>
      <c r="C28" s="12">
        <v>9226.2260459298814</v>
      </c>
      <c r="D28" s="13">
        <v>0</v>
      </c>
      <c r="E28" s="82">
        <v>20</v>
      </c>
      <c r="F28" s="5">
        <v>7.7919563965606255E-3</v>
      </c>
      <c r="G28" s="90">
        <f t="shared" si="5"/>
        <v>8386639.4757502619</v>
      </c>
      <c r="H28" s="7">
        <f t="shared" si="5"/>
        <v>0</v>
      </c>
      <c r="I28" s="7">
        <f t="shared" si="5"/>
        <v>208000</v>
      </c>
      <c r="J28" s="7">
        <f t="shared" si="5"/>
        <v>1207753.2414668971</v>
      </c>
      <c r="K28" s="90">
        <f t="shared" si="0"/>
        <v>9802392.7172171585</v>
      </c>
      <c r="L28" s="91"/>
      <c r="M28" s="92">
        <f>[3]TrPeaks!G24</f>
        <v>19.997720000000001</v>
      </c>
      <c r="N28" s="93">
        <f t="shared" si="1"/>
        <v>443949.38400000002</v>
      </c>
      <c r="O28" s="90"/>
      <c r="P28" s="90">
        <f t="shared" si="6"/>
        <v>7205682.5418712376</v>
      </c>
      <c r="Q28" s="7">
        <f t="shared" si="12"/>
        <v>752797.47267661558</v>
      </c>
      <c r="R28" s="15">
        <f>[3]TrTYRA!M24</f>
        <v>1.1762460510572118E-2</v>
      </c>
      <c r="S28" s="69"/>
      <c r="T28" s="18">
        <f t="shared" si="7"/>
        <v>9818182.640014749</v>
      </c>
      <c r="U28" s="93"/>
      <c r="V28" s="90">
        <f t="shared" si="2"/>
        <v>15789.922797590494</v>
      </c>
      <c r="W28" s="95">
        <f t="shared" si="13"/>
        <v>1.6108233217239597E-3</v>
      </c>
      <c r="X28" s="87">
        <f>[3]TrPeaks!L24</f>
        <v>1.1404849364985512</v>
      </c>
      <c r="Y28" s="11">
        <f t="shared" si="3"/>
        <v>8.3323842707265661E-3</v>
      </c>
      <c r="Z28" s="11">
        <f t="shared" si="8"/>
        <v>5.2384337102325046E-3</v>
      </c>
      <c r="AA28" s="45" t="str">
        <f t="shared" si="9"/>
        <v>yes</v>
      </c>
      <c r="AB28" s="45" t="str">
        <f t="shared" si="10"/>
        <v>yes</v>
      </c>
      <c r="AC28" s="44"/>
      <c r="AD28" s="88">
        <f t="shared" si="4"/>
        <v>5609545.4359253682</v>
      </c>
      <c r="AE28" s="88">
        <f t="shared" si="4"/>
        <v>0</v>
      </c>
      <c r="AF28" s="88">
        <f t="shared" si="4"/>
        <v>9800</v>
      </c>
      <c r="AG28" s="88">
        <f t="shared" si="11"/>
        <v>5619345.4359253682</v>
      </c>
    </row>
    <row r="29" spans="1:33" s="96" customFormat="1" ht="12.75">
      <c r="A29" s="44"/>
      <c r="B29" s="89" t="s">
        <v>48</v>
      </c>
      <c r="C29" s="12">
        <v>3726.8938849629003</v>
      </c>
      <c r="D29" s="13">
        <v>0</v>
      </c>
      <c r="E29" s="14">
        <v>22.7</v>
      </c>
      <c r="F29" s="5">
        <v>6.3451647088959735E-3</v>
      </c>
      <c r="G29" s="90">
        <f t="shared" si="5"/>
        <v>3387746.5414312766</v>
      </c>
      <c r="H29" s="7">
        <f t="shared" si="5"/>
        <v>0</v>
      </c>
      <c r="I29" s="7">
        <f t="shared" si="5"/>
        <v>236080</v>
      </c>
      <c r="J29" s="7">
        <f t="shared" si="5"/>
        <v>983500.52987887594</v>
      </c>
      <c r="K29" s="90">
        <f t="shared" si="0"/>
        <v>4607327.0713101523</v>
      </c>
      <c r="L29" s="91"/>
      <c r="M29" s="92">
        <f>[3]TrPeaks!G25</f>
        <v>22.700230000000001</v>
      </c>
      <c r="N29" s="93">
        <f t="shared" si="1"/>
        <v>503945.10600000003</v>
      </c>
      <c r="O29" s="90"/>
      <c r="P29" s="90">
        <f t="shared" si="6"/>
        <v>2910704.1241560252</v>
      </c>
      <c r="Q29" s="7">
        <f t="shared" si="12"/>
        <v>631289.11282570695</v>
      </c>
      <c r="R29" s="15">
        <f>[3]TrTYRA!M25</f>
        <v>9.8638923879016717E-3</v>
      </c>
      <c r="S29" s="69"/>
      <c r="T29" s="18">
        <f t="shared" si="7"/>
        <v>5265518.8728606086</v>
      </c>
      <c r="U29" s="93"/>
      <c r="V29" s="90">
        <f t="shared" si="2"/>
        <v>658191.80155045632</v>
      </c>
      <c r="W29" s="17">
        <f t="shared" si="13"/>
        <v>0.14285762468417312</v>
      </c>
      <c r="X29" s="87">
        <f>[3]TrPeaks!L25</f>
        <v>2.3793274633002288</v>
      </c>
      <c r="Y29" s="11">
        <f t="shared" si="3"/>
        <v>9.4584302307400697E-3</v>
      </c>
      <c r="Z29" s="11">
        <f t="shared" si="8"/>
        <v>2.1243260665596182E-3</v>
      </c>
      <c r="AA29" s="45" t="str">
        <f t="shared" si="9"/>
        <v>yes</v>
      </c>
      <c r="AB29" s="45" t="str">
        <f t="shared" si="10"/>
        <v>yes</v>
      </c>
      <c r="AC29" s="44"/>
      <c r="AD29" s="88">
        <f t="shared" si="4"/>
        <v>2265951.4820574434</v>
      </c>
      <c r="AE29" s="88">
        <f t="shared" si="4"/>
        <v>0</v>
      </c>
      <c r="AF29" s="88">
        <f t="shared" si="4"/>
        <v>11123</v>
      </c>
      <c r="AG29" s="88">
        <f t="shared" si="11"/>
        <v>2277074.4820574434</v>
      </c>
    </row>
    <row r="30" spans="1:33" ht="12.75">
      <c r="B30" s="89" t="s">
        <v>49</v>
      </c>
      <c r="C30" s="12">
        <v>33967.197074952273</v>
      </c>
      <c r="D30" s="13">
        <v>26710.104424572772</v>
      </c>
      <c r="E30" s="14">
        <v>178.6</v>
      </c>
      <c r="F30" s="5">
        <v>3.9318783356802438E-2</v>
      </c>
      <c r="G30" s="90">
        <f t="shared" si="5"/>
        <v>30876182.141131617</v>
      </c>
      <c r="H30" s="7">
        <f t="shared" si="5"/>
        <v>15331599.93970477</v>
      </c>
      <c r="I30" s="7">
        <f t="shared" si="5"/>
        <v>1857440</v>
      </c>
      <c r="J30" s="7">
        <f t="shared" si="5"/>
        <v>6094411.4203043776</v>
      </c>
      <c r="K30" s="90">
        <f t="shared" si="0"/>
        <v>54159633.501140766</v>
      </c>
      <c r="L30" s="91"/>
      <c r="M30" s="92">
        <f>[3]TrPeaks!G26</f>
        <v>127.83564</v>
      </c>
      <c r="N30" s="93">
        <f t="shared" si="1"/>
        <v>2837951.2080000001</v>
      </c>
      <c r="O30" s="90"/>
      <c r="P30" s="90">
        <f t="shared" si="6"/>
        <v>26528380.915537726</v>
      </c>
      <c r="Q30" s="7">
        <f t="shared" si="12"/>
        <v>2551550.4532138146</v>
      </c>
      <c r="R30" s="15">
        <f>[3]TrTYRA!M26</f>
        <v>3.9867975831465854E-2</v>
      </c>
      <c r="S30" s="69"/>
      <c r="T30" s="18">
        <f t="shared" si="7"/>
        <v>55201333.936760694</v>
      </c>
      <c r="U30" s="93"/>
      <c r="V30" s="90">
        <f t="shared" si="2"/>
        <v>1041700.4356199279</v>
      </c>
      <c r="W30" s="17">
        <f t="shared" si="13"/>
        <v>1.9233890044658197E-2</v>
      </c>
      <c r="X30" s="87">
        <f>[3]TrPeaks!L26</f>
        <v>2.5793689699859077</v>
      </c>
      <c r="Y30" s="11">
        <f t="shared" si="3"/>
        <v>5.3264855992296307E-2</v>
      </c>
      <c r="Z30" s="11">
        <f t="shared" si="8"/>
        <v>3.4477807950848184E-2</v>
      </c>
      <c r="AA30" s="45" t="str">
        <f t="shared" si="9"/>
        <v>yes</v>
      </c>
      <c r="AB30" s="45" t="str">
        <f t="shared" si="10"/>
        <v>yes</v>
      </c>
      <c r="AD30" s="88">
        <f t="shared" si="4"/>
        <v>20652055.821570981</v>
      </c>
      <c r="AE30" s="88">
        <f t="shared" si="4"/>
        <v>13194791.585738949</v>
      </c>
      <c r="AF30" s="88">
        <f t="shared" si="4"/>
        <v>87514</v>
      </c>
      <c r="AG30" s="88">
        <f t="shared" si="11"/>
        <v>33934361.407309934</v>
      </c>
    </row>
    <row r="31" spans="1:33" ht="12.75">
      <c r="B31" s="89" t="s">
        <v>50</v>
      </c>
      <c r="C31" s="12">
        <v>13853.962596100049</v>
      </c>
      <c r="D31" s="13">
        <v>0</v>
      </c>
      <c r="E31" s="14">
        <v>36.200000000000003</v>
      </c>
      <c r="F31" s="5">
        <v>1.0869770232775825E-2</v>
      </c>
      <c r="G31" s="90">
        <f t="shared" si="5"/>
        <v>12593251.999854945</v>
      </c>
      <c r="H31" s="7">
        <f t="shared" si="5"/>
        <v>0</v>
      </c>
      <c r="I31" s="7">
        <f t="shared" si="5"/>
        <v>376480.00000000006</v>
      </c>
      <c r="J31" s="7">
        <f t="shared" si="5"/>
        <v>1684814.3860802529</v>
      </c>
      <c r="K31" s="90">
        <f t="shared" si="0"/>
        <v>14654546.385935199</v>
      </c>
      <c r="L31" s="91"/>
      <c r="M31" s="92">
        <f>[3]TrPeaks!G27</f>
        <v>36.172449999999998</v>
      </c>
      <c r="N31" s="93">
        <f t="shared" si="1"/>
        <v>803028.3899999999</v>
      </c>
      <c r="O31" s="90"/>
      <c r="P31" s="90">
        <f t="shared" si="6"/>
        <v>10819944.787554139</v>
      </c>
      <c r="Q31" s="7">
        <f t="shared" si="12"/>
        <v>1081454.5308469459</v>
      </c>
      <c r="R31" s="15">
        <f>[3]TrTYRA!M27</f>
        <v>1.6897727044483529E-2</v>
      </c>
      <c r="S31" s="69"/>
      <c r="T31" s="18">
        <f t="shared" si="7"/>
        <v>14765722.094481338</v>
      </c>
      <c r="U31" s="93"/>
      <c r="V31" s="90">
        <f t="shared" si="2"/>
        <v>111175.7085461393</v>
      </c>
      <c r="W31" s="17">
        <f t="shared" si="13"/>
        <v>7.5864312424464364E-3</v>
      </c>
      <c r="X31" s="87">
        <f>[3]TrPeaks!L27</f>
        <v>1.4729363837262914</v>
      </c>
      <c r="Y31" s="11">
        <f t="shared" si="3"/>
        <v>1.5071855862250454E-2</v>
      </c>
      <c r="Z31" s="11">
        <f t="shared" si="8"/>
        <v>7.8694480994276287E-3</v>
      </c>
      <c r="AA31" s="45" t="str">
        <f t="shared" si="9"/>
        <v>yes</v>
      </c>
      <c r="AB31" s="45" t="str">
        <f t="shared" si="10"/>
        <v>yes</v>
      </c>
      <c r="AD31" s="88">
        <f t="shared" si="4"/>
        <v>8423209.2584288307</v>
      </c>
      <c r="AE31" s="88">
        <f t="shared" si="4"/>
        <v>0</v>
      </c>
      <c r="AF31" s="88">
        <f t="shared" si="4"/>
        <v>17738</v>
      </c>
      <c r="AG31" s="88">
        <f t="shared" si="11"/>
        <v>8440947.2584288307</v>
      </c>
    </row>
    <row r="32" spans="1:33" ht="12.75">
      <c r="B32" s="89" t="s">
        <v>51</v>
      </c>
      <c r="C32" s="12">
        <v>0</v>
      </c>
      <c r="D32" s="13">
        <v>24365.35559871306</v>
      </c>
      <c r="E32" s="14">
        <v>20.399999999999999</v>
      </c>
      <c r="F32" s="5">
        <v>9.8524650860492974E-3</v>
      </c>
      <c r="G32" s="90">
        <f t="shared" si="5"/>
        <v>0</v>
      </c>
      <c r="H32" s="7">
        <f t="shared" si="5"/>
        <v>13985714.113661297</v>
      </c>
      <c r="I32" s="7">
        <f t="shared" si="5"/>
        <v>212159.99999999997</v>
      </c>
      <c r="J32" s="7">
        <f t="shared" si="5"/>
        <v>1527132.0883376412</v>
      </c>
      <c r="K32" s="90">
        <f t="shared" si="0"/>
        <v>15725006.201998938</v>
      </c>
      <c r="L32" s="91"/>
      <c r="M32" s="92">
        <f>[3]TrPeaks!G28</f>
        <v>20.35417</v>
      </c>
      <c r="N32" s="93">
        <f t="shared" si="1"/>
        <v>451862.57400000002</v>
      </c>
      <c r="O32" s="90"/>
      <c r="P32" s="90">
        <f t="shared" si="6"/>
        <v>0</v>
      </c>
      <c r="Q32" s="7">
        <f t="shared" si="12"/>
        <v>582308.73630961438</v>
      </c>
      <c r="R32" s="15">
        <f>[3]TrTYRA!M28</f>
        <v>9.0985740048377239E-3</v>
      </c>
      <c r="S32" s="69"/>
      <c r="T32" s="18">
        <f t="shared" si="7"/>
        <v>16759177.512308553</v>
      </c>
      <c r="U32" s="93"/>
      <c r="V32" s="90">
        <f t="shared" si="2"/>
        <v>1034171.310309615</v>
      </c>
      <c r="W32" s="17">
        <f t="shared" si="13"/>
        <v>6.5766035130603182E-2</v>
      </c>
      <c r="X32" s="87">
        <f>[3]TrPeaks!L28</f>
        <v>3.1973752812688652</v>
      </c>
      <c r="Y32" s="11">
        <f t="shared" si="3"/>
        <v>8.4809051207684946E-3</v>
      </c>
      <c r="Z32" s="11">
        <f t="shared" si="8"/>
        <v>1.3815708543489602E-2</v>
      </c>
      <c r="AA32" s="45">
        <f t="shared" si="9"/>
        <v>0</v>
      </c>
      <c r="AB32" s="45" t="str">
        <f t="shared" si="10"/>
        <v>yes</v>
      </c>
      <c r="AD32" s="88">
        <f t="shared" si="4"/>
        <v>0</v>
      </c>
      <c r="AE32" s="88">
        <f t="shared" si="4"/>
        <v>12036485.665764252</v>
      </c>
      <c r="AF32" s="88">
        <f t="shared" si="4"/>
        <v>9996</v>
      </c>
      <c r="AG32" s="88">
        <f t="shared" si="11"/>
        <v>12046481.665764252</v>
      </c>
    </row>
    <row r="33" spans="2:33" ht="12.75">
      <c r="B33" s="89" t="s">
        <v>52</v>
      </c>
      <c r="C33" s="12">
        <v>117359.44297027698</v>
      </c>
      <c r="D33" s="13">
        <v>0</v>
      </c>
      <c r="E33" s="82">
        <v>230.2</v>
      </c>
      <c r="F33" s="5">
        <v>7.5627007954845213E-2</v>
      </c>
      <c r="G33" s="90">
        <f t="shared" si="5"/>
        <v>106679733.65998177</v>
      </c>
      <c r="H33" s="7">
        <f t="shared" si="5"/>
        <v>0</v>
      </c>
      <c r="I33" s="7">
        <f t="shared" si="5"/>
        <v>2394080</v>
      </c>
      <c r="J33" s="7">
        <f t="shared" si="5"/>
        <v>11722186.233001009</v>
      </c>
      <c r="K33" s="90">
        <f t="shared" si="0"/>
        <v>120795999.89298278</v>
      </c>
      <c r="L33" s="91"/>
      <c r="M33" s="92">
        <f>[3]TrPeaks!G29</f>
        <v>230.18288000000001</v>
      </c>
      <c r="N33" s="93">
        <f t="shared" si="1"/>
        <v>5110059.9360000007</v>
      </c>
      <c r="O33" s="90"/>
      <c r="P33" s="90">
        <f t="shared" si="6"/>
        <v>91657724.959786326</v>
      </c>
      <c r="Q33" s="7">
        <f t="shared" si="12"/>
        <v>7524261.7880066894</v>
      </c>
      <c r="R33" s="15">
        <f>[3]TrTYRA!M29</f>
        <v>0.11756659043760452</v>
      </c>
      <c r="S33" s="69"/>
      <c r="T33" s="20">
        <f t="shared" si="7"/>
        <v>118408312.91679403</v>
      </c>
      <c r="U33" s="93"/>
      <c r="V33" s="90">
        <f t="shared" si="2"/>
        <v>-2387686.9761887491</v>
      </c>
      <c r="W33" s="17">
        <f t="shared" si="13"/>
        <v>-1.9766275193748808E-2</v>
      </c>
      <c r="X33" s="87">
        <f>[3]TrPeaks!L29</f>
        <v>1.4305713371378339</v>
      </c>
      <c r="Y33" s="11">
        <f t="shared" si="3"/>
        <v>9.5909544123157067E-2</v>
      </c>
      <c r="Z33" s="11">
        <f t="shared" si="8"/>
        <v>6.6620213117205354E-2</v>
      </c>
      <c r="AA33" s="45" t="str">
        <f t="shared" si="9"/>
        <v>yes</v>
      </c>
      <c r="AB33" s="45">
        <f t="shared" si="10"/>
        <v>0</v>
      </c>
      <c r="AD33" s="88">
        <f t="shared" si="4"/>
        <v>71354541.325928405</v>
      </c>
      <c r="AE33" s="88">
        <f t="shared" si="4"/>
        <v>0</v>
      </c>
      <c r="AF33" s="88">
        <f t="shared" si="4"/>
        <v>112798</v>
      </c>
      <c r="AG33" s="88">
        <f t="shared" si="11"/>
        <v>71467339.325928405</v>
      </c>
    </row>
    <row r="34" spans="2:33" ht="13.5" thickBot="1">
      <c r="B34" s="97" t="s">
        <v>53</v>
      </c>
      <c r="C34" s="21">
        <v>53799.155821118751</v>
      </c>
      <c r="D34" s="22">
        <v>19908.20351080595</v>
      </c>
      <c r="E34" s="23">
        <v>198.6</v>
      </c>
      <c r="F34" s="24">
        <v>4.2779305116617483E-2</v>
      </c>
      <c r="G34" s="98">
        <f t="shared" si="5"/>
        <v>48903432.641396947</v>
      </c>
      <c r="H34" s="25">
        <f t="shared" si="5"/>
        <v>11427308.815202616</v>
      </c>
      <c r="I34" s="25">
        <f t="shared" si="5"/>
        <v>2065440</v>
      </c>
      <c r="J34" s="25">
        <f t="shared" si="5"/>
        <v>6630792.2930757096</v>
      </c>
      <c r="K34" s="98">
        <f t="shared" si="0"/>
        <v>69026973.749675274</v>
      </c>
      <c r="L34" s="99"/>
      <c r="M34" s="100">
        <f>[3]TrPeaks!G30</f>
        <v>157.26282</v>
      </c>
      <c r="N34" s="101">
        <f t="shared" si="1"/>
        <v>3491234.6040000003</v>
      </c>
      <c r="O34" s="98"/>
      <c r="P34" s="98">
        <f t="shared" si="6"/>
        <v>42017140.696293741</v>
      </c>
      <c r="Q34" s="25">
        <f t="shared" si="12"/>
        <v>3188608.1070611835</v>
      </c>
      <c r="R34" s="26">
        <f>[3]TrTYRA!M30</f>
        <v>4.982200167283099E-2</v>
      </c>
      <c r="S34" s="102"/>
      <c r="T34" s="27">
        <f t="shared" si="7"/>
        <v>68820524.515633255</v>
      </c>
      <c r="U34" s="98"/>
      <c r="V34" s="98">
        <f t="shared" si="2"/>
        <v>-206449.23404201865</v>
      </c>
      <c r="W34" s="28">
        <f>V34/K34</f>
        <v>-2.9908486904076373E-3</v>
      </c>
      <c r="X34" s="87">
        <f>[3]TrPeaks!L30</f>
        <v>2.3378851876948095</v>
      </c>
      <c r="Y34" s="29">
        <f t="shared" si="3"/>
        <v>6.5526182371695538E-2</v>
      </c>
      <c r="Z34" s="29">
        <f t="shared" si="8"/>
        <v>4.187129611890119E-2</v>
      </c>
      <c r="AA34" s="45" t="str">
        <f t="shared" si="9"/>
        <v>yes</v>
      </c>
      <c r="AB34" s="45">
        <f t="shared" si="10"/>
        <v>0</v>
      </c>
      <c r="AD34" s="103">
        <f t="shared" si="4"/>
        <v>32709886.739240199</v>
      </c>
      <c r="AE34" s="103">
        <f t="shared" si="4"/>
        <v>9834652.534338139</v>
      </c>
      <c r="AF34" s="103">
        <f t="shared" si="4"/>
        <v>97314</v>
      </c>
      <c r="AG34" s="103">
        <f t="shared" si="11"/>
        <v>42641853.273578338</v>
      </c>
    </row>
    <row r="35" spans="2:33" ht="12.75" thickTop="1">
      <c r="B35" s="70" t="s">
        <v>54</v>
      </c>
      <c r="C35" s="104">
        <f t="shared" ref="C35:K35" si="14">SUM(C9:C34)</f>
        <v>921990.02942102822</v>
      </c>
      <c r="D35" s="105">
        <f t="shared" si="14"/>
        <v>839147.52480474126</v>
      </c>
      <c r="E35" s="105">
        <f t="shared" si="14"/>
        <v>3936.9999999999991</v>
      </c>
      <c r="F35" s="30">
        <f t="shared" si="14"/>
        <v>1.0000000000000002</v>
      </c>
      <c r="G35" s="31">
        <f t="shared" si="14"/>
        <v>838088936.74371457</v>
      </c>
      <c r="H35" s="31">
        <f t="shared" si="14"/>
        <v>455812679.23792148</v>
      </c>
      <c r="I35" s="31">
        <f t="shared" si="14"/>
        <v>40944800</v>
      </c>
      <c r="J35" s="31">
        <f t="shared" si="14"/>
        <v>155000000.00000003</v>
      </c>
      <c r="K35" s="31">
        <f t="shared" si="14"/>
        <v>1489846415.9816363</v>
      </c>
      <c r="L35" s="105"/>
      <c r="M35" s="32">
        <f>SUM(M9:M34)</f>
        <v>2399.9997299999995</v>
      </c>
      <c r="N35" s="31">
        <f>SUM(N9:N34)</f>
        <v>53279994.006000012</v>
      </c>
      <c r="O35" s="105"/>
      <c r="P35" s="31">
        <f>SUM(P9:P34)</f>
        <v>720074212.9778229</v>
      </c>
      <c r="Q35" s="31">
        <f>SUM(Q9:Q34)</f>
        <v>63999999.999999978</v>
      </c>
      <c r="R35" s="33">
        <f>SUM(R9:R34)</f>
        <v>1</v>
      </c>
      <c r="S35" s="65"/>
      <c r="T35" s="31">
        <f>SUM(T9:T34)</f>
        <v>1489111686.2217445</v>
      </c>
      <c r="U35" s="105"/>
      <c r="V35" s="105">
        <f>SUM(V9:V34)</f>
        <v>-734729.75989168882</v>
      </c>
      <c r="W35" s="17">
        <f t="shared" si="13"/>
        <v>-4.9315805442105723E-4</v>
      </c>
      <c r="X35" s="106"/>
      <c r="Y35" s="34">
        <f>SUM(Y9:Y34)</f>
        <v>1.0000000000000004</v>
      </c>
      <c r="Z35" s="34">
        <f>SUM(Z9:Z34)</f>
        <v>1</v>
      </c>
      <c r="AD35" s="88">
        <f>SUM(AD9:AD34)</f>
        <v>560569937.88798511</v>
      </c>
      <c r="AE35" s="88">
        <f>SUM(AE9:AE34)</f>
        <v>414538877.25354218</v>
      </c>
      <c r="AF35" s="88">
        <f>SUM(AF9:AF34)</f>
        <v>1929130</v>
      </c>
      <c r="AG35" s="88">
        <f>SUM(AD35:AF35)</f>
        <v>977037945.1415273</v>
      </c>
    </row>
    <row r="36" spans="2:33" ht="12.75" thickBot="1">
      <c r="B36" s="107"/>
      <c r="C36" s="108"/>
      <c r="D36" s="108"/>
      <c r="E36" s="108"/>
      <c r="F36" s="108"/>
      <c r="G36" s="108"/>
      <c r="H36" s="108"/>
      <c r="I36" s="108"/>
      <c r="J36" s="108"/>
      <c r="K36" s="108"/>
      <c r="L36" s="108"/>
      <c r="M36" s="108"/>
      <c r="N36" s="108"/>
      <c r="O36" s="108"/>
      <c r="P36" s="108"/>
      <c r="Q36" s="108"/>
      <c r="R36" s="108"/>
      <c r="S36" s="108"/>
      <c r="T36" s="108"/>
      <c r="U36" s="108"/>
      <c r="V36" s="108"/>
      <c r="W36" s="109"/>
      <c r="X36" s="110"/>
      <c r="Y36" s="111"/>
    </row>
    <row r="37" spans="2:33">
      <c r="X37" s="112">
        <f>CORREL(W9:W34,X9:X34)</f>
        <v>0.987097173187789</v>
      </c>
      <c r="Y37" s="111" t="s">
        <v>55</v>
      </c>
    </row>
    <row r="39" spans="2:33">
      <c r="H39" s="113" t="s">
        <v>56</v>
      </c>
      <c r="I39" s="113"/>
      <c r="J39" s="114"/>
      <c r="K39" s="114">
        <v>307660000</v>
      </c>
      <c r="M39" s="110">
        <f>K35/K39</f>
        <v>4.8425093154184369</v>
      </c>
      <c r="N39" s="115">
        <f>M$39*K39</f>
        <v>1489846415.9816363</v>
      </c>
    </row>
    <row r="40" spans="2:33">
      <c r="H40" s="113" t="s">
        <v>57</v>
      </c>
      <c r="I40" s="113"/>
      <c r="J40" s="114"/>
      <c r="K40" s="114">
        <f>K39-K41-K42</f>
        <v>189566000</v>
      </c>
      <c r="N40" s="115">
        <f>M$39*K40</f>
        <v>917975120.88661146</v>
      </c>
    </row>
    <row r="41" spans="2:33" s="116" customFormat="1">
      <c r="H41" s="117" t="s">
        <v>58</v>
      </c>
      <c r="I41" s="117"/>
      <c r="J41" s="118"/>
      <c r="K41" s="118">
        <v>53072000</v>
      </c>
      <c r="N41" s="119">
        <f>M$39*K41</f>
        <v>257001654.38788727</v>
      </c>
      <c r="X41" s="120"/>
    </row>
    <row r="42" spans="2:33">
      <c r="H42" s="44" t="s">
        <v>59</v>
      </c>
      <c r="K42" s="2">
        <v>65022000</v>
      </c>
      <c r="N42" s="119">
        <f>M$39*K42</f>
        <v>314869640.70713758</v>
      </c>
    </row>
  </sheetData>
  <mergeCells count="10">
    <mergeCell ref="V8:W8"/>
    <mergeCell ref="B3:W3"/>
    <mergeCell ref="B4:W4"/>
    <mergeCell ref="C5:K5"/>
    <mergeCell ref="M5:T5"/>
    <mergeCell ref="C6:E6"/>
    <mergeCell ref="G6:K6"/>
    <mergeCell ref="M6:N6"/>
    <mergeCell ref="Q6:R6"/>
    <mergeCell ref="V6:W7"/>
  </mergeCells>
  <conditionalFormatting sqref="W9:W35">
    <cfRule type="cellIs" dxfId="2" priority="1" stopIfTrue="1" operator="notBetween">
      <formula>0.03</formula>
      <formula>-0.03</formula>
    </cfRule>
  </conditionalFormatting>
  <pageMargins left="0.39" right="0.24" top="0.66" bottom="0.63" header="0.5" footer="0.5"/>
  <pageSetup scale="46" orientation="landscape" r:id="rId1"/>
  <headerFooter alignWithMargins="0"/>
  <legacyDrawing r:id="rId2"/>
</worksheet>
</file>

<file path=xl/worksheets/sheet2.xml><?xml version="1.0" encoding="utf-8"?>
<worksheet xmlns="http://schemas.openxmlformats.org/spreadsheetml/2006/main" xmlns:r="http://schemas.openxmlformats.org/officeDocument/2006/relationships">
  <sheetPr>
    <pageSetUpPr fitToPage="1"/>
  </sheetPr>
  <dimension ref="A2:AG42"/>
  <sheetViews>
    <sheetView view="pageBreakPreview" zoomScale="70" zoomScaleNormal="65" zoomScaleSheetLayoutView="70" workbookViewId="0">
      <pane xSplit="9510" topLeftCell="O1"/>
      <selection sqref="A1:XFD1048576"/>
      <selection pane="topRight" activeCell="B5" sqref="A1:XFD1048576"/>
    </sheetView>
  </sheetViews>
  <sheetFormatPr defaultColWidth="10.28515625" defaultRowHeight="12"/>
  <cols>
    <col min="1" max="1" width="2.5703125" style="44" customWidth="1"/>
    <col min="2" max="2" width="11" style="44" customWidth="1"/>
    <col min="3" max="3" width="9.28515625" style="44" customWidth="1"/>
    <col min="4" max="4" width="9.42578125" style="44" customWidth="1"/>
    <col min="5" max="5" width="7" style="44" customWidth="1"/>
    <col min="6" max="6" width="6.28515625" style="44" customWidth="1"/>
    <col min="7" max="7" width="13.42578125" style="44" customWidth="1"/>
    <col min="8" max="8" width="13.85546875" style="44" customWidth="1"/>
    <col min="9" max="9" width="12.85546875" style="44" customWidth="1"/>
    <col min="10" max="10" width="13.42578125" style="44" customWidth="1"/>
    <col min="11" max="11" width="16" style="44" customWidth="1"/>
    <col min="12" max="12" width="2.28515625" style="44" customWidth="1"/>
    <col min="13" max="13" width="8.28515625" style="44" customWidth="1"/>
    <col min="14" max="14" width="12.5703125" style="44" customWidth="1"/>
    <col min="15" max="15" width="1.140625" style="44" customWidth="1"/>
    <col min="16" max="16" width="14" style="44" customWidth="1"/>
    <col min="17" max="17" width="13.85546875" style="44" customWidth="1"/>
    <col min="18" max="18" width="7" style="44" customWidth="1"/>
    <col min="19" max="19" width="1.85546875" style="44" customWidth="1"/>
    <col min="20" max="20" width="15.140625" style="44" customWidth="1"/>
    <col min="21" max="21" width="1.28515625" style="44" customWidth="1"/>
    <col min="22" max="22" width="11.42578125" style="44" customWidth="1"/>
    <col min="23" max="23" width="7.7109375" style="44" customWidth="1"/>
    <col min="24" max="24" width="9.28515625" style="45" customWidth="1"/>
    <col min="25" max="26" width="6.42578125" style="44" customWidth="1"/>
    <col min="27" max="27" width="5.7109375" style="44" customWidth="1"/>
    <col min="28" max="28" width="8.140625" style="44" customWidth="1"/>
    <col min="29" max="29" width="2.7109375" style="44" customWidth="1"/>
    <col min="30" max="30" width="12" style="44" bestFit="1" customWidth="1"/>
    <col min="31" max="32" width="10.28515625" style="44" customWidth="1"/>
    <col min="33" max="33" width="11.5703125" style="44" bestFit="1" customWidth="1"/>
    <col min="34" max="16384" width="10.28515625" style="44"/>
  </cols>
  <sheetData>
    <row r="2" spans="2:33" ht="12.75" thickBot="1"/>
    <row r="3" spans="2:33" s="46" customFormat="1" ht="15.75">
      <c r="B3" s="159" t="str">
        <f>'[3]tot rate impact'!B3:W3</f>
        <v>2014/15 Treated Water Service Cost</v>
      </c>
      <c r="C3" s="160"/>
      <c r="D3" s="160"/>
      <c r="E3" s="160"/>
      <c r="F3" s="160"/>
      <c r="G3" s="160"/>
      <c r="H3" s="160"/>
      <c r="I3" s="160"/>
      <c r="J3" s="160"/>
      <c r="K3" s="160"/>
      <c r="L3" s="160"/>
      <c r="M3" s="160"/>
      <c r="N3" s="160"/>
      <c r="O3" s="160"/>
      <c r="P3" s="160"/>
      <c r="Q3" s="160"/>
      <c r="R3" s="160"/>
      <c r="S3" s="160"/>
      <c r="T3" s="160"/>
      <c r="U3" s="160"/>
      <c r="V3" s="160"/>
      <c r="W3" s="161"/>
      <c r="X3" s="47"/>
    </row>
    <row r="4" spans="2:33" s="46" customFormat="1" ht="16.5" thickBot="1">
      <c r="B4" s="162" t="s">
        <v>60</v>
      </c>
      <c r="C4" s="163"/>
      <c r="D4" s="163"/>
      <c r="E4" s="163"/>
      <c r="F4" s="163"/>
      <c r="G4" s="163"/>
      <c r="H4" s="163"/>
      <c r="I4" s="163"/>
      <c r="J4" s="163"/>
      <c r="K4" s="163"/>
      <c r="L4" s="163"/>
      <c r="M4" s="163"/>
      <c r="N4" s="163"/>
      <c r="O4" s="163"/>
      <c r="P4" s="163"/>
      <c r="Q4" s="163"/>
      <c r="R4" s="163"/>
      <c r="S4" s="163"/>
      <c r="T4" s="163"/>
      <c r="U4" s="163"/>
      <c r="V4" s="163"/>
      <c r="W4" s="164"/>
      <c r="X4" s="47"/>
    </row>
    <row r="5" spans="2:33" ht="12.75">
      <c r="B5" s="48"/>
      <c r="C5" s="165"/>
      <c r="D5" s="166"/>
      <c r="E5" s="166"/>
      <c r="F5" s="166"/>
      <c r="G5" s="166"/>
      <c r="H5" s="166"/>
      <c r="I5" s="166"/>
      <c r="J5" s="166"/>
      <c r="K5" s="166"/>
      <c r="L5" s="49"/>
      <c r="M5" s="167" t="s">
        <v>2</v>
      </c>
      <c r="N5" s="167"/>
      <c r="O5" s="167"/>
      <c r="P5" s="167"/>
      <c r="Q5" s="167"/>
      <c r="R5" s="167"/>
      <c r="S5" s="167"/>
      <c r="T5" s="168"/>
      <c r="U5" s="50"/>
      <c r="V5" s="50"/>
      <c r="W5" s="51"/>
    </row>
    <row r="6" spans="2:33" s="52" customFormat="1" ht="12.75">
      <c r="B6" s="53"/>
      <c r="C6" s="169" t="str">
        <f>'[3]tot rate impact'!C6:E6</f>
        <v>CY 2015  Water Sales</v>
      </c>
      <c r="D6" s="170"/>
      <c r="E6" s="170"/>
      <c r="F6" s="54"/>
      <c r="G6" s="170" t="s">
        <v>4</v>
      </c>
      <c r="H6" s="170"/>
      <c r="I6" s="170"/>
      <c r="J6" s="170"/>
      <c r="K6" s="170"/>
      <c r="L6" s="55"/>
      <c r="M6" s="171" t="s">
        <v>5</v>
      </c>
      <c r="N6" s="171"/>
      <c r="O6" s="55"/>
      <c r="P6" s="56" t="s">
        <v>6</v>
      </c>
      <c r="Q6" s="172" t="s">
        <v>7</v>
      </c>
      <c r="R6" s="173"/>
      <c r="S6" s="57"/>
      <c r="T6" s="58" t="s">
        <v>8</v>
      </c>
      <c r="U6" s="59"/>
      <c r="V6" s="174" t="s">
        <v>9</v>
      </c>
      <c r="W6" s="175"/>
      <c r="X6" s="60"/>
    </row>
    <row r="7" spans="2:33" ht="12.75">
      <c r="B7" s="61" t="s">
        <v>10</v>
      </c>
      <c r="C7" s="62"/>
      <c r="D7" s="54"/>
      <c r="E7" s="54"/>
      <c r="F7" s="54"/>
      <c r="G7" s="66">
        <f>'[3]tot rate impact'!G7</f>
        <v>909</v>
      </c>
      <c r="H7" s="66">
        <f>'[3]tot rate impact'!H7</f>
        <v>574</v>
      </c>
      <c r="I7" s="66">
        <f>'[3]tot rate impact'!I7</f>
        <v>10400</v>
      </c>
      <c r="J7" s="66">
        <f>'[3]tot rate impact'!J7</f>
        <v>155000000</v>
      </c>
      <c r="K7" s="64"/>
      <c r="L7" s="65"/>
      <c r="M7" s="65"/>
      <c r="N7" s="66">
        <v>7000</v>
      </c>
      <c r="O7" s="67"/>
      <c r="P7" s="66">
        <v>867</v>
      </c>
      <c r="Q7" s="66">
        <v>22000000</v>
      </c>
      <c r="R7" s="66"/>
      <c r="S7" s="68"/>
      <c r="T7" s="69"/>
      <c r="U7" s="69"/>
      <c r="V7" s="174"/>
      <c r="W7" s="175"/>
      <c r="AD7" s="2"/>
      <c r="AE7" s="2"/>
      <c r="AF7" s="2"/>
    </row>
    <row r="8" spans="2:33" ht="42.75">
      <c r="B8" s="70"/>
      <c r="C8" s="71" t="s">
        <v>11</v>
      </c>
      <c r="D8" s="72" t="s">
        <v>12</v>
      </c>
      <c r="E8" s="73" t="s">
        <v>15</v>
      </c>
      <c r="F8" s="74" t="s">
        <v>14</v>
      </c>
      <c r="G8" s="72" t="s">
        <v>11</v>
      </c>
      <c r="H8" s="72" t="s">
        <v>12</v>
      </c>
      <c r="I8" s="73" t="s">
        <v>15</v>
      </c>
      <c r="J8" s="73" t="s">
        <v>14</v>
      </c>
      <c r="K8" s="58" t="s">
        <v>8</v>
      </c>
      <c r="L8" s="76"/>
      <c r="M8" s="72" t="s">
        <v>16</v>
      </c>
      <c r="N8" s="72"/>
      <c r="O8" s="76"/>
      <c r="P8" s="72" t="s">
        <v>17</v>
      </c>
      <c r="Q8" s="72"/>
      <c r="R8" s="72"/>
      <c r="S8" s="77"/>
      <c r="T8" s="75"/>
      <c r="U8" s="77"/>
      <c r="V8" s="157" t="s">
        <v>18</v>
      </c>
      <c r="W8" s="158"/>
      <c r="X8" s="78" t="s">
        <v>19</v>
      </c>
      <c r="Y8" s="78" t="s">
        <v>20</v>
      </c>
      <c r="Z8" s="78" t="s">
        <v>21</v>
      </c>
      <c r="AA8" s="79" t="s">
        <v>22</v>
      </c>
      <c r="AB8" s="79" t="s">
        <v>23</v>
      </c>
      <c r="AD8" s="80" t="s">
        <v>24</v>
      </c>
      <c r="AE8" s="80" t="s">
        <v>25</v>
      </c>
      <c r="AF8" s="79" t="s">
        <v>26</v>
      </c>
      <c r="AG8" s="79" t="s">
        <v>27</v>
      </c>
    </row>
    <row r="9" spans="2:33" ht="12.75">
      <c r="B9" s="81" t="s">
        <v>28</v>
      </c>
      <c r="C9" s="35">
        <f>'[3]tot rate impact'!C9</f>
        <v>9321.6451689472196</v>
      </c>
      <c r="D9" s="35">
        <f>'[3]tot rate impact'!D9</f>
        <v>9287.1694319958315</v>
      </c>
      <c r="E9" s="36">
        <f>'[3]tot rate impact'!E9</f>
        <v>39.299999999999997</v>
      </c>
      <c r="F9" s="37">
        <f>'[3]tot rate impact'!F9</f>
        <v>1.3019279423562848E-2</v>
      </c>
      <c r="G9" s="6">
        <f>G$7*C9</f>
        <v>8473375.4585730229</v>
      </c>
      <c r="H9" s="7">
        <f>H$7*D9</f>
        <v>5330835.2539656069</v>
      </c>
      <c r="I9" s="7">
        <f>I$7*E9</f>
        <v>408719.99999999994</v>
      </c>
      <c r="J9" s="7">
        <f>J$7*F9</f>
        <v>2017988.3106522413</v>
      </c>
      <c r="K9" s="6">
        <f t="shared" ref="K9:K34" si="0">SUM(G9:J9)</f>
        <v>16230919.023190871</v>
      </c>
      <c r="L9" s="83"/>
      <c r="M9" s="84">
        <f>[3]TrPeaks!G5</f>
        <v>33.445619999999998</v>
      </c>
      <c r="N9" s="8">
        <f t="shared" ref="N9:N34" si="1">$N$7*M9</f>
        <v>234119.34</v>
      </c>
      <c r="O9" s="85"/>
      <c r="P9" s="6">
        <f>P$7*C9</f>
        <v>8081866.3614772391</v>
      </c>
      <c r="Q9" s="6">
        <f>R9*Q$7</f>
        <v>227773.69293939072</v>
      </c>
      <c r="R9" s="9">
        <f>[3]TrTYRA!M5</f>
        <v>1.0353349679063215E-2</v>
      </c>
      <c r="S9" s="86"/>
      <c r="T9" s="6">
        <f>Q9+P9+N9+H9+I9+J9</f>
        <v>16301302.959034478</v>
      </c>
      <c r="U9" s="85"/>
      <c r="V9" s="85">
        <f t="shared" ref="V9:V34" si="2">T9-K9</f>
        <v>70383.935843607411</v>
      </c>
      <c r="W9" s="10">
        <f>V9/K9</f>
        <v>4.3364110031626837E-3</v>
      </c>
      <c r="X9" s="87">
        <f>[3]TrPeaks!L5</f>
        <v>1.4127361819618427</v>
      </c>
      <c r="Y9" s="11">
        <f t="shared" ref="Y9:Y34" si="3">M9/M$35</f>
        <v>1.3984359274355287E-2</v>
      </c>
      <c r="Z9" s="11">
        <f>SUM(C9:E9)/SUM(C$35:E$35)</f>
        <v>1.0565057751412001E-2</v>
      </c>
      <c r="AA9" s="45" t="str">
        <f>IF(Y9&gt;Z9,"yes",0)</f>
        <v>yes</v>
      </c>
      <c r="AB9" s="45" t="str">
        <f>IF(V9&gt;0,"yes",0)</f>
        <v>yes</v>
      </c>
      <c r="AD9" s="88">
        <f t="shared" ref="AD9:AD34" si="4">AD$7*C9</f>
        <v>0</v>
      </c>
      <c r="AE9" s="88"/>
      <c r="AF9" s="88"/>
      <c r="AG9" s="88"/>
    </row>
    <row r="10" spans="2:33" ht="12.75">
      <c r="B10" s="89" t="s">
        <v>29</v>
      </c>
      <c r="C10" s="38">
        <f>'[3]tot rate impact'!C10</f>
        <v>10393.55621644691</v>
      </c>
      <c r="D10" s="38">
        <f>'[3]tot rate impact'!D10</f>
        <v>0</v>
      </c>
      <c r="E10" s="39">
        <f>'[3]tot rate impact'!E10</f>
        <v>32.700000000000003</v>
      </c>
      <c r="F10" s="40">
        <f>'[3]tot rate impact'!F10</f>
        <v>6.6470050350750237E-3</v>
      </c>
      <c r="G10" s="90">
        <f t="shared" ref="G10:J34" si="5">G$7*C10</f>
        <v>9447742.6007502414</v>
      </c>
      <c r="H10" s="7">
        <f t="shared" si="5"/>
        <v>0</v>
      </c>
      <c r="I10" s="7">
        <f t="shared" si="5"/>
        <v>340080.00000000006</v>
      </c>
      <c r="J10" s="7">
        <f t="shared" si="5"/>
        <v>1030285.7804366287</v>
      </c>
      <c r="K10" s="90">
        <f t="shared" si="0"/>
        <v>10818108.381186871</v>
      </c>
      <c r="L10" s="91"/>
      <c r="M10" s="92">
        <f>[3]TrPeaks!G6</f>
        <v>32.65278</v>
      </c>
      <c r="N10" s="93">
        <f t="shared" si="1"/>
        <v>228569.46</v>
      </c>
      <c r="O10" s="90"/>
      <c r="P10" s="90">
        <f t="shared" ref="P10:P34" si="6">P$7*C10</f>
        <v>9011213.2396594714</v>
      </c>
      <c r="Q10" s="7">
        <f>R10*Q$7</f>
        <v>227329.05130684539</v>
      </c>
      <c r="R10" s="15">
        <f>[3]TrTYRA!M6</f>
        <v>1.0333138695765699E-2</v>
      </c>
      <c r="S10" s="69"/>
      <c r="T10" s="18">
        <f t="shared" ref="T10:T34" si="7">Q10+P10+N10+H10+I10+J10</f>
        <v>10837477.531402947</v>
      </c>
      <c r="U10" s="93"/>
      <c r="V10" s="90">
        <f t="shared" si="2"/>
        <v>19369.150216076523</v>
      </c>
      <c r="W10" s="17">
        <f>V10/K10</f>
        <v>1.7904378042431393E-3</v>
      </c>
      <c r="X10" s="87">
        <f>[3]TrPeaks!L6</f>
        <v>2.1021938954875328</v>
      </c>
      <c r="Y10" s="11">
        <f t="shared" si="3"/>
        <v>1.3652855196778616E-2</v>
      </c>
      <c r="Z10" s="11">
        <f t="shared" ref="Z10:Z34" si="8">SUM(C10:E10)/SUM(C$35:E$35)</f>
        <v>5.9069778052634574E-3</v>
      </c>
      <c r="AA10" s="45" t="str">
        <f t="shared" ref="AA10:AA34" si="9">IF(Y10&gt;Z10,"yes",0)</f>
        <v>yes</v>
      </c>
      <c r="AB10" s="45" t="str">
        <f t="shared" ref="AB10:AB34" si="10">IF(V10&gt;0,"yes",0)</f>
        <v>yes</v>
      </c>
      <c r="AD10" s="88">
        <f t="shared" si="4"/>
        <v>0</v>
      </c>
      <c r="AE10" s="88"/>
      <c r="AF10" s="88"/>
      <c r="AG10" s="88"/>
    </row>
    <row r="11" spans="2:33" ht="12.75">
      <c r="B11" s="89" t="s">
        <v>30</v>
      </c>
      <c r="C11" s="38">
        <f>'[3]tot rate impact'!C11</f>
        <v>10296.900627263891</v>
      </c>
      <c r="D11" s="38">
        <f>'[3]tot rate impact'!D11</f>
        <v>277.50663604946999</v>
      </c>
      <c r="E11" s="39">
        <f>'[3]tot rate impact'!E11</f>
        <v>21.4</v>
      </c>
      <c r="F11" s="40">
        <f>'[3]tot rate impact'!F11</f>
        <v>7.2918116481756551E-3</v>
      </c>
      <c r="G11" s="90">
        <f t="shared" si="5"/>
        <v>9359882.6701828763</v>
      </c>
      <c r="H11" s="7">
        <f t="shared" si="5"/>
        <v>159288.80909239576</v>
      </c>
      <c r="I11" s="7">
        <f t="shared" si="5"/>
        <v>222559.99999999997</v>
      </c>
      <c r="J11" s="7">
        <f t="shared" si="5"/>
        <v>1130230.8054672265</v>
      </c>
      <c r="K11" s="90">
        <f t="shared" si="0"/>
        <v>10871962.284742497</v>
      </c>
      <c r="L11" s="91"/>
      <c r="M11" s="92">
        <f>[3]TrPeaks!G7</f>
        <v>20.9375</v>
      </c>
      <c r="N11" s="93">
        <f t="shared" si="1"/>
        <v>146562.5</v>
      </c>
      <c r="O11" s="90"/>
      <c r="P11" s="90">
        <f t="shared" si="6"/>
        <v>8927412.8438377939</v>
      </c>
      <c r="Q11" s="7">
        <f t="shared" ref="Q11:Q34" si="11">R11*Q$7</f>
        <v>223869.36854216931</v>
      </c>
      <c r="R11" s="15">
        <f>[3]TrTYRA!M7</f>
        <v>1.0175880388280423E-2</v>
      </c>
      <c r="S11" s="69"/>
      <c r="T11" s="18">
        <f t="shared" si="7"/>
        <v>10809924.326939587</v>
      </c>
      <c r="U11" s="93"/>
      <c r="V11" s="90">
        <f t="shared" si="2"/>
        <v>-62037.957802910358</v>
      </c>
      <c r="W11" s="17">
        <f t="shared" ref="W11:W35" si="12">V11/K11</f>
        <v>-5.7062337210250658E-3</v>
      </c>
      <c r="X11" s="87">
        <f>[3]TrPeaks!L7</f>
        <v>1.8420445603647189</v>
      </c>
      <c r="Y11" s="11">
        <f t="shared" si="3"/>
        <v>8.7544354778537163E-3</v>
      </c>
      <c r="Z11" s="11">
        <f t="shared" si="8"/>
        <v>6.0030366637748595E-3</v>
      </c>
      <c r="AA11" s="45" t="str">
        <f t="shared" si="9"/>
        <v>yes</v>
      </c>
      <c r="AB11" s="45">
        <f t="shared" si="10"/>
        <v>0</v>
      </c>
      <c r="AD11" s="88">
        <f t="shared" si="4"/>
        <v>0</v>
      </c>
      <c r="AE11" s="88"/>
      <c r="AF11" s="88"/>
      <c r="AG11" s="88"/>
    </row>
    <row r="12" spans="2:33" ht="12.75">
      <c r="B12" s="89" t="s">
        <v>31</v>
      </c>
      <c r="C12" s="38">
        <f>'[3]tot rate impact'!C12</f>
        <v>106018.4891803481</v>
      </c>
      <c r="D12" s="38">
        <f>'[3]tot rate impact'!D12</f>
        <v>0</v>
      </c>
      <c r="E12" s="39">
        <f>'[3]tot rate impact'!E12</f>
        <v>228.7</v>
      </c>
      <c r="F12" s="40">
        <f>'[3]tot rate impact'!F12</f>
        <v>6.3437227046623648E-2</v>
      </c>
      <c r="G12" s="90">
        <f t="shared" si="5"/>
        <v>96370806.664936423</v>
      </c>
      <c r="H12" s="7">
        <f t="shared" si="5"/>
        <v>0</v>
      </c>
      <c r="I12" s="7">
        <f t="shared" si="5"/>
        <v>2378480</v>
      </c>
      <c r="J12" s="7">
        <f t="shared" si="5"/>
        <v>9832770.1922266651</v>
      </c>
      <c r="K12" s="90">
        <f t="shared" si="0"/>
        <v>108582056.85716309</v>
      </c>
      <c r="L12" s="91"/>
      <c r="M12" s="92">
        <f>[3]TrPeaks!G8</f>
        <v>231.58385999999999</v>
      </c>
      <c r="N12" s="93">
        <f t="shared" si="1"/>
        <v>1621087.02</v>
      </c>
      <c r="O12" s="90"/>
      <c r="P12" s="90">
        <f t="shared" si="6"/>
        <v>91918030.119361803</v>
      </c>
      <c r="Q12" s="7">
        <f t="shared" si="11"/>
        <v>2246338.4046701533</v>
      </c>
      <c r="R12" s="15">
        <f>[3]TrTYRA!M8</f>
        <v>0.10210629112137061</v>
      </c>
      <c r="S12" s="69"/>
      <c r="T12" s="18">
        <f t="shared" si="7"/>
        <v>107996705.73625861</v>
      </c>
      <c r="U12" s="93"/>
      <c r="V12" s="90">
        <f t="shared" si="2"/>
        <v>-585351.12090447545</v>
      </c>
      <c r="W12" s="17">
        <f t="shared" si="12"/>
        <v>-5.3908641800227627E-3</v>
      </c>
      <c r="X12" s="87">
        <f>[3]TrPeaks!L8</f>
        <v>1.46690723526269</v>
      </c>
      <c r="Y12" s="11">
        <f t="shared" si="3"/>
        <v>9.6830374212886358E-2</v>
      </c>
      <c r="Z12" s="11">
        <f t="shared" si="8"/>
        <v>6.0194165128028977E-2</v>
      </c>
      <c r="AA12" s="45" t="str">
        <f t="shared" si="9"/>
        <v>yes</v>
      </c>
      <c r="AB12" s="45">
        <f t="shared" si="10"/>
        <v>0</v>
      </c>
      <c r="AD12" s="88">
        <f t="shared" si="4"/>
        <v>0</v>
      </c>
      <c r="AE12" s="88"/>
      <c r="AF12" s="88"/>
      <c r="AG12" s="88"/>
    </row>
    <row r="13" spans="2:33" ht="12.75">
      <c r="B13" s="89" t="s">
        <v>32</v>
      </c>
      <c r="C13" s="38">
        <f>'[3]tot rate impact'!C13</f>
        <v>35264.393063277355</v>
      </c>
      <c r="D13" s="38">
        <f>'[3]tot rate impact'!D13</f>
        <v>26317.060432885813</v>
      </c>
      <c r="E13" s="39">
        <f>'[3]tot rate impact'!E13</f>
        <v>79.2</v>
      </c>
      <c r="F13" s="40">
        <f>'[3]tot rate impact'!F13</f>
        <v>3.2475031264093797E-2</v>
      </c>
      <c r="G13" s="90">
        <f t="shared" si="5"/>
        <v>32055333.294519115</v>
      </c>
      <c r="H13" s="7">
        <f t="shared" si="5"/>
        <v>15105992.688476456</v>
      </c>
      <c r="I13" s="7">
        <f t="shared" si="5"/>
        <v>823680</v>
      </c>
      <c r="J13" s="7">
        <f t="shared" si="5"/>
        <v>5033629.8459345382</v>
      </c>
      <c r="K13" s="90">
        <f t="shared" si="0"/>
        <v>53018635.82893011</v>
      </c>
      <c r="L13" s="91"/>
      <c r="M13" s="92">
        <f>[3]TrPeaks!G9</f>
        <v>79.23518</v>
      </c>
      <c r="N13" s="93">
        <f t="shared" si="1"/>
        <v>554646.26</v>
      </c>
      <c r="O13" s="90"/>
      <c r="P13" s="90">
        <f t="shared" si="6"/>
        <v>30574228.785861466</v>
      </c>
      <c r="Q13" s="7">
        <f t="shared" si="11"/>
        <v>1032051.1045562404</v>
      </c>
      <c r="R13" s="15">
        <f>[3]TrTYRA!M9</f>
        <v>4.691141384346547E-2</v>
      </c>
      <c r="S13" s="69"/>
      <c r="T13" s="18">
        <f t="shared" si="7"/>
        <v>53124228.684828706</v>
      </c>
      <c r="U13" s="93"/>
      <c r="V13" s="90">
        <f t="shared" si="2"/>
        <v>105592.85589859635</v>
      </c>
      <c r="W13" s="17">
        <f t="shared" si="12"/>
        <v>1.9916177443588361E-3</v>
      </c>
      <c r="X13" s="87">
        <f>[3]TrPeaks!L9</f>
        <v>1.3981765320665083</v>
      </c>
      <c r="Y13" s="11">
        <f t="shared" si="3"/>
        <v>3.3129995027397025E-2</v>
      </c>
      <c r="Z13" s="11">
        <f t="shared" si="8"/>
        <v>3.4933738831904433E-2</v>
      </c>
      <c r="AA13" s="45">
        <f t="shared" si="9"/>
        <v>0</v>
      </c>
      <c r="AB13" s="45" t="str">
        <f t="shared" si="10"/>
        <v>yes</v>
      </c>
      <c r="AD13" s="88">
        <f t="shared" si="4"/>
        <v>0</v>
      </c>
      <c r="AE13" s="88"/>
      <c r="AF13" s="88"/>
      <c r="AG13" s="88"/>
    </row>
    <row r="14" spans="2:33" ht="12.75">
      <c r="B14" s="89" t="s">
        <v>33</v>
      </c>
      <c r="C14" s="38">
        <f>'[3]tot rate impact'!C14</f>
        <v>2445.6971160976595</v>
      </c>
      <c r="D14" s="38">
        <f>'[3]tot rate impact'!D14</f>
        <v>0</v>
      </c>
      <c r="E14" s="39">
        <f>'[3]tot rate impact'!E14</f>
        <v>2.9</v>
      </c>
      <c r="F14" s="40">
        <f>'[3]tot rate impact'!F14</f>
        <v>1.4640957384679609E-3</v>
      </c>
      <c r="G14" s="90">
        <f t="shared" si="5"/>
        <v>2223138.6785327727</v>
      </c>
      <c r="H14" s="7">
        <f t="shared" si="5"/>
        <v>0</v>
      </c>
      <c r="I14" s="7">
        <f t="shared" si="5"/>
        <v>30160</v>
      </c>
      <c r="J14" s="7">
        <f t="shared" si="5"/>
        <v>226934.83946253394</v>
      </c>
      <c r="K14" s="90">
        <f t="shared" si="0"/>
        <v>2480233.5179953068</v>
      </c>
      <c r="L14" s="91"/>
      <c r="M14" s="92">
        <f>[3]TrPeaks!G10</f>
        <v>2.9143500000000002</v>
      </c>
      <c r="N14" s="93">
        <f t="shared" si="1"/>
        <v>20400.45</v>
      </c>
      <c r="O14" s="90"/>
      <c r="P14" s="90">
        <f t="shared" si="6"/>
        <v>2120419.3996566706</v>
      </c>
      <c r="Q14" s="7">
        <f t="shared" si="11"/>
        <v>50072.88148724143</v>
      </c>
      <c r="R14" s="15">
        <f>[3]TrTYRA!M10</f>
        <v>2.2760400676018833E-3</v>
      </c>
      <c r="S14" s="69"/>
      <c r="T14" s="18">
        <f t="shared" si="7"/>
        <v>2447987.5706064464</v>
      </c>
      <c r="U14" s="93"/>
      <c r="V14" s="90">
        <f t="shared" si="2"/>
        <v>-32245.947388860397</v>
      </c>
      <c r="W14" s="17">
        <f t="shared" si="12"/>
        <v>-1.3001173943864673E-2</v>
      </c>
      <c r="X14" s="87">
        <f>[3]TrPeaks!L10</f>
        <v>1.2355014638716477</v>
      </c>
      <c r="Y14" s="11">
        <f t="shared" si="3"/>
        <v>1.2185547001735155E-3</v>
      </c>
      <c r="Z14" s="11">
        <f t="shared" si="8"/>
        <v>1.3872485500600908E-3</v>
      </c>
      <c r="AA14" s="45">
        <f t="shared" si="9"/>
        <v>0</v>
      </c>
      <c r="AB14" s="45">
        <f t="shared" si="10"/>
        <v>0</v>
      </c>
      <c r="AD14" s="88">
        <f t="shared" si="4"/>
        <v>0</v>
      </c>
      <c r="AE14" s="88"/>
      <c r="AF14" s="88"/>
      <c r="AG14" s="88"/>
    </row>
    <row r="15" spans="2:33" ht="12.75">
      <c r="B15" s="89" t="s">
        <v>34</v>
      </c>
      <c r="C15" s="38">
        <f>'[3]tot rate impact'!C15</f>
        <v>88307.992916602976</v>
      </c>
      <c r="D15" s="38">
        <f>'[3]tot rate impact'!D15</f>
        <v>43957.702354217283</v>
      </c>
      <c r="E15" s="39">
        <f>'[3]tot rate impact'!E15</f>
        <v>267.39999999999998</v>
      </c>
      <c r="F15" s="40">
        <f>'[3]tot rate impact'!F15</f>
        <v>5.6493226819594497E-2</v>
      </c>
      <c r="G15" s="90">
        <f t="shared" si="5"/>
        <v>80271965.56119211</v>
      </c>
      <c r="H15" s="7">
        <f t="shared" si="5"/>
        <v>25231721.151320722</v>
      </c>
      <c r="I15" s="7">
        <f t="shared" si="5"/>
        <v>2780959.9999999995</v>
      </c>
      <c r="J15" s="7">
        <f t="shared" si="5"/>
        <v>8756450.1570371464</v>
      </c>
      <c r="K15" s="90">
        <f t="shared" si="0"/>
        <v>117041096.86954999</v>
      </c>
      <c r="L15" s="91"/>
      <c r="M15" s="92">
        <f>[3]TrPeaks!G11</f>
        <v>202.21005</v>
      </c>
      <c r="N15" s="93">
        <f t="shared" si="1"/>
        <v>1415470.3499999999</v>
      </c>
      <c r="O15" s="90"/>
      <c r="P15" s="90">
        <f t="shared" si="6"/>
        <v>76563029.858694777</v>
      </c>
      <c r="Q15" s="7">
        <f t="shared" si="11"/>
        <v>1470637.4045582488</v>
      </c>
      <c r="R15" s="15">
        <f>[3]TrTYRA!M11</f>
        <v>6.6847154752647672E-2</v>
      </c>
      <c r="S15" s="69"/>
      <c r="T15" s="18">
        <f t="shared" si="7"/>
        <v>116218268.92161089</v>
      </c>
      <c r="U15" s="93"/>
      <c r="V15" s="90">
        <f t="shared" si="2"/>
        <v>-822827.94793909788</v>
      </c>
      <c r="W15" s="17">
        <f t="shared" si="12"/>
        <v>-7.0302480918834334E-3</v>
      </c>
      <c r="X15" s="87">
        <f>[3]TrPeaks!L11</f>
        <v>2.3511273499885714</v>
      </c>
      <c r="Y15" s="11">
        <f t="shared" si="3"/>
        <v>8.4548529466200548E-2</v>
      </c>
      <c r="Z15" s="11">
        <f t="shared" si="8"/>
        <v>7.5086400715211971E-2</v>
      </c>
      <c r="AA15" s="45" t="str">
        <f t="shared" si="9"/>
        <v>yes</v>
      </c>
      <c r="AB15" s="45">
        <f t="shared" si="10"/>
        <v>0</v>
      </c>
      <c r="AD15" s="88">
        <f t="shared" si="4"/>
        <v>0</v>
      </c>
      <c r="AE15" s="88"/>
      <c r="AF15" s="88"/>
      <c r="AG15" s="88"/>
    </row>
    <row r="16" spans="2:33" ht="12.75">
      <c r="B16" s="89" t="s">
        <v>35</v>
      </c>
      <c r="C16" s="38">
        <f>'[3]tot rate impact'!C16</f>
        <v>7386.0379452666202</v>
      </c>
      <c r="D16" s="38">
        <f>'[3]tot rate impact'!D16</f>
        <v>0</v>
      </c>
      <c r="E16" s="39">
        <f>'[3]tot rate impact'!E16</f>
        <v>19</v>
      </c>
      <c r="F16" s="40">
        <f>'[3]tot rate impact'!F16</f>
        <v>5.9831062859214083E-3</v>
      </c>
      <c r="G16" s="90">
        <f t="shared" si="5"/>
        <v>6713908.492247358</v>
      </c>
      <c r="H16" s="7">
        <f t="shared" si="5"/>
        <v>0</v>
      </c>
      <c r="I16" s="7">
        <f t="shared" si="5"/>
        <v>197600</v>
      </c>
      <c r="J16" s="7">
        <f t="shared" si="5"/>
        <v>927381.4743178183</v>
      </c>
      <c r="K16" s="90">
        <f t="shared" si="0"/>
        <v>7838889.9665651759</v>
      </c>
      <c r="L16" s="91"/>
      <c r="M16" s="92">
        <f>[3]TrPeaks!G12</f>
        <v>18.983789999999999</v>
      </c>
      <c r="N16" s="93">
        <f t="shared" si="1"/>
        <v>132886.53</v>
      </c>
      <c r="O16" s="90"/>
      <c r="P16" s="90">
        <f t="shared" si="6"/>
        <v>6403694.8985461602</v>
      </c>
      <c r="Q16" s="7">
        <f t="shared" si="11"/>
        <v>204624.11875091455</v>
      </c>
      <c r="R16" s="15">
        <f>[3]TrTYRA!M12</f>
        <v>9.3010963068597529E-3</v>
      </c>
      <c r="S16" s="69"/>
      <c r="T16" s="18">
        <f t="shared" si="7"/>
        <v>7866187.0216148933</v>
      </c>
      <c r="U16" s="93"/>
      <c r="V16" s="90">
        <f t="shared" si="2"/>
        <v>27297.055049717426</v>
      </c>
      <c r="W16" s="17">
        <f t="shared" si="12"/>
        <v>3.4822602646734659E-3</v>
      </c>
      <c r="X16" s="87">
        <f>[3]TrPeaks!L12</f>
        <v>1.6670019401568668</v>
      </c>
      <c r="Y16" s="11">
        <f t="shared" si="3"/>
        <v>7.9375457757671457E-3</v>
      </c>
      <c r="Z16" s="11">
        <f t="shared" si="8"/>
        <v>4.1953117093769211E-3</v>
      </c>
      <c r="AA16" s="45" t="str">
        <f t="shared" si="9"/>
        <v>yes</v>
      </c>
      <c r="AB16" s="45" t="str">
        <f t="shared" si="10"/>
        <v>yes</v>
      </c>
      <c r="AD16" s="88">
        <f t="shared" si="4"/>
        <v>0</v>
      </c>
      <c r="AE16" s="88"/>
      <c r="AF16" s="88"/>
      <c r="AG16" s="88"/>
    </row>
    <row r="17" spans="1:33" ht="12.75">
      <c r="B17" s="89" t="s">
        <v>36</v>
      </c>
      <c r="C17" s="38">
        <f>'[3]tot rate impact'!C17</f>
        <v>7036.9043210028394</v>
      </c>
      <c r="D17" s="38">
        <f>'[3]tot rate impact'!D17</f>
        <v>0</v>
      </c>
      <c r="E17" s="39">
        <f>'[3]tot rate impact'!E17</f>
        <v>27.4</v>
      </c>
      <c r="F17" s="40">
        <f>'[3]tot rate impact'!F17</f>
        <v>5.8526337428644604E-3</v>
      </c>
      <c r="G17" s="90">
        <f t="shared" si="5"/>
        <v>6396546.0277915811</v>
      </c>
      <c r="H17" s="7">
        <f t="shared" si="5"/>
        <v>0</v>
      </c>
      <c r="I17" s="7">
        <f t="shared" si="5"/>
        <v>284960</v>
      </c>
      <c r="J17" s="7">
        <f t="shared" si="5"/>
        <v>907158.2301439913</v>
      </c>
      <c r="K17" s="90">
        <f t="shared" si="0"/>
        <v>7588664.2579355724</v>
      </c>
      <c r="L17" s="91"/>
      <c r="M17" s="92">
        <f>[3]TrPeaks!G13</f>
        <v>27.42709</v>
      </c>
      <c r="N17" s="93">
        <f t="shared" si="1"/>
        <v>191989.63</v>
      </c>
      <c r="O17" s="90"/>
      <c r="P17" s="90">
        <f t="shared" si="6"/>
        <v>6100996.0463094618</v>
      </c>
      <c r="Q17" s="7">
        <f t="shared" si="11"/>
        <v>196656.27483780996</v>
      </c>
      <c r="R17" s="15">
        <f>[3]TrTYRA!M13</f>
        <v>8.9389215835368168E-3</v>
      </c>
      <c r="S17" s="69"/>
      <c r="T17" s="18">
        <f t="shared" si="7"/>
        <v>7681760.1812912626</v>
      </c>
      <c r="U17" s="93"/>
      <c r="V17" s="90">
        <f t="shared" si="2"/>
        <v>93095.923355690204</v>
      </c>
      <c r="W17" s="17">
        <f t="shared" si="12"/>
        <v>1.226776151789012E-2</v>
      </c>
      <c r="X17" s="87">
        <f>[3]TrPeaks!L13</f>
        <v>1.5274699736095838</v>
      </c>
      <c r="Y17" s="11">
        <f t="shared" si="3"/>
        <v>1.1467877719416687E-2</v>
      </c>
      <c r="Z17" s="11">
        <f t="shared" si="8"/>
        <v>4.0022696514944202E-3</v>
      </c>
      <c r="AA17" s="45" t="str">
        <f t="shared" si="9"/>
        <v>yes</v>
      </c>
      <c r="AB17" s="45" t="str">
        <f t="shared" si="10"/>
        <v>yes</v>
      </c>
      <c r="AD17" s="88">
        <f t="shared" si="4"/>
        <v>0</v>
      </c>
      <c r="AE17" s="88"/>
      <c r="AF17" s="88"/>
      <c r="AG17" s="88"/>
    </row>
    <row r="18" spans="1:33" ht="12.75">
      <c r="B18" s="89" t="s">
        <v>37</v>
      </c>
      <c r="C18" s="38">
        <f>'[3]tot rate impact'!C18</f>
        <v>15157.313386494481</v>
      </c>
      <c r="D18" s="38">
        <f>'[3]tot rate impact'!D18</f>
        <v>0</v>
      </c>
      <c r="E18" s="39">
        <f>'[3]tot rate impact'!E18</f>
        <v>49</v>
      </c>
      <c r="F18" s="40">
        <f>'[3]tot rate impact'!F18</f>
        <v>1.1826165120674704E-2</v>
      </c>
      <c r="G18" s="90">
        <f t="shared" si="5"/>
        <v>13777997.868323483</v>
      </c>
      <c r="H18" s="7">
        <f t="shared" si="5"/>
        <v>0</v>
      </c>
      <c r="I18" s="7">
        <f t="shared" si="5"/>
        <v>509600</v>
      </c>
      <c r="J18" s="7">
        <f t="shared" si="5"/>
        <v>1833055.5937045792</v>
      </c>
      <c r="K18" s="90">
        <f t="shared" si="0"/>
        <v>16120653.462028062</v>
      </c>
      <c r="L18" s="91"/>
      <c r="M18" s="92">
        <f>[3]TrPeaks!G14</f>
        <v>49.00347</v>
      </c>
      <c r="N18" s="93">
        <f t="shared" si="1"/>
        <v>343024.29</v>
      </c>
      <c r="O18" s="90"/>
      <c r="P18" s="90">
        <f t="shared" si="6"/>
        <v>13141390.706090715</v>
      </c>
      <c r="Q18" s="7">
        <f t="shared" si="11"/>
        <v>404458.9697312279</v>
      </c>
      <c r="R18" s="15">
        <f>[3]TrTYRA!M14</f>
        <v>1.8384498624146723E-2</v>
      </c>
      <c r="S18" s="69"/>
      <c r="T18" s="18">
        <f t="shared" si="7"/>
        <v>16231529.559526522</v>
      </c>
      <c r="U18" s="93"/>
      <c r="V18" s="90">
        <f t="shared" si="2"/>
        <v>110876.09749845974</v>
      </c>
      <c r="W18" s="17">
        <f t="shared" si="12"/>
        <v>6.8778910085516443E-3</v>
      </c>
      <c r="X18" s="87">
        <f>[3]TrPeaks!L14</f>
        <v>1.8359184097746415</v>
      </c>
      <c r="Y18" s="11">
        <f t="shared" si="3"/>
        <v>2.048944316685088E-2</v>
      </c>
      <c r="Z18" s="11">
        <f t="shared" si="8"/>
        <v>8.6151111011651092E-3</v>
      </c>
      <c r="AA18" s="45" t="str">
        <f t="shared" si="9"/>
        <v>yes</v>
      </c>
      <c r="AB18" s="45" t="str">
        <f t="shared" si="10"/>
        <v>yes</v>
      </c>
      <c r="AD18" s="88">
        <f t="shared" si="4"/>
        <v>0</v>
      </c>
      <c r="AE18" s="88"/>
      <c r="AF18" s="88"/>
      <c r="AG18" s="88"/>
    </row>
    <row r="19" spans="1:33" ht="12.75">
      <c r="B19" s="89" t="s">
        <v>38</v>
      </c>
      <c r="C19" s="38">
        <f>'[3]tot rate impact'!C19</f>
        <v>0</v>
      </c>
      <c r="D19" s="38">
        <f>'[3]tot rate impact'!D19</f>
        <v>78882.722525162433</v>
      </c>
      <c r="E19" s="39">
        <f>'[3]tot rate impact'!E19</f>
        <v>153.9</v>
      </c>
      <c r="F19" s="40">
        <f>'[3]tot rate impact'!F19</f>
        <v>3.4613581222705393E-2</v>
      </c>
      <c r="G19" s="90">
        <f t="shared" si="5"/>
        <v>0</v>
      </c>
      <c r="H19" s="7">
        <f t="shared" si="5"/>
        <v>45278682.729443237</v>
      </c>
      <c r="I19" s="7">
        <f t="shared" si="5"/>
        <v>1600560</v>
      </c>
      <c r="J19" s="7">
        <f t="shared" si="5"/>
        <v>5365105.0895193359</v>
      </c>
      <c r="K19" s="90">
        <f t="shared" si="0"/>
        <v>52244347.818962574</v>
      </c>
      <c r="L19" s="91"/>
      <c r="M19" s="92">
        <f>[3]TrPeaks!G15</f>
        <v>0</v>
      </c>
      <c r="N19" s="93">
        <f t="shared" si="1"/>
        <v>0</v>
      </c>
      <c r="O19" s="90"/>
      <c r="P19" s="90">
        <f t="shared" si="6"/>
        <v>0</v>
      </c>
      <c r="Q19" s="7">
        <f t="shared" si="11"/>
        <v>0</v>
      </c>
      <c r="R19" s="15">
        <f>[3]TrTYRA!M15</f>
        <v>0</v>
      </c>
      <c r="S19" s="69"/>
      <c r="T19" s="18">
        <f t="shared" si="7"/>
        <v>52244347.818962574</v>
      </c>
      <c r="U19" s="93"/>
      <c r="V19" s="90">
        <f t="shared" si="2"/>
        <v>0</v>
      </c>
      <c r="W19" s="17">
        <v>0</v>
      </c>
      <c r="X19" s="87">
        <f>[3]TrPeaks!L15</f>
        <v>0</v>
      </c>
      <c r="Y19" s="11">
        <f t="shared" si="3"/>
        <v>0</v>
      </c>
      <c r="Z19" s="11">
        <f t="shared" si="8"/>
        <v>4.4778064663580724E-2</v>
      </c>
      <c r="AA19" s="45">
        <f t="shared" si="9"/>
        <v>0</v>
      </c>
      <c r="AB19" s="45">
        <f t="shared" si="10"/>
        <v>0</v>
      </c>
      <c r="AD19" s="88">
        <f t="shared" si="4"/>
        <v>0</v>
      </c>
      <c r="AE19" s="88"/>
      <c r="AF19" s="88"/>
      <c r="AG19" s="88"/>
    </row>
    <row r="20" spans="1:33" ht="12.75">
      <c r="B20" s="89" t="s">
        <v>39</v>
      </c>
      <c r="C20" s="38">
        <f>'[3]tot rate impact'!C20</f>
        <v>21285.963487297391</v>
      </c>
      <c r="D20" s="38">
        <f>'[3]tot rate impact'!D20</f>
        <v>0</v>
      </c>
      <c r="E20" s="39">
        <f>'[3]tot rate impact'!E20</f>
        <v>43.4</v>
      </c>
      <c r="F20" s="40">
        <f>'[3]tot rate impact'!F20</f>
        <v>1.3149175164926353E-2</v>
      </c>
      <c r="G20" s="90">
        <f t="shared" si="5"/>
        <v>19348940.809953328</v>
      </c>
      <c r="H20" s="7">
        <f t="shared" si="5"/>
        <v>0</v>
      </c>
      <c r="I20" s="7">
        <f t="shared" si="5"/>
        <v>451360</v>
      </c>
      <c r="J20" s="7">
        <f t="shared" si="5"/>
        <v>2038122.1505635846</v>
      </c>
      <c r="K20" s="90">
        <f t="shared" si="0"/>
        <v>21838422.960516915</v>
      </c>
      <c r="L20" s="91"/>
      <c r="M20" s="92">
        <f>[3]TrPeaks!G16</f>
        <v>43.402889999999999</v>
      </c>
      <c r="N20" s="93">
        <f t="shared" si="1"/>
        <v>303820.23</v>
      </c>
      <c r="O20" s="90"/>
      <c r="P20" s="90">
        <f t="shared" si="6"/>
        <v>18454930.343486838</v>
      </c>
      <c r="Q20" s="7">
        <f t="shared" si="11"/>
        <v>449704.70802930166</v>
      </c>
      <c r="R20" s="15">
        <f>[3]TrTYRA!M16</f>
        <v>2.0441123092240984E-2</v>
      </c>
      <c r="S20" s="69"/>
      <c r="T20" s="18">
        <f t="shared" si="7"/>
        <v>21697937.432079725</v>
      </c>
      <c r="U20" s="93"/>
      <c r="V20" s="90">
        <f t="shared" si="2"/>
        <v>-140485.52843718976</v>
      </c>
      <c r="W20" s="17">
        <f t="shared" si="12"/>
        <v>-6.4329520813468334E-3</v>
      </c>
      <c r="X20" s="87">
        <f>[3]TrPeaks!L16</f>
        <v>1.48411396145922</v>
      </c>
      <c r="Y20" s="11">
        <f t="shared" si="3"/>
        <v>1.8147715823636168E-2</v>
      </c>
      <c r="Z20" s="11">
        <f t="shared" si="8"/>
        <v>1.2084114767975501E-2</v>
      </c>
      <c r="AA20" s="45" t="str">
        <f t="shared" si="9"/>
        <v>yes</v>
      </c>
      <c r="AB20" s="45">
        <f t="shared" si="10"/>
        <v>0</v>
      </c>
      <c r="AD20" s="88">
        <f t="shared" si="4"/>
        <v>0</v>
      </c>
      <c r="AE20" s="88"/>
      <c r="AF20" s="88"/>
      <c r="AG20" s="88"/>
    </row>
    <row r="21" spans="1:33" ht="12.75">
      <c r="B21" s="89" t="s">
        <v>40</v>
      </c>
      <c r="C21" s="38">
        <f>'[3]tot rate impact'!C21</f>
        <v>27682.472054850237</v>
      </c>
      <c r="D21" s="38">
        <f>'[3]tot rate impact'!D21</f>
        <v>1142.6608386304902</v>
      </c>
      <c r="E21" s="39">
        <f>'[3]tot rate impact'!E21</f>
        <v>66.900000000000006</v>
      </c>
      <c r="F21" s="40">
        <f>'[3]tot rate impact'!F21</f>
        <v>1.9792834750179407E-2</v>
      </c>
      <c r="G21" s="90">
        <f t="shared" si="5"/>
        <v>25163367.097858865</v>
      </c>
      <c r="H21" s="7">
        <f t="shared" si="5"/>
        <v>655887.32137390133</v>
      </c>
      <c r="I21" s="7">
        <f t="shared" si="5"/>
        <v>695760.00000000012</v>
      </c>
      <c r="J21" s="7">
        <f t="shared" si="5"/>
        <v>3067889.3862778079</v>
      </c>
      <c r="K21" s="90">
        <f t="shared" si="0"/>
        <v>29582903.805510573</v>
      </c>
      <c r="L21" s="91"/>
      <c r="M21" s="92">
        <f>[3]TrPeaks!G17</f>
        <v>66.861270000000005</v>
      </c>
      <c r="N21" s="93">
        <f t="shared" si="1"/>
        <v>468028.89</v>
      </c>
      <c r="O21" s="90"/>
      <c r="P21" s="90">
        <f t="shared" si="6"/>
        <v>24000703.271555156</v>
      </c>
      <c r="Q21" s="7">
        <f t="shared" si="11"/>
        <v>625365.77037740545</v>
      </c>
      <c r="R21" s="15">
        <f>[3]TrTYRA!M17</f>
        <v>2.8425716835336609E-2</v>
      </c>
      <c r="S21" s="69"/>
      <c r="T21" s="18">
        <f t="shared" si="7"/>
        <v>29513634.639584273</v>
      </c>
      <c r="U21" s="93"/>
      <c r="V21" s="90">
        <f t="shared" si="2"/>
        <v>-69269.165926299989</v>
      </c>
      <c r="W21" s="17">
        <f t="shared" si="12"/>
        <v>-2.3415269299356892E-3</v>
      </c>
      <c r="X21" s="87">
        <f>[3]TrPeaks!L17</f>
        <v>1.6627338820719559</v>
      </c>
      <c r="Y21" s="11">
        <f t="shared" si="3"/>
        <v>2.7956187423634933E-2</v>
      </c>
      <c r="Z21" s="11">
        <f t="shared" si="8"/>
        <v>1.6368732314626735E-2</v>
      </c>
      <c r="AA21" s="45" t="str">
        <f t="shared" si="9"/>
        <v>yes</v>
      </c>
      <c r="AB21" s="45">
        <f t="shared" si="10"/>
        <v>0</v>
      </c>
      <c r="AD21" s="88">
        <f t="shared" si="4"/>
        <v>0</v>
      </c>
      <c r="AE21" s="88"/>
      <c r="AF21" s="88"/>
      <c r="AG21" s="88"/>
    </row>
    <row r="22" spans="1:33" ht="12.75">
      <c r="B22" s="89" t="s">
        <v>41</v>
      </c>
      <c r="C22" s="38">
        <f>'[3]tot rate impact'!C22</f>
        <v>38815.553284989575</v>
      </c>
      <c r="D22" s="38">
        <f>'[3]tot rate impact'!D22</f>
        <v>215121.94918595153</v>
      </c>
      <c r="E22" s="39">
        <f>'[3]tot rate impact'!E22</f>
        <v>767.1</v>
      </c>
      <c r="F22" s="40">
        <f>'[3]tot rate impact'!F22</f>
        <v>0.16689780071859114</v>
      </c>
      <c r="G22" s="90">
        <f t="shared" si="5"/>
        <v>35283337.936055526</v>
      </c>
      <c r="H22" s="7">
        <f t="shared" si="5"/>
        <v>123479998.83273618</v>
      </c>
      <c r="I22" s="7">
        <f t="shared" si="5"/>
        <v>7977840</v>
      </c>
      <c r="J22" s="7">
        <f t="shared" si="5"/>
        <v>25869159.111381628</v>
      </c>
      <c r="K22" s="90">
        <f t="shared" si="0"/>
        <v>192610335.88017333</v>
      </c>
      <c r="L22" s="91"/>
      <c r="M22" s="92">
        <f>[3]TrPeaks!G18</f>
        <v>190.02432999999999</v>
      </c>
      <c r="N22" s="93">
        <f t="shared" si="1"/>
        <v>1330170.31</v>
      </c>
      <c r="O22" s="90"/>
      <c r="P22" s="90">
        <f t="shared" si="6"/>
        <v>33653084.698085964</v>
      </c>
      <c r="Q22" s="7">
        <f t="shared" si="11"/>
        <v>1674001.1793028053</v>
      </c>
      <c r="R22" s="15">
        <f>[3]TrTYRA!M18</f>
        <v>7.6090962695582062E-2</v>
      </c>
      <c r="S22" s="69"/>
      <c r="T22" s="18">
        <f t="shared" si="7"/>
        <v>193984254.13150656</v>
      </c>
      <c r="U22" s="93"/>
      <c r="V22" s="90">
        <f t="shared" si="2"/>
        <v>1373918.2513332367</v>
      </c>
      <c r="W22" s="17">
        <f t="shared" si="12"/>
        <v>7.1331491378945431E-3</v>
      </c>
      <c r="X22" s="87">
        <f>[3]TrPeaks!L18</f>
        <v>1.8052759759939705</v>
      </c>
      <c r="Y22" s="11">
        <f t="shared" si="3"/>
        <v>7.9453408296471989E-2</v>
      </c>
      <c r="Z22" s="11">
        <f t="shared" si="8"/>
        <v>0.14430246125363497</v>
      </c>
      <c r="AA22" s="45">
        <f t="shared" si="9"/>
        <v>0</v>
      </c>
      <c r="AB22" s="45" t="str">
        <f t="shared" si="10"/>
        <v>yes</v>
      </c>
      <c r="AD22" s="88">
        <f t="shared" si="4"/>
        <v>0</v>
      </c>
      <c r="AE22" s="88"/>
      <c r="AF22" s="88"/>
      <c r="AG22" s="88"/>
    </row>
    <row r="23" spans="1:33" ht="12.75">
      <c r="B23" s="89" t="s">
        <v>42</v>
      </c>
      <c r="C23" s="38">
        <f>'[3]tot rate impact'!C23</f>
        <v>159908.63772742398</v>
      </c>
      <c r="D23" s="38">
        <f>'[3]tot rate impact'!D23</f>
        <v>36673.111046353639</v>
      </c>
      <c r="E23" s="39">
        <f>'[3]tot rate impact'!E23</f>
        <v>401.1</v>
      </c>
      <c r="F23" s="40">
        <f>'[3]tot rate impact'!F23</f>
        <v>0.12821188417983503</v>
      </c>
      <c r="G23" s="90">
        <f t="shared" si="5"/>
        <v>145356951.69422841</v>
      </c>
      <c r="H23" s="7">
        <f t="shared" si="5"/>
        <v>21050365.74060699</v>
      </c>
      <c r="I23" s="7">
        <f t="shared" si="5"/>
        <v>4171440.0000000005</v>
      </c>
      <c r="J23" s="7">
        <f t="shared" si="5"/>
        <v>19872842.047874432</v>
      </c>
      <c r="K23" s="90">
        <f t="shared" si="0"/>
        <v>190451599.48270983</v>
      </c>
      <c r="L23" s="91"/>
      <c r="M23" s="92">
        <f>[3]TrPeaks!G19</f>
        <v>393.05392000000001</v>
      </c>
      <c r="N23" s="93">
        <f t="shared" si="1"/>
        <v>2751377.44</v>
      </c>
      <c r="O23" s="90"/>
      <c r="P23" s="90">
        <f t="shared" si="6"/>
        <v>138640788.90967658</v>
      </c>
      <c r="Q23" s="7">
        <f t="shared" si="11"/>
        <v>4163863.1384662176</v>
      </c>
      <c r="R23" s="15">
        <f>[3]TrTYRA!M19</f>
        <v>0.18926650629391897</v>
      </c>
      <c r="S23" s="69"/>
      <c r="T23" s="18">
        <f t="shared" si="7"/>
        <v>190650677.2766242</v>
      </c>
      <c r="U23" s="93"/>
      <c r="V23" s="90">
        <f t="shared" si="2"/>
        <v>199077.79391437769</v>
      </c>
      <c r="W23" s="17">
        <f t="shared" si="12"/>
        <v>1.0452933682631056E-3</v>
      </c>
      <c r="X23" s="87">
        <f>[3]TrPeaks!L19</f>
        <v>1.4693348324748334</v>
      </c>
      <c r="Y23" s="11">
        <f t="shared" si="3"/>
        <v>0.16434460570543172</v>
      </c>
      <c r="Z23" s="11">
        <f t="shared" si="8"/>
        <v>0.11160029943334716</v>
      </c>
      <c r="AA23" s="45" t="str">
        <f t="shared" si="9"/>
        <v>yes</v>
      </c>
      <c r="AB23" s="45" t="str">
        <f t="shared" si="10"/>
        <v>yes</v>
      </c>
      <c r="AD23" s="88">
        <f t="shared" si="4"/>
        <v>0</v>
      </c>
      <c r="AE23" s="88"/>
      <c r="AF23" s="88"/>
      <c r="AG23" s="88"/>
    </row>
    <row r="24" spans="1:33" ht="12.75">
      <c r="B24" s="89" t="s">
        <v>43</v>
      </c>
      <c r="C24" s="38">
        <f>'[3]tot rate impact'!C24</f>
        <v>21041.51347793738</v>
      </c>
      <c r="D24" s="38">
        <f>'[3]tot rate impact'!D24</f>
        <v>0</v>
      </c>
      <c r="E24" s="39">
        <f>'[3]tot rate impact'!E24</f>
        <v>52.5</v>
      </c>
      <c r="F24" s="40">
        <f>'[3]tot rate impact'!F24</f>
        <v>1.2498485174552595E-2</v>
      </c>
      <c r="G24" s="90">
        <f t="shared" si="5"/>
        <v>19126735.751445077</v>
      </c>
      <c r="H24" s="7">
        <f t="shared" si="5"/>
        <v>0</v>
      </c>
      <c r="I24" s="7">
        <f t="shared" si="5"/>
        <v>546000</v>
      </c>
      <c r="J24" s="7">
        <f t="shared" si="5"/>
        <v>1937265.2020556522</v>
      </c>
      <c r="K24" s="90">
        <f t="shared" si="0"/>
        <v>21610000.953500729</v>
      </c>
      <c r="L24" s="91"/>
      <c r="M24" s="92">
        <f>[3]TrPeaks!G20</f>
        <v>52.535879999999999</v>
      </c>
      <c r="N24" s="93">
        <f t="shared" si="1"/>
        <v>367751.16</v>
      </c>
      <c r="O24" s="90"/>
      <c r="P24" s="90">
        <f t="shared" si="6"/>
        <v>18242992.185371708</v>
      </c>
      <c r="Q24" s="7">
        <f t="shared" si="11"/>
        <v>427450.92694348231</v>
      </c>
      <c r="R24" s="15">
        <f>[3]TrTYRA!M20</f>
        <v>1.9429587588340104E-2</v>
      </c>
      <c r="S24" s="69"/>
      <c r="T24" s="18">
        <f t="shared" si="7"/>
        <v>21521459.474370841</v>
      </c>
      <c r="U24" s="93"/>
      <c r="V24" s="90">
        <f t="shared" si="2"/>
        <v>-88541.479129888117</v>
      </c>
      <c r="W24" s="17">
        <f t="shared" si="12"/>
        <v>-4.0972454985266794E-3</v>
      </c>
      <c r="X24" s="87">
        <f>[3]TrPeaks!L20</f>
        <v>2.0678432201746579</v>
      </c>
      <c r="Y24" s="11">
        <f t="shared" si="3"/>
        <v>2.1966422530496264E-2</v>
      </c>
      <c r="Z24" s="11">
        <f t="shared" si="8"/>
        <v>1.1950777618676871E-2</v>
      </c>
      <c r="AA24" s="45" t="str">
        <f t="shared" si="9"/>
        <v>yes</v>
      </c>
      <c r="AB24" s="45">
        <f t="shared" si="10"/>
        <v>0</v>
      </c>
      <c r="AD24" s="88">
        <f t="shared" si="4"/>
        <v>0</v>
      </c>
      <c r="AE24" s="88"/>
      <c r="AF24" s="88"/>
      <c r="AG24" s="88"/>
    </row>
    <row r="25" spans="1:33" ht="12.75">
      <c r="B25" s="89" t="s">
        <v>44</v>
      </c>
      <c r="C25" s="38">
        <f>'[3]tot rate impact'!C25</f>
        <v>128635.95582632197</v>
      </c>
      <c r="D25" s="38">
        <f>'[3]tot rate impact'!D25</f>
        <v>356503.97881940298</v>
      </c>
      <c r="E25" s="39">
        <f>'[3]tot rate impact'!E25</f>
        <v>967.4</v>
      </c>
      <c r="F25" s="40">
        <f>'[3]tot rate impact'!F25</f>
        <v>0.22710488060176109</v>
      </c>
      <c r="G25" s="90">
        <f t="shared" si="5"/>
        <v>116930083.84612666</v>
      </c>
      <c r="H25" s="7">
        <f t="shared" si="5"/>
        <v>204633283.84233731</v>
      </c>
      <c r="I25" s="7">
        <f t="shared" si="5"/>
        <v>10060960</v>
      </c>
      <c r="J25" s="7">
        <f t="shared" si="5"/>
        <v>35201256.493272968</v>
      </c>
      <c r="K25" s="90">
        <f t="shared" si="0"/>
        <v>366825584.18173695</v>
      </c>
      <c r="L25" s="91"/>
      <c r="M25" s="121">
        <f>[3]TrPeaks!F21</f>
        <v>321.91320000000002</v>
      </c>
      <c r="N25" s="93">
        <f t="shared" si="1"/>
        <v>2253392.4</v>
      </c>
      <c r="O25" s="90"/>
      <c r="P25" s="90">
        <f t="shared" si="6"/>
        <v>111527373.70142114</v>
      </c>
      <c r="Q25" s="7">
        <f t="shared" si="11"/>
        <v>2745979.8794012237</v>
      </c>
      <c r="R25" s="15">
        <f>[3]TrTYRA!M21</f>
        <v>0.12481726724551018</v>
      </c>
      <c r="S25" s="69"/>
      <c r="T25" s="18">
        <f t="shared" si="7"/>
        <v>366422246.31643265</v>
      </c>
      <c r="U25" s="93"/>
      <c r="V25" s="90">
        <f t="shared" si="2"/>
        <v>-403337.86530429125</v>
      </c>
      <c r="W25" s="17">
        <f t="shared" si="12"/>
        <v>-1.099535808561447E-3</v>
      </c>
      <c r="X25" s="87">
        <f>[3]TrPeaks!L21</f>
        <v>2.4659517655017038</v>
      </c>
      <c r="Y25" s="11">
        <f t="shared" si="3"/>
        <v>0.1345990848415245</v>
      </c>
      <c r="Z25" s="11">
        <f t="shared" si="8"/>
        <v>0.2754032873466643</v>
      </c>
      <c r="AA25" s="45">
        <f t="shared" si="9"/>
        <v>0</v>
      </c>
      <c r="AB25" s="45">
        <f t="shared" si="10"/>
        <v>0</v>
      </c>
      <c r="AD25" s="88">
        <f t="shared" si="4"/>
        <v>0</v>
      </c>
      <c r="AE25" s="88"/>
      <c r="AF25" s="88"/>
      <c r="AG25" s="88"/>
    </row>
    <row r="26" spans="1:33" ht="12.75">
      <c r="B26" s="94" t="s">
        <v>45</v>
      </c>
      <c r="C26" s="38">
        <f>'[3]tot rate impact'!C26</f>
        <v>40.29874148599</v>
      </c>
      <c r="D26" s="38">
        <f>'[3]tot rate impact'!D26</f>
        <v>0</v>
      </c>
      <c r="E26" s="39">
        <f>'[3]tot rate impact'!E26</f>
        <v>4.9000000000000004</v>
      </c>
      <c r="F26" s="40">
        <f>'[3]tot rate impact'!F26</f>
        <v>7.9483273356531934E-5</v>
      </c>
      <c r="G26" s="90">
        <f t="shared" si="5"/>
        <v>36631.556010764907</v>
      </c>
      <c r="H26" s="7">
        <f t="shared" si="5"/>
        <v>0</v>
      </c>
      <c r="I26" s="7">
        <f t="shared" si="5"/>
        <v>50960.000000000007</v>
      </c>
      <c r="J26" s="7">
        <f t="shared" si="5"/>
        <v>12319.90737026245</v>
      </c>
      <c r="K26" s="90">
        <f t="shared" si="0"/>
        <v>99911.463381027352</v>
      </c>
      <c r="L26" s="91"/>
      <c r="M26" s="92">
        <f>[3]TrPeaks!G22</f>
        <v>4.8958300000000001</v>
      </c>
      <c r="N26" s="93">
        <f t="shared" si="1"/>
        <v>34270.81</v>
      </c>
      <c r="O26" s="90"/>
      <c r="P26" s="90">
        <f t="shared" si="6"/>
        <v>34939.008868353332</v>
      </c>
      <c r="Q26" s="7">
        <f t="shared" si="11"/>
        <v>2717.7585499453394</v>
      </c>
      <c r="R26" s="15">
        <f>[3]TrTYRA!M22</f>
        <v>1.2353447954296996E-4</v>
      </c>
      <c r="S26" s="69"/>
      <c r="T26" s="18">
        <f t="shared" si="7"/>
        <v>135207.48478856112</v>
      </c>
      <c r="U26" s="93"/>
      <c r="V26" s="90">
        <f t="shared" si="2"/>
        <v>35296.021407533772</v>
      </c>
      <c r="W26" s="17">
        <f t="shared" si="12"/>
        <v>0.35327299003645957</v>
      </c>
      <c r="X26" s="87">
        <f>[3]TrPeaks!L22</f>
        <v>54.532014153846148</v>
      </c>
      <c r="Y26" s="11">
        <f t="shared" si="3"/>
        <v>2.0470556582944748E-3</v>
      </c>
      <c r="Z26" s="11">
        <f t="shared" si="8"/>
        <v>2.5607270456525238E-5</v>
      </c>
      <c r="AA26" s="45" t="str">
        <f t="shared" si="9"/>
        <v>yes</v>
      </c>
      <c r="AB26" s="45" t="str">
        <f t="shared" si="10"/>
        <v>yes</v>
      </c>
      <c r="AD26" s="88">
        <f t="shared" si="4"/>
        <v>0</v>
      </c>
      <c r="AE26" s="88"/>
      <c r="AF26" s="88"/>
      <c r="AG26" s="88"/>
    </row>
    <row r="27" spans="1:33" ht="12.75">
      <c r="B27" s="89" t="s">
        <v>46</v>
      </c>
      <c r="C27" s="38">
        <f>'[3]tot rate impact'!C27</f>
        <v>1017.82648563286</v>
      </c>
      <c r="D27" s="38">
        <f>'[3]tot rate impact'!D27</f>
        <v>0</v>
      </c>
      <c r="E27" s="39">
        <f>'[3]tot rate impact'!E27</f>
        <v>6.1</v>
      </c>
      <c r="F27" s="40">
        <f>'[3]tot rate impact'!F27</f>
        <v>5.7783993649182649E-4</v>
      </c>
      <c r="G27" s="90">
        <f t="shared" si="5"/>
        <v>925204.27544026973</v>
      </c>
      <c r="H27" s="7">
        <f t="shared" si="5"/>
        <v>0</v>
      </c>
      <c r="I27" s="7">
        <f t="shared" si="5"/>
        <v>63439.999999999993</v>
      </c>
      <c r="J27" s="7">
        <f t="shared" si="5"/>
        <v>89565.190156233104</v>
      </c>
      <c r="K27" s="90">
        <f t="shared" si="0"/>
        <v>1078209.4655965029</v>
      </c>
      <c r="L27" s="91"/>
      <c r="M27" s="92">
        <f>[3]TrPeaks!G23</f>
        <v>6.0578700000000003</v>
      </c>
      <c r="N27" s="93">
        <f t="shared" si="1"/>
        <v>42405.090000000004</v>
      </c>
      <c r="O27" s="90"/>
      <c r="P27" s="90">
        <f t="shared" si="6"/>
        <v>882455.56304368959</v>
      </c>
      <c r="Q27" s="7">
        <f t="shared" si="11"/>
        <v>19762.485976052401</v>
      </c>
      <c r="R27" s="15">
        <f>[3]TrTYRA!M23</f>
        <v>8.9829481709329103E-4</v>
      </c>
      <c r="S27" s="69"/>
      <c r="T27" s="18">
        <f t="shared" si="7"/>
        <v>1097628.3291759749</v>
      </c>
      <c r="U27" s="93"/>
      <c r="V27" s="90">
        <f t="shared" si="2"/>
        <v>19418.863579472061</v>
      </c>
      <c r="W27" s="17">
        <f t="shared" si="12"/>
        <v>1.8010288537699742E-2</v>
      </c>
      <c r="X27" s="87">
        <f>[3]TrPeaks!L23</f>
        <v>7.632072877030164</v>
      </c>
      <c r="Y27" s="11">
        <f t="shared" si="3"/>
        <v>2.5329304858854062E-3</v>
      </c>
      <c r="Z27" s="11">
        <f t="shared" si="8"/>
        <v>5.8010381668098672E-4</v>
      </c>
      <c r="AA27" s="45" t="str">
        <f t="shared" si="9"/>
        <v>yes</v>
      </c>
      <c r="AB27" s="45" t="str">
        <f t="shared" si="10"/>
        <v>yes</v>
      </c>
      <c r="AD27" s="88">
        <f t="shared" si="4"/>
        <v>0</v>
      </c>
      <c r="AE27" s="88"/>
      <c r="AF27" s="88"/>
      <c r="AG27" s="88"/>
    </row>
    <row r="28" spans="1:33" s="96" customFormat="1" ht="12.75">
      <c r="A28" s="44"/>
      <c r="B28" s="89" t="s">
        <v>47</v>
      </c>
      <c r="C28" s="38">
        <f>'[3]tot rate impact'!C28</f>
        <v>9226.2260459298814</v>
      </c>
      <c r="D28" s="38">
        <f>'[3]tot rate impact'!D28</f>
        <v>0</v>
      </c>
      <c r="E28" s="39">
        <f>'[3]tot rate impact'!E28</f>
        <v>20</v>
      </c>
      <c r="F28" s="40">
        <f>'[3]tot rate impact'!F28</f>
        <v>7.7919563965606255E-3</v>
      </c>
      <c r="G28" s="90">
        <f t="shared" si="5"/>
        <v>8386639.4757502619</v>
      </c>
      <c r="H28" s="7">
        <f t="shared" si="5"/>
        <v>0</v>
      </c>
      <c r="I28" s="7">
        <f t="shared" si="5"/>
        <v>208000</v>
      </c>
      <c r="J28" s="7">
        <f t="shared" si="5"/>
        <v>1207753.2414668971</v>
      </c>
      <c r="K28" s="90">
        <f t="shared" si="0"/>
        <v>9802392.7172171585</v>
      </c>
      <c r="L28" s="91"/>
      <c r="M28" s="92">
        <f>[3]TrPeaks!G24</f>
        <v>19.997720000000001</v>
      </c>
      <c r="N28" s="93">
        <f t="shared" si="1"/>
        <v>139984.04</v>
      </c>
      <c r="O28" s="90"/>
      <c r="P28" s="90">
        <f t="shared" si="6"/>
        <v>7999137.9818212073</v>
      </c>
      <c r="Q28" s="7">
        <f t="shared" si="11"/>
        <v>258774.1312325866</v>
      </c>
      <c r="R28" s="15">
        <f>[3]TrTYRA!M24</f>
        <v>1.1762460510572118E-2</v>
      </c>
      <c r="S28" s="69"/>
      <c r="T28" s="18">
        <f t="shared" si="7"/>
        <v>9813649.3945206907</v>
      </c>
      <c r="U28" s="93"/>
      <c r="V28" s="90">
        <f t="shared" si="2"/>
        <v>11256.677303532138</v>
      </c>
      <c r="W28" s="95">
        <f t="shared" si="12"/>
        <v>1.1483601635099397E-3</v>
      </c>
      <c r="X28" s="87">
        <f>[3]TrPeaks!L24</f>
        <v>1.1404849364985512</v>
      </c>
      <c r="Y28" s="11">
        <f t="shared" si="3"/>
        <v>8.3614925107670362E-3</v>
      </c>
      <c r="Z28" s="11">
        <f t="shared" si="8"/>
        <v>5.2384337102325046E-3</v>
      </c>
      <c r="AA28" s="45" t="str">
        <f t="shared" si="9"/>
        <v>yes</v>
      </c>
      <c r="AB28" s="45" t="str">
        <f t="shared" si="10"/>
        <v>yes</v>
      </c>
      <c r="AC28" s="44"/>
      <c r="AD28" s="88">
        <f t="shared" si="4"/>
        <v>0</v>
      </c>
      <c r="AE28" s="88"/>
      <c r="AF28" s="88"/>
      <c r="AG28" s="88"/>
    </row>
    <row r="29" spans="1:33" s="96" customFormat="1" ht="12.75">
      <c r="A29" s="44"/>
      <c r="B29" s="89" t="s">
        <v>48</v>
      </c>
      <c r="C29" s="38">
        <f>'[3]tot rate impact'!C29</f>
        <v>3726.8938849629003</v>
      </c>
      <c r="D29" s="38">
        <f>'[3]tot rate impact'!D29</f>
        <v>0</v>
      </c>
      <c r="E29" s="39">
        <f>'[3]tot rate impact'!E29</f>
        <v>22.7</v>
      </c>
      <c r="F29" s="40">
        <f>'[3]tot rate impact'!F29</f>
        <v>6.3451647088959735E-3</v>
      </c>
      <c r="G29" s="90">
        <f t="shared" si="5"/>
        <v>3387746.5414312766</v>
      </c>
      <c r="H29" s="7">
        <f t="shared" si="5"/>
        <v>0</v>
      </c>
      <c r="I29" s="7">
        <f t="shared" si="5"/>
        <v>236080</v>
      </c>
      <c r="J29" s="7">
        <f t="shared" si="5"/>
        <v>983500.52987887594</v>
      </c>
      <c r="K29" s="90">
        <f t="shared" si="0"/>
        <v>4607327.0713101523</v>
      </c>
      <c r="L29" s="91"/>
      <c r="M29" s="92">
        <f>[3]TrPeaks!G25</f>
        <v>22.700230000000001</v>
      </c>
      <c r="N29" s="93">
        <f t="shared" si="1"/>
        <v>158901.61000000002</v>
      </c>
      <c r="O29" s="90"/>
      <c r="P29" s="90">
        <f t="shared" si="6"/>
        <v>3231216.9982628347</v>
      </c>
      <c r="Q29" s="7">
        <f t="shared" si="11"/>
        <v>217005.63253383679</v>
      </c>
      <c r="R29" s="15">
        <f>[3]TrTYRA!M25</f>
        <v>9.8638923879016717E-3</v>
      </c>
      <c r="S29" s="69"/>
      <c r="T29" s="18">
        <f t="shared" si="7"/>
        <v>4826704.7706755474</v>
      </c>
      <c r="U29" s="93"/>
      <c r="V29" s="90">
        <f t="shared" si="2"/>
        <v>219377.69936539512</v>
      </c>
      <c r="W29" s="17">
        <f t="shared" si="12"/>
        <v>4.761496111953091E-2</v>
      </c>
      <c r="X29" s="87">
        <f>[3]TrPeaks!L25</f>
        <v>2.3793274633002288</v>
      </c>
      <c r="Y29" s="11">
        <f t="shared" si="3"/>
        <v>9.4914721847135178E-3</v>
      </c>
      <c r="Z29" s="11">
        <f t="shared" si="8"/>
        <v>2.1243260665596182E-3</v>
      </c>
      <c r="AA29" s="45" t="str">
        <f t="shared" si="9"/>
        <v>yes</v>
      </c>
      <c r="AB29" s="45" t="str">
        <f t="shared" si="10"/>
        <v>yes</v>
      </c>
      <c r="AC29" s="44"/>
      <c r="AD29" s="88">
        <f t="shared" si="4"/>
        <v>0</v>
      </c>
      <c r="AE29" s="88"/>
      <c r="AF29" s="88"/>
      <c r="AG29" s="88"/>
    </row>
    <row r="30" spans="1:33" ht="12.75">
      <c r="B30" s="89" t="s">
        <v>49</v>
      </c>
      <c r="C30" s="38">
        <f>'[3]tot rate impact'!C30</f>
        <v>33967.197074952273</v>
      </c>
      <c r="D30" s="38">
        <f>'[3]tot rate impact'!D30</f>
        <v>26710.104424572772</v>
      </c>
      <c r="E30" s="39">
        <f>'[3]tot rate impact'!E30</f>
        <v>178.6</v>
      </c>
      <c r="F30" s="40">
        <f>'[3]tot rate impact'!F30</f>
        <v>3.9318783356802438E-2</v>
      </c>
      <c r="G30" s="90">
        <f t="shared" si="5"/>
        <v>30876182.141131617</v>
      </c>
      <c r="H30" s="7">
        <f t="shared" si="5"/>
        <v>15331599.93970477</v>
      </c>
      <c r="I30" s="7">
        <f t="shared" si="5"/>
        <v>1857440</v>
      </c>
      <c r="J30" s="7">
        <f t="shared" si="5"/>
        <v>6094411.4203043776</v>
      </c>
      <c r="K30" s="90">
        <f t="shared" si="0"/>
        <v>54159633.501140766</v>
      </c>
      <c r="L30" s="91"/>
      <c r="M30" s="92">
        <f>[3]TrPeaks!G26</f>
        <v>127.83564</v>
      </c>
      <c r="N30" s="93">
        <f t="shared" si="1"/>
        <v>894849.48</v>
      </c>
      <c r="O30" s="90"/>
      <c r="P30" s="90">
        <f t="shared" si="6"/>
        <v>29449559.86398362</v>
      </c>
      <c r="Q30" s="7">
        <f t="shared" si="11"/>
        <v>877095.46829224878</v>
      </c>
      <c r="R30" s="15">
        <f>[3]TrTYRA!M26</f>
        <v>3.9867975831465854E-2</v>
      </c>
      <c r="S30" s="69"/>
      <c r="T30" s="18">
        <f t="shared" si="7"/>
        <v>54504956.17228502</v>
      </c>
      <c r="U30" s="93"/>
      <c r="V30" s="90">
        <f t="shared" si="2"/>
        <v>345322.67114425451</v>
      </c>
      <c r="W30" s="17">
        <f t="shared" si="12"/>
        <v>6.3760156563278988E-3</v>
      </c>
      <c r="X30" s="87">
        <f>[3]TrPeaks!L26</f>
        <v>2.5793689699859077</v>
      </c>
      <c r="Y30" s="11">
        <f t="shared" si="3"/>
        <v>5.345093072955872E-2</v>
      </c>
      <c r="Z30" s="11">
        <f t="shared" si="8"/>
        <v>3.4477807950848184E-2</v>
      </c>
      <c r="AA30" s="45" t="str">
        <f t="shared" si="9"/>
        <v>yes</v>
      </c>
      <c r="AB30" s="45" t="str">
        <f t="shared" si="10"/>
        <v>yes</v>
      </c>
      <c r="AD30" s="88">
        <f t="shared" si="4"/>
        <v>0</v>
      </c>
      <c r="AE30" s="88"/>
      <c r="AF30" s="88"/>
      <c r="AG30" s="88"/>
    </row>
    <row r="31" spans="1:33" ht="12.75">
      <c r="B31" s="89" t="s">
        <v>50</v>
      </c>
      <c r="C31" s="38">
        <f>'[3]tot rate impact'!C31</f>
        <v>13853.962596100049</v>
      </c>
      <c r="D31" s="38">
        <f>'[3]tot rate impact'!D31</f>
        <v>0</v>
      </c>
      <c r="E31" s="39">
        <f>'[3]tot rate impact'!E31</f>
        <v>36.200000000000003</v>
      </c>
      <c r="F31" s="40">
        <f>'[3]tot rate impact'!F31</f>
        <v>1.0869770232775825E-2</v>
      </c>
      <c r="G31" s="90">
        <f t="shared" si="5"/>
        <v>12593251.999854945</v>
      </c>
      <c r="H31" s="7">
        <f t="shared" si="5"/>
        <v>0</v>
      </c>
      <c r="I31" s="7">
        <f t="shared" si="5"/>
        <v>376480.00000000006</v>
      </c>
      <c r="J31" s="7">
        <f t="shared" si="5"/>
        <v>1684814.3860802529</v>
      </c>
      <c r="K31" s="90">
        <f t="shared" si="0"/>
        <v>14654546.385935199</v>
      </c>
      <c r="L31" s="91"/>
      <c r="M31" s="92">
        <f>[3]TrPeaks!G27</f>
        <v>36.172449999999998</v>
      </c>
      <c r="N31" s="93">
        <f t="shared" si="1"/>
        <v>253207.15</v>
      </c>
      <c r="O31" s="90"/>
      <c r="P31" s="90">
        <f t="shared" si="6"/>
        <v>12011385.570818743</v>
      </c>
      <c r="Q31" s="7">
        <f t="shared" si="11"/>
        <v>371749.99497863767</v>
      </c>
      <c r="R31" s="15">
        <f>[3]TrTYRA!M27</f>
        <v>1.6897727044483529E-2</v>
      </c>
      <c r="S31" s="69"/>
      <c r="T31" s="18">
        <f t="shared" si="7"/>
        <v>14697637.101877633</v>
      </c>
      <c r="U31" s="93"/>
      <c r="V31" s="90">
        <f t="shared" si="2"/>
        <v>43090.715942434967</v>
      </c>
      <c r="W31" s="17">
        <f t="shared" si="12"/>
        <v>2.9404332831340025E-3</v>
      </c>
      <c r="X31" s="87">
        <f>[3]TrPeaks!L27</f>
        <v>1.4729363837262914</v>
      </c>
      <c r="Y31" s="11">
        <f t="shared" si="3"/>
        <v>1.512450768243055E-2</v>
      </c>
      <c r="Z31" s="11">
        <f t="shared" si="8"/>
        <v>7.8694480994276287E-3</v>
      </c>
      <c r="AA31" s="45" t="str">
        <f t="shared" si="9"/>
        <v>yes</v>
      </c>
      <c r="AB31" s="45" t="str">
        <f t="shared" si="10"/>
        <v>yes</v>
      </c>
      <c r="AD31" s="88">
        <f t="shared" si="4"/>
        <v>0</v>
      </c>
      <c r="AE31" s="88"/>
      <c r="AF31" s="88"/>
      <c r="AG31" s="88"/>
    </row>
    <row r="32" spans="1:33" ht="12.75">
      <c r="B32" s="89" t="s">
        <v>51</v>
      </c>
      <c r="C32" s="38">
        <f>'[3]tot rate impact'!C32</f>
        <v>0</v>
      </c>
      <c r="D32" s="38">
        <f>'[3]tot rate impact'!D32</f>
        <v>24365.35559871306</v>
      </c>
      <c r="E32" s="39">
        <f>'[3]tot rate impact'!E32</f>
        <v>20.399999999999999</v>
      </c>
      <c r="F32" s="40">
        <f>'[3]tot rate impact'!F32</f>
        <v>9.8524650860492974E-3</v>
      </c>
      <c r="G32" s="90">
        <f t="shared" si="5"/>
        <v>0</v>
      </c>
      <c r="H32" s="7">
        <f t="shared" si="5"/>
        <v>13985714.113661297</v>
      </c>
      <c r="I32" s="7">
        <f t="shared" si="5"/>
        <v>212159.99999999997</v>
      </c>
      <c r="J32" s="7">
        <f t="shared" si="5"/>
        <v>1527132.0883376412</v>
      </c>
      <c r="K32" s="90">
        <f t="shared" si="0"/>
        <v>15725006.201998938</v>
      </c>
      <c r="L32" s="91"/>
      <c r="M32" s="92">
        <f>[3]TrPeaks!G28</f>
        <v>20.35417</v>
      </c>
      <c r="N32" s="93">
        <f t="shared" si="1"/>
        <v>142479.19</v>
      </c>
      <c r="O32" s="90"/>
      <c r="P32" s="90">
        <f t="shared" si="6"/>
        <v>0</v>
      </c>
      <c r="Q32" s="7">
        <f t="shared" si="11"/>
        <v>200168.62810642991</v>
      </c>
      <c r="R32" s="15">
        <f>[3]TrTYRA!M28</f>
        <v>9.0985740048377239E-3</v>
      </c>
      <c r="S32" s="69"/>
      <c r="T32" s="18">
        <f t="shared" si="7"/>
        <v>16067654.020105368</v>
      </c>
      <c r="U32" s="93"/>
      <c r="V32" s="90">
        <f t="shared" si="2"/>
        <v>342647.81810642965</v>
      </c>
      <c r="W32" s="17">
        <f t="shared" si="12"/>
        <v>2.1789995737036518E-2</v>
      </c>
      <c r="X32" s="87">
        <f>[3]TrPeaks!L28</f>
        <v>3.1973752812688652</v>
      </c>
      <c r="Y32" s="11">
        <f t="shared" si="3"/>
        <v>8.5105322015649326E-3</v>
      </c>
      <c r="Z32" s="11">
        <f t="shared" si="8"/>
        <v>1.3815708543489602E-2</v>
      </c>
      <c r="AA32" s="45">
        <f t="shared" si="9"/>
        <v>0</v>
      </c>
      <c r="AB32" s="45" t="str">
        <f t="shared" si="10"/>
        <v>yes</v>
      </c>
      <c r="AD32" s="88">
        <f t="shared" si="4"/>
        <v>0</v>
      </c>
      <c r="AE32" s="88"/>
      <c r="AF32" s="88"/>
      <c r="AG32" s="88"/>
    </row>
    <row r="33" spans="2:33" ht="12.75">
      <c r="B33" s="89" t="s">
        <v>52</v>
      </c>
      <c r="C33" s="38">
        <f>'[3]tot rate impact'!C33</f>
        <v>117359.44297027698</v>
      </c>
      <c r="D33" s="38">
        <f>'[3]tot rate impact'!D33</f>
        <v>0</v>
      </c>
      <c r="E33" s="39">
        <f>'[3]tot rate impact'!E33</f>
        <v>230.2</v>
      </c>
      <c r="F33" s="40">
        <f>'[3]tot rate impact'!F33</f>
        <v>7.5627007954845213E-2</v>
      </c>
      <c r="G33" s="90">
        <f t="shared" si="5"/>
        <v>106679733.65998177</v>
      </c>
      <c r="H33" s="7">
        <f t="shared" si="5"/>
        <v>0</v>
      </c>
      <c r="I33" s="7">
        <f t="shared" si="5"/>
        <v>2394080</v>
      </c>
      <c r="J33" s="7">
        <f t="shared" si="5"/>
        <v>11722186.233001009</v>
      </c>
      <c r="K33" s="90">
        <f t="shared" si="0"/>
        <v>120795999.89298278</v>
      </c>
      <c r="L33" s="91"/>
      <c r="M33" s="92">
        <f>[3]TrPeaks!G29</f>
        <v>230.18288000000001</v>
      </c>
      <c r="N33" s="93">
        <f t="shared" si="1"/>
        <v>1611280.1600000001</v>
      </c>
      <c r="O33" s="90"/>
      <c r="P33" s="90">
        <f t="shared" si="6"/>
        <v>101750637.05523014</v>
      </c>
      <c r="Q33" s="7">
        <f t="shared" si="11"/>
        <v>2586464.9896272994</v>
      </c>
      <c r="R33" s="15">
        <f>[3]TrTYRA!M29</f>
        <v>0.11756659043760452</v>
      </c>
      <c r="S33" s="69"/>
      <c r="T33" s="18">
        <f t="shared" si="7"/>
        <v>120064648.43785845</v>
      </c>
      <c r="U33" s="93"/>
      <c r="V33" s="90">
        <f t="shared" si="2"/>
        <v>-731351.4551243335</v>
      </c>
      <c r="W33" s="17">
        <f t="shared" si="12"/>
        <v>-6.0544343833592359E-3</v>
      </c>
      <c r="X33" s="87">
        <f>[3]TrPeaks!L29</f>
        <v>1.4305713371378339</v>
      </c>
      <c r="Y33" s="11">
        <f t="shared" si="3"/>
        <v>9.6244593244969298E-2</v>
      </c>
      <c r="Z33" s="11">
        <f t="shared" si="8"/>
        <v>6.6620213117205354E-2</v>
      </c>
      <c r="AA33" s="45" t="str">
        <f t="shared" si="9"/>
        <v>yes</v>
      </c>
      <c r="AB33" s="45">
        <f t="shared" si="10"/>
        <v>0</v>
      </c>
      <c r="AD33" s="88">
        <f t="shared" si="4"/>
        <v>0</v>
      </c>
      <c r="AE33" s="88"/>
      <c r="AF33" s="88"/>
      <c r="AG33" s="88"/>
    </row>
    <row r="34" spans="2:33" ht="13.5" thickBot="1">
      <c r="B34" s="97" t="s">
        <v>53</v>
      </c>
      <c r="C34" s="41">
        <f>'[3]tot rate impact'!C34</f>
        <v>53799.155821118751</v>
      </c>
      <c r="D34" s="41">
        <f>'[3]tot rate impact'!D34</f>
        <v>19908.20351080595</v>
      </c>
      <c r="E34" s="42">
        <f>'[3]tot rate impact'!E34</f>
        <v>198.6</v>
      </c>
      <c r="F34" s="43">
        <f>'[3]tot rate impact'!F34</f>
        <v>4.2779305116617483E-2</v>
      </c>
      <c r="G34" s="98">
        <f t="shared" si="5"/>
        <v>48903432.641396947</v>
      </c>
      <c r="H34" s="7">
        <f t="shared" si="5"/>
        <v>11427308.815202616</v>
      </c>
      <c r="I34" s="7">
        <f t="shared" si="5"/>
        <v>2065440</v>
      </c>
      <c r="J34" s="7">
        <f t="shared" si="5"/>
        <v>6630792.2930757096</v>
      </c>
      <c r="K34" s="98">
        <f t="shared" si="0"/>
        <v>69026973.749675274</v>
      </c>
      <c r="L34" s="99"/>
      <c r="M34" s="100">
        <f>[3]TrPeaks!G30</f>
        <v>157.26282</v>
      </c>
      <c r="N34" s="101">
        <f t="shared" si="1"/>
        <v>1100839.74</v>
      </c>
      <c r="O34" s="98"/>
      <c r="P34" s="98">
        <f t="shared" si="6"/>
        <v>46643868.096909955</v>
      </c>
      <c r="Q34" s="25">
        <f t="shared" si="11"/>
        <v>1096084.0368022819</v>
      </c>
      <c r="R34" s="26">
        <f>[3]TrTYRA!M30</f>
        <v>4.982200167283099E-2</v>
      </c>
      <c r="S34" s="102"/>
      <c r="T34" s="7">
        <f t="shared" si="7"/>
        <v>68964332.981990561</v>
      </c>
      <c r="U34" s="98"/>
      <c r="V34" s="98">
        <f t="shared" si="2"/>
        <v>-62640.767684713006</v>
      </c>
      <c r="W34" s="28">
        <f>V34/K34</f>
        <v>-9.0748245623338932E-4</v>
      </c>
      <c r="X34" s="87">
        <f>[3]TrPeaks!L30</f>
        <v>2.3378851876948095</v>
      </c>
      <c r="Y34" s="29">
        <f t="shared" si="3"/>
        <v>6.5755090662940802E-2</v>
      </c>
      <c r="Z34" s="29">
        <f t="shared" si="8"/>
        <v>4.187129611890119E-2</v>
      </c>
      <c r="AA34" s="45" t="str">
        <f t="shared" si="9"/>
        <v>yes</v>
      </c>
      <c r="AB34" s="45">
        <f t="shared" si="10"/>
        <v>0</v>
      </c>
      <c r="AD34" s="103">
        <f t="shared" si="4"/>
        <v>0</v>
      </c>
      <c r="AE34" s="103"/>
      <c r="AF34" s="103"/>
      <c r="AG34" s="103"/>
    </row>
    <row r="35" spans="2:33" ht="12.75" thickTop="1">
      <c r="B35" s="70" t="s">
        <v>54</v>
      </c>
      <c r="C35" s="104">
        <f t="shared" ref="C35:K35" si="13">SUM(C9:C34)</f>
        <v>921990.02942102822</v>
      </c>
      <c r="D35" s="105">
        <f t="shared" si="13"/>
        <v>839147.52480474126</v>
      </c>
      <c r="E35" s="105">
        <f t="shared" si="13"/>
        <v>3936.9999999999991</v>
      </c>
      <c r="F35" s="30">
        <f t="shared" si="13"/>
        <v>1.0000000000000002</v>
      </c>
      <c r="G35" s="31">
        <f t="shared" si="13"/>
        <v>838088936.74371457</v>
      </c>
      <c r="H35" s="31">
        <f t="shared" si="13"/>
        <v>481670679.23792148</v>
      </c>
      <c r="I35" s="31">
        <f t="shared" si="13"/>
        <v>40944800</v>
      </c>
      <c r="J35" s="31">
        <f t="shared" si="13"/>
        <v>155000000.00000003</v>
      </c>
      <c r="K35" s="31">
        <f t="shared" si="13"/>
        <v>1515704415.9816363</v>
      </c>
      <c r="L35" s="105"/>
      <c r="M35" s="32">
        <f>SUM(M9:M34)</f>
        <v>2391.6447899999998</v>
      </c>
      <c r="N35" s="31">
        <f>SUM(N9:N34)</f>
        <v>16741513.529999999</v>
      </c>
      <c r="O35" s="105"/>
      <c r="P35" s="31">
        <f>SUM(P9:P34)</f>
        <v>799365355.50803161</v>
      </c>
      <c r="Q35" s="31">
        <f>SUM(Q9:Q34)</f>
        <v>21999999.999999989</v>
      </c>
      <c r="R35" s="33">
        <f>SUM(R9:R34)</f>
        <v>1</v>
      </c>
      <c r="S35" s="65"/>
      <c r="T35" s="31">
        <f>SUM(T9:T34)</f>
        <v>1515722348.2759533</v>
      </c>
      <c r="U35" s="105"/>
      <c r="V35" s="105">
        <f>SUM(V9:V34)</f>
        <v>17932.29431675456</v>
      </c>
      <c r="W35" s="17">
        <f t="shared" si="12"/>
        <v>1.1830996946156434E-5</v>
      </c>
      <c r="X35" s="106"/>
      <c r="Y35" s="34">
        <f>SUM(Y9:Y34)</f>
        <v>1</v>
      </c>
      <c r="Z35" s="34">
        <f>SUM(Z9:Z34)</f>
        <v>1</v>
      </c>
      <c r="AD35" s="88">
        <f>SUM(AD9:AD34)</f>
        <v>0</v>
      </c>
      <c r="AE35" s="88">
        <f>SUM(AE9:AE34)</f>
        <v>0</v>
      </c>
      <c r="AF35" s="88">
        <f>SUM(AF9:AF34)</f>
        <v>0</v>
      </c>
      <c r="AG35" s="88">
        <f>SUM(AD35:AF35)</f>
        <v>0</v>
      </c>
    </row>
    <row r="36" spans="2:33" ht="12.75" thickBot="1">
      <c r="B36" s="107"/>
      <c r="C36" s="108"/>
      <c r="D36" s="108"/>
      <c r="E36" s="108"/>
      <c r="F36" s="108"/>
      <c r="G36" s="108"/>
      <c r="H36" s="108"/>
      <c r="I36" s="108"/>
      <c r="J36" s="108"/>
      <c r="K36" s="108"/>
      <c r="L36" s="108"/>
      <c r="M36" s="108"/>
      <c r="N36" s="108"/>
      <c r="O36" s="108"/>
      <c r="P36" s="108"/>
      <c r="Q36" s="108"/>
      <c r="R36" s="108"/>
      <c r="S36" s="108"/>
      <c r="T36" s="108"/>
      <c r="U36" s="108"/>
      <c r="V36" s="108"/>
      <c r="W36" s="109"/>
      <c r="X36" s="110"/>
      <c r="Y36" s="111"/>
    </row>
    <row r="37" spans="2:33">
      <c r="X37" s="110">
        <f>CORREL(W9:W34,X9:X34)</f>
        <v>0.9860825026575526</v>
      </c>
      <c r="Y37" s="111" t="s">
        <v>55</v>
      </c>
    </row>
    <row r="39" spans="2:33">
      <c r="H39" s="113" t="s">
        <v>56</v>
      </c>
      <c r="I39" s="113"/>
      <c r="J39" s="114"/>
      <c r="K39" s="114">
        <v>307660000</v>
      </c>
      <c r="M39" s="110">
        <f>K35/K39</f>
        <v>4.9265566403875587</v>
      </c>
      <c r="N39" s="115">
        <f>M$39*K39</f>
        <v>1515704415.9816363</v>
      </c>
    </row>
    <row r="40" spans="2:33">
      <c r="H40" s="113" t="s">
        <v>57</v>
      </c>
      <c r="I40" s="113"/>
      <c r="J40" s="114"/>
      <c r="K40" s="114">
        <f>K39-K41-K42</f>
        <v>189566000</v>
      </c>
      <c r="N40" s="115">
        <f>M$39*K40</f>
        <v>933907636.09170794</v>
      </c>
    </row>
    <row r="41" spans="2:33" s="116" customFormat="1">
      <c r="H41" s="117" t="s">
        <v>58</v>
      </c>
      <c r="I41" s="117"/>
      <c r="J41" s="118"/>
      <c r="K41" s="118">
        <v>53072000</v>
      </c>
      <c r="N41" s="119">
        <f>M$39*K41</f>
        <v>261462214.01864851</v>
      </c>
      <c r="X41" s="120"/>
    </row>
    <row r="42" spans="2:33">
      <c r="H42" s="44" t="s">
        <v>59</v>
      </c>
      <c r="K42" s="2">
        <v>65022000</v>
      </c>
      <c r="N42" s="119">
        <f>M$39*K42</f>
        <v>320334565.87127984</v>
      </c>
    </row>
  </sheetData>
  <mergeCells count="10">
    <mergeCell ref="V8:W8"/>
    <mergeCell ref="B3:W3"/>
    <mergeCell ref="B4:W4"/>
    <mergeCell ref="C5:K5"/>
    <mergeCell ref="M5:T5"/>
    <mergeCell ref="C6:E6"/>
    <mergeCell ref="G6:K6"/>
    <mergeCell ref="M6:N6"/>
    <mergeCell ref="Q6:R6"/>
    <mergeCell ref="V6:W7"/>
  </mergeCells>
  <conditionalFormatting sqref="W9:W35">
    <cfRule type="cellIs" dxfId="1" priority="1" stopIfTrue="1" operator="notBetween">
      <formula>0.03</formula>
      <formula>-0.03</formula>
    </cfRule>
  </conditionalFormatting>
  <pageMargins left="0.39" right="0.24" top="0.66" bottom="0.63" header="0.5" footer="0.5"/>
  <pageSetup scale="45" orientation="landscape" r:id="rId1"/>
  <headerFooter alignWithMargins="0"/>
  <legacyDrawing r:id="rId2"/>
</worksheet>
</file>

<file path=xl/worksheets/sheet3.xml><?xml version="1.0" encoding="utf-8"?>
<worksheet xmlns="http://schemas.openxmlformats.org/spreadsheetml/2006/main" xmlns:r="http://schemas.openxmlformats.org/officeDocument/2006/relationships">
  <sheetPr>
    <pageSetUpPr fitToPage="1"/>
  </sheetPr>
  <dimension ref="A2:AG42"/>
  <sheetViews>
    <sheetView view="pageBreakPreview" zoomScale="70" zoomScaleNormal="65" zoomScaleSheetLayoutView="70" workbookViewId="0">
      <pane xSplit="7350" topLeftCell="M1"/>
      <selection sqref="A1:XFD1048576"/>
      <selection pane="topRight" activeCell="B5" sqref="A1:XFD1048576"/>
    </sheetView>
  </sheetViews>
  <sheetFormatPr defaultColWidth="10.28515625" defaultRowHeight="12"/>
  <cols>
    <col min="1" max="1" width="2.5703125" style="44" customWidth="1"/>
    <col min="2" max="2" width="11" style="44" customWidth="1"/>
    <col min="3" max="3" width="9.28515625" style="44" customWidth="1"/>
    <col min="4" max="4" width="9.42578125" style="44" customWidth="1"/>
    <col min="5" max="5" width="7" style="44" customWidth="1"/>
    <col min="6" max="6" width="6.28515625" style="44" customWidth="1"/>
    <col min="7" max="8" width="13.42578125" style="44" customWidth="1"/>
    <col min="9" max="9" width="12.85546875" style="44" customWidth="1"/>
    <col min="10" max="10" width="13.42578125" style="44" customWidth="1"/>
    <col min="11" max="11" width="16" style="44" customWidth="1"/>
    <col min="12" max="12" width="2.28515625" style="44" customWidth="1"/>
    <col min="13" max="13" width="8.28515625" style="44" customWidth="1"/>
    <col min="14" max="14" width="12.5703125" style="44" customWidth="1"/>
    <col min="15" max="15" width="1.140625" style="44" customWidth="1"/>
    <col min="16" max="16" width="14" style="44" customWidth="1"/>
    <col min="17" max="17" width="13.85546875" style="44" customWidth="1"/>
    <col min="18" max="18" width="7" style="44" customWidth="1"/>
    <col min="19" max="19" width="1.85546875" style="44" customWidth="1"/>
    <col min="20" max="20" width="15.140625" style="44" customWidth="1"/>
    <col min="21" max="21" width="1.28515625" style="44" customWidth="1"/>
    <col min="22" max="22" width="11.140625" style="44" customWidth="1"/>
    <col min="23" max="23" width="7.7109375" style="44" customWidth="1"/>
    <col min="24" max="24" width="9.28515625" style="45" customWidth="1"/>
    <col min="25" max="26" width="6.42578125" style="44" customWidth="1"/>
    <col min="27" max="27" width="5.7109375" style="44" customWidth="1"/>
    <col min="28" max="28" width="8.140625" style="44" customWidth="1"/>
    <col min="29" max="29" width="2.7109375" style="44" customWidth="1"/>
    <col min="30" max="30" width="12" style="44" bestFit="1" customWidth="1"/>
    <col min="31" max="32" width="10.28515625" style="44" customWidth="1"/>
    <col min="33" max="33" width="11.5703125" style="44" bestFit="1" customWidth="1"/>
    <col min="34" max="16384" width="10.28515625" style="44"/>
  </cols>
  <sheetData>
    <row r="2" spans="2:33" ht="12.75" thickBot="1"/>
    <row r="3" spans="2:33" s="46" customFormat="1" ht="15.75">
      <c r="B3" s="159" t="str">
        <f>'[3]tot rate impact'!B3:W3</f>
        <v>2014/15 Treated Water Service Cost</v>
      </c>
      <c r="C3" s="160"/>
      <c r="D3" s="160"/>
      <c r="E3" s="160"/>
      <c r="F3" s="160"/>
      <c r="G3" s="160"/>
      <c r="H3" s="160"/>
      <c r="I3" s="160"/>
      <c r="J3" s="160"/>
      <c r="K3" s="160"/>
      <c r="L3" s="160"/>
      <c r="M3" s="160"/>
      <c r="N3" s="160"/>
      <c r="O3" s="160"/>
      <c r="P3" s="160"/>
      <c r="Q3" s="160"/>
      <c r="R3" s="160"/>
      <c r="S3" s="160"/>
      <c r="T3" s="160"/>
      <c r="U3" s="160"/>
      <c r="V3" s="160"/>
      <c r="W3" s="161"/>
      <c r="X3" s="47"/>
    </row>
    <row r="4" spans="2:33" s="46" customFormat="1" ht="16.5" thickBot="1">
      <c r="B4" s="162" t="s">
        <v>61</v>
      </c>
      <c r="C4" s="163"/>
      <c r="D4" s="163"/>
      <c r="E4" s="163"/>
      <c r="F4" s="163"/>
      <c r="G4" s="163"/>
      <c r="H4" s="163"/>
      <c r="I4" s="163"/>
      <c r="J4" s="163"/>
      <c r="K4" s="163"/>
      <c r="L4" s="163"/>
      <c r="M4" s="163"/>
      <c r="N4" s="163"/>
      <c r="O4" s="163"/>
      <c r="P4" s="163"/>
      <c r="Q4" s="163"/>
      <c r="R4" s="163"/>
      <c r="S4" s="163"/>
      <c r="T4" s="163"/>
      <c r="U4" s="163"/>
      <c r="V4" s="163"/>
      <c r="W4" s="164"/>
      <c r="X4" s="47"/>
    </row>
    <row r="5" spans="2:33" ht="12.75">
      <c r="B5" s="48"/>
      <c r="C5" s="165"/>
      <c r="D5" s="166"/>
      <c r="E5" s="166"/>
      <c r="F5" s="166"/>
      <c r="G5" s="166"/>
      <c r="H5" s="166"/>
      <c r="I5" s="166"/>
      <c r="J5" s="166"/>
      <c r="K5" s="166"/>
      <c r="L5" s="49"/>
      <c r="M5" s="167" t="s">
        <v>62</v>
      </c>
      <c r="N5" s="167"/>
      <c r="O5" s="167"/>
      <c r="P5" s="167"/>
      <c r="Q5" s="167"/>
      <c r="R5" s="167"/>
      <c r="S5" s="167"/>
      <c r="T5" s="168"/>
      <c r="U5" s="50"/>
      <c r="V5" s="50"/>
      <c r="W5" s="51"/>
    </row>
    <row r="6" spans="2:33" s="52" customFormat="1" ht="12.75">
      <c r="B6" s="53"/>
      <c r="C6" s="169" t="str">
        <f>'[3]tot rate impact'!C6:E6</f>
        <v>CY 2015  Water Sales</v>
      </c>
      <c r="D6" s="170"/>
      <c r="E6" s="170"/>
      <c r="F6" s="54"/>
      <c r="G6" s="170" t="s">
        <v>4</v>
      </c>
      <c r="H6" s="170"/>
      <c r="I6" s="170"/>
      <c r="J6" s="170"/>
      <c r="K6" s="170"/>
      <c r="L6" s="55"/>
      <c r="M6" s="171"/>
      <c r="N6" s="171"/>
      <c r="O6" s="55"/>
      <c r="P6" s="56" t="s">
        <v>6</v>
      </c>
      <c r="Q6" s="172" t="s">
        <v>7</v>
      </c>
      <c r="R6" s="173"/>
      <c r="S6" s="57"/>
      <c r="T6" s="58" t="s">
        <v>8</v>
      </c>
      <c r="U6" s="59"/>
      <c r="V6" s="174" t="s">
        <v>9</v>
      </c>
      <c r="W6" s="175"/>
      <c r="X6" s="60"/>
    </row>
    <row r="7" spans="2:33" ht="12.75">
      <c r="B7" s="61" t="s">
        <v>10</v>
      </c>
      <c r="C7" s="62"/>
      <c r="D7" s="54"/>
      <c r="E7" s="54"/>
      <c r="F7" s="54"/>
      <c r="G7" s="66">
        <f>'[3]tot rate impact'!G7</f>
        <v>909</v>
      </c>
      <c r="H7" s="66">
        <f>'[3]tot rate impact'!H7</f>
        <v>574</v>
      </c>
      <c r="I7" s="66">
        <f>'[3]tot rate impact'!I7</f>
        <v>10400</v>
      </c>
      <c r="J7" s="66">
        <f>'[3]tot rate impact'!J7</f>
        <v>155000000</v>
      </c>
      <c r="K7" s="64"/>
      <c r="L7" s="65"/>
      <c r="M7" s="65"/>
      <c r="N7" s="66">
        <v>0</v>
      </c>
      <c r="O7" s="67"/>
      <c r="P7" s="66">
        <v>838</v>
      </c>
      <c r="Q7" s="66">
        <v>65000000</v>
      </c>
      <c r="R7" s="66"/>
      <c r="S7" s="68"/>
      <c r="T7" s="69"/>
      <c r="U7" s="69"/>
      <c r="V7" s="174"/>
      <c r="W7" s="175"/>
      <c r="AD7" s="2"/>
      <c r="AE7" s="2"/>
      <c r="AF7" s="2"/>
    </row>
    <row r="8" spans="2:33" ht="42.75">
      <c r="B8" s="70"/>
      <c r="C8" s="71" t="s">
        <v>11</v>
      </c>
      <c r="D8" s="72" t="s">
        <v>12</v>
      </c>
      <c r="E8" s="73" t="s">
        <v>15</v>
      </c>
      <c r="F8" s="74" t="s">
        <v>14</v>
      </c>
      <c r="G8" s="72" t="s">
        <v>11</v>
      </c>
      <c r="H8" s="72" t="s">
        <v>12</v>
      </c>
      <c r="I8" s="73" t="s">
        <v>15</v>
      </c>
      <c r="J8" s="73" t="s">
        <v>14</v>
      </c>
      <c r="K8" s="58" t="s">
        <v>8</v>
      </c>
      <c r="L8" s="76"/>
      <c r="M8" s="72" t="s">
        <v>16</v>
      </c>
      <c r="N8" s="72"/>
      <c r="O8" s="76"/>
      <c r="P8" s="72" t="s">
        <v>17</v>
      </c>
      <c r="Q8" s="72"/>
      <c r="R8" s="72"/>
      <c r="S8" s="77"/>
      <c r="T8" s="75"/>
      <c r="U8" s="77"/>
      <c r="V8" s="157" t="s">
        <v>18</v>
      </c>
      <c r="W8" s="158"/>
      <c r="X8" s="78" t="s">
        <v>19</v>
      </c>
      <c r="Y8" s="78" t="s">
        <v>20</v>
      </c>
      <c r="Z8" s="78" t="s">
        <v>21</v>
      </c>
      <c r="AA8" s="79" t="s">
        <v>22</v>
      </c>
      <c r="AB8" s="79" t="s">
        <v>23</v>
      </c>
      <c r="AD8" s="80" t="s">
        <v>24</v>
      </c>
      <c r="AE8" s="80" t="s">
        <v>25</v>
      </c>
      <c r="AF8" s="79" t="s">
        <v>26</v>
      </c>
      <c r="AG8" s="79" t="s">
        <v>27</v>
      </c>
    </row>
    <row r="9" spans="2:33" ht="12.75">
      <c r="B9" s="81" t="s">
        <v>28</v>
      </c>
      <c r="C9" s="35">
        <f>'[3]tot rate impact'!C9</f>
        <v>9321.6451689472196</v>
      </c>
      <c r="D9" s="35">
        <f>'[3]tot rate impact'!D9</f>
        <v>9287.1694319958315</v>
      </c>
      <c r="E9" s="36">
        <f>'[3]tot rate impact'!E9</f>
        <v>39.299999999999997</v>
      </c>
      <c r="F9" s="37">
        <f>'[3]tot rate impact'!F9</f>
        <v>1.3019279423562848E-2</v>
      </c>
      <c r="G9" s="6">
        <f>G$7*C9</f>
        <v>8473375.4585730229</v>
      </c>
      <c r="H9" s="7">
        <f>H$7*D9</f>
        <v>5330835.2539656069</v>
      </c>
      <c r="I9" s="7">
        <f>I$7*E9</f>
        <v>408719.99999999994</v>
      </c>
      <c r="J9" s="7">
        <f>J$7*F9</f>
        <v>2017988.3106522413</v>
      </c>
      <c r="K9" s="6">
        <f t="shared" ref="K9:K34" si="0">SUM(G9:J9)</f>
        <v>16230919.023190871</v>
      </c>
      <c r="L9" s="83"/>
      <c r="M9" s="84">
        <f>[3]TrPeaks!G5</f>
        <v>33.445619999999998</v>
      </c>
      <c r="N9" s="8">
        <f t="shared" ref="N9:N34" si="1">$N$7*M9</f>
        <v>0</v>
      </c>
      <c r="O9" s="85"/>
      <c r="P9" s="6">
        <f>P$7*C9</f>
        <v>7811538.6515777698</v>
      </c>
      <c r="Q9" s="6">
        <f>R9*Q$7</f>
        <v>672967.72913910903</v>
      </c>
      <c r="R9" s="9">
        <f>[3]TrTYRA!M5</f>
        <v>1.0353349679063215E-2</v>
      </c>
      <c r="S9" s="86"/>
      <c r="T9" s="6">
        <f>Q9+P9+N9+H9+I9+J9</f>
        <v>16242049.945334727</v>
      </c>
      <c r="U9" s="85"/>
      <c r="V9" s="85">
        <f t="shared" ref="V9:V34" si="2">T9-K9</f>
        <v>11130.922143856063</v>
      </c>
      <c r="W9" s="10">
        <f>V9/K9</f>
        <v>6.8578508265318254E-4</v>
      </c>
      <c r="X9" s="87">
        <f>[3]TrPeaks!L5</f>
        <v>1.4127361819618427</v>
      </c>
      <c r="Y9" s="11">
        <f t="shared" ref="Y9:Y34" si="3">M9/M$35</f>
        <v>1.3935676567763615E-2</v>
      </c>
      <c r="Z9" s="11">
        <f>SUM(C9:E9)/SUM(C$35:E$35)</f>
        <v>1.0565057751412001E-2</v>
      </c>
      <c r="AA9" s="45" t="str">
        <f>IF(Y9&gt;Z9,"yes",0)</f>
        <v>yes</v>
      </c>
      <c r="AB9" s="45" t="str">
        <f>IF(V9&gt;0,"yes",0)</f>
        <v>yes</v>
      </c>
      <c r="AD9" s="88">
        <f t="shared" ref="AD9:AD34" si="4">AD$7*C9</f>
        <v>0</v>
      </c>
      <c r="AE9" s="88"/>
      <c r="AF9" s="88"/>
      <c r="AG9" s="88"/>
    </row>
    <row r="10" spans="2:33" ht="12.75">
      <c r="B10" s="89" t="s">
        <v>29</v>
      </c>
      <c r="C10" s="38">
        <f>'[3]tot rate impact'!C10</f>
        <v>10393.55621644691</v>
      </c>
      <c r="D10" s="38">
        <f>'[3]tot rate impact'!D10</f>
        <v>0</v>
      </c>
      <c r="E10" s="39">
        <f>'[3]tot rate impact'!E10</f>
        <v>32.700000000000003</v>
      </c>
      <c r="F10" s="40">
        <f>'[3]tot rate impact'!F10</f>
        <v>6.6470050350750237E-3</v>
      </c>
      <c r="G10" s="90">
        <f t="shared" ref="G10:J34" si="5">G$7*C10</f>
        <v>9447742.6007502414</v>
      </c>
      <c r="H10" s="7">
        <f t="shared" si="5"/>
        <v>0</v>
      </c>
      <c r="I10" s="7">
        <f t="shared" si="5"/>
        <v>340080.00000000006</v>
      </c>
      <c r="J10" s="7">
        <f t="shared" si="5"/>
        <v>1030285.7804366287</v>
      </c>
      <c r="K10" s="90">
        <f t="shared" si="0"/>
        <v>10818108.381186871</v>
      </c>
      <c r="L10" s="91"/>
      <c r="M10" s="92">
        <f>[3]TrPeaks!G6</f>
        <v>32.65278</v>
      </c>
      <c r="N10" s="93">
        <f t="shared" si="1"/>
        <v>0</v>
      </c>
      <c r="O10" s="90"/>
      <c r="P10" s="90">
        <f t="shared" ref="P10:P34" si="6">P$7*C10</f>
        <v>8709800.1093825102</v>
      </c>
      <c r="Q10" s="7">
        <f>R10*Q$7</f>
        <v>671654.01522477041</v>
      </c>
      <c r="R10" s="15">
        <f>[3]TrTYRA!M6</f>
        <v>1.0333138695765699E-2</v>
      </c>
      <c r="S10" s="69"/>
      <c r="T10" s="18">
        <f t="shared" ref="T10:T34" si="7">Q10+P10+N10+H10+I10+J10</f>
        <v>10751819.905043909</v>
      </c>
      <c r="U10" s="93"/>
      <c r="V10" s="90">
        <f t="shared" si="2"/>
        <v>-66288.476142961532</v>
      </c>
      <c r="W10" s="17">
        <f>V10/K10</f>
        <v>-6.1275477936826627E-3</v>
      </c>
      <c r="X10" s="87">
        <f>[3]TrPeaks!L6</f>
        <v>2.1021938954875328</v>
      </c>
      <c r="Y10" s="11">
        <f t="shared" si="3"/>
        <v>1.3605326530599237E-2</v>
      </c>
      <c r="Z10" s="11">
        <f t="shared" ref="Z10:Z34" si="8">SUM(C10:E10)/SUM(C$35:E$35)</f>
        <v>5.9069778052634574E-3</v>
      </c>
      <c r="AA10" s="45" t="str">
        <f t="shared" ref="AA10:AA34" si="9">IF(Y10&gt;Z10,"yes",0)</f>
        <v>yes</v>
      </c>
      <c r="AB10" s="45">
        <f t="shared" ref="AB10:AB34" si="10">IF(V10&gt;0,"yes",0)</f>
        <v>0</v>
      </c>
      <c r="AD10" s="88">
        <f t="shared" si="4"/>
        <v>0</v>
      </c>
      <c r="AE10" s="88"/>
      <c r="AF10" s="88"/>
      <c r="AG10" s="88"/>
    </row>
    <row r="11" spans="2:33" ht="12.75">
      <c r="B11" s="89" t="s">
        <v>30</v>
      </c>
      <c r="C11" s="38">
        <f>'[3]tot rate impact'!C11</f>
        <v>10296.900627263891</v>
      </c>
      <c r="D11" s="38">
        <f>'[3]tot rate impact'!D11</f>
        <v>277.50663604946999</v>
      </c>
      <c r="E11" s="39">
        <f>'[3]tot rate impact'!E11</f>
        <v>21.4</v>
      </c>
      <c r="F11" s="40">
        <f>'[3]tot rate impact'!F11</f>
        <v>7.2918116481756551E-3</v>
      </c>
      <c r="G11" s="90">
        <f t="shared" si="5"/>
        <v>9359882.6701828763</v>
      </c>
      <c r="H11" s="7">
        <f t="shared" si="5"/>
        <v>159288.80909239576</v>
      </c>
      <c r="I11" s="7">
        <f t="shared" si="5"/>
        <v>222559.99999999997</v>
      </c>
      <c r="J11" s="7">
        <f t="shared" si="5"/>
        <v>1130230.8054672265</v>
      </c>
      <c r="K11" s="90">
        <f t="shared" si="0"/>
        <v>10871962.284742497</v>
      </c>
      <c r="L11" s="91"/>
      <c r="M11" s="92">
        <f>[3]TrPeaks!G7</f>
        <v>20.9375</v>
      </c>
      <c r="N11" s="93">
        <f t="shared" si="1"/>
        <v>0</v>
      </c>
      <c r="O11" s="90"/>
      <c r="P11" s="90">
        <f t="shared" si="6"/>
        <v>8628802.7256471403</v>
      </c>
      <c r="Q11" s="7">
        <f t="shared" ref="Q11:Q34" si="11">R11*Q$7</f>
        <v>661432.22523822752</v>
      </c>
      <c r="R11" s="15">
        <f>[3]TrTYRA!M7</f>
        <v>1.0175880388280423E-2</v>
      </c>
      <c r="S11" s="69"/>
      <c r="T11" s="18">
        <f t="shared" si="7"/>
        <v>10802314.565444991</v>
      </c>
      <c r="U11" s="93"/>
      <c r="V11" s="90">
        <f t="shared" si="2"/>
        <v>-69647.719297505915</v>
      </c>
      <c r="W11" s="17">
        <f t="shared" ref="W11:W35" si="12">V11/K11</f>
        <v>-6.4061774198065592E-3</v>
      </c>
      <c r="X11" s="87">
        <f>[3]TrPeaks!L7</f>
        <v>1.8420445603647189</v>
      </c>
      <c r="Y11" s="11">
        <f t="shared" si="3"/>
        <v>8.7239593147787585E-3</v>
      </c>
      <c r="Z11" s="11">
        <f t="shared" si="8"/>
        <v>6.0030366637748595E-3</v>
      </c>
      <c r="AA11" s="45" t="str">
        <f t="shared" si="9"/>
        <v>yes</v>
      </c>
      <c r="AB11" s="45">
        <f t="shared" si="10"/>
        <v>0</v>
      </c>
      <c r="AD11" s="88">
        <f t="shared" si="4"/>
        <v>0</v>
      </c>
      <c r="AE11" s="88"/>
      <c r="AF11" s="88"/>
      <c r="AG11" s="88"/>
    </row>
    <row r="12" spans="2:33" ht="12.75">
      <c r="B12" s="89" t="s">
        <v>31</v>
      </c>
      <c r="C12" s="38">
        <f>'[3]tot rate impact'!C12</f>
        <v>106018.4891803481</v>
      </c>
      <c r="D12" s="38">
        <f>'[3]tot rate impact'!D12</f>
        <v>0</v>
      </c>
      <c r="E12" s="39">
        <f>'[3]tot rate impact'!E12</f>
        <v>228.7</v>
      </c>
      <c r="F12" s="40">
        <f>'[3]tot rate impact'!F12</f>
        <v>6.3437227046623648E-2</v>
      </c>
      <c r="G12" s="90">
        <f t="shared" si="5"/>
        <v>96370806.664936423</v>
      </c>
      <c r="H12" s="7">
        <f t="shared" si="5"/>
        <v>0</v>
      </c>
      <c r="I12" s="7">
        <f t="shared" si="5"/>
        <v>2378480</v>
      </c>
      <c r="J12" s="7">
        <f t="shared" si="5"/>
        <v>9832770.1922266651</v>
      </c>
      <c r="K12" s="90">
        <f t="shared" si="0"/>
        <v>108582056.85716309</v>
      </c>
      <c r="L12" s="91"/>
      <c r="M12" s="92">
        <f>[3]TrPeaks!G8</f>
        <v>231.58385999999999</v>
      </c>
      <c r="N12" s="93">
        <f t="shared" si="1"/>
        <v>0</v>
      </c>
      <c r="O12" s="90"/>
      <c r="P12" s="90">
        <f t="shared" si="6"/>
        <v>88843493.93313171</v>
      </c>
      <c r="Q12" s="7">
        <f t="shared" si="11"/>
        <v>6636908.9228890892</v>
      </c>
      <c r="R12" s="15">
        <f>[3]TrTYRA!M8</f>
        <v>0.10210629112137061</v>
      </c>
      <c r="S12" s="69"/>
      <c r="T12" s="18">
        <f t="shared" si="7"/>
        <v>107691653.04824746</v>
      </c>
      <c r="U12" s="93"/>
      <c r="V12" s="90">
        <f t="shared" si="2"/>
        <v>-890403.80891562998</v>
      </c>
      <c r="W12" s="17">
        <f t="shared" si="12"/>
        <v>-8.2002849705355412E-3</v>
      </c>
      <c r="X12" s="87">
        <f>[3]TrPeaks!L8</f>
        <v>1.46690723526269</v>
      </c>
      <c r="Y12" s="11">
        <f t="shared" si="3"/>
        <v>9.6493285855494673E-2</v>
      </c>
      <c r="Z12" s="11">
        <f t="shared" si="8"/>
        <v>6.0194165128028977E-2</v>
      </c>
      <c r="AA12" s="45" t="str">
        <f t="shared" si="9"/>
        <v>yes</v>
      </c>
      <c r="AB12" s="45">
        <f t="shared" si="10"/>
        <v>0</v>
      </c>
      <c r="AD12" s="88">
        <f t="shared" si="4"/>
        <v>0</v>
      </c>
      <c r="AE12" s="88"/>
      <c r="AF12" s="88"/>
      <c r="AG12" s="88"/>
    </row>
    <row r="13" spans="2:33" ht="12.75">
      <c r="B13" s="89" t="s">
        <v>32</v>
      </c>
      <c r="C13" s="38">
        <f>'[3]tot rate impact'!C13</f>
        <v>35264.393063277355</v>
      </c>
      <c r="D13" s="38">
        <f>'[3]tot rate impact'!D13</f>
        <v>26317.060432885813</v>
      </c>
      <c r="E13" s="39">
        <f>'[3]tot rate impact'!E13</f>
        <v>79.2</v>
      </c>
      <c r="F13" s="40">
        <f>'[3]tot rate impact'!F13</f>
        <v>3.2475031264093797E-2</v>
      </c>
      <c r="G13" s="90">
        <f t="shared" si="5"/>
        <v>32055333.294519115</v>
      </c>
      <c r="H13" s="7">
        <f t="shared" si="5"/>
        <v>15105992.688476456</v>
      </c>
      <c r="I13" s="7">
        <f t="shared" si="5"/>
        <v>823680</v>
      </c>
      <c r="J13" s="7">
        <f t="shared" si="5"/>
        <v>5033629.8459345382</v>
      </c>
      <c r="K13" s="90">
        <f t="shared" si="0"/>
        <v>53018635.82893011</v>
      </c>
      <c r="L13" s="91"/>
      <c r="M13" s="92">
        <f>[3]TrPeaks!G9</f>
        <v>79.23518</v>
      </c>
      <c r="N13" s="93">
        <f t="shared" si="1"/>
        <v>0</v>
      </c>
      <c r="O13" s="90"/>
      <c r="P13" s="90">
        <f t="shared" si="6"/>
        <v>29551561.387026425</v>
      </c>
      <c r="Q13" s="7">
        <f t="shared" si="11"/>
        <v>3049241.8998252554</v>
      </c>
      <c r="R13" s="15">
        <f>[3]TrTYRA!M9</f>
        <v>4.691141384346547E-2</v>
      </c>
      <c r="S13" s="69"/>
      <c r="T13" s="18">
        <f t="shared" si="7"/>
        <v>53564105.82126268</v>
      </c>
      <c r="U13" s="93"/>
      <c r="V13" s="90">
        <f t="shared" si="2"/>
        <v>545469.99233257025</v>
      </c>
      <c r="W13" s="17">
        <f t="shared" si="12"/>
        <v>1.0288269092637225E-2</v>
      </c>
      <c r="X13" s="87">
        <f>[3]TrPeaks!L9</f>
        <v>1.3981765320665083</v>
      </c>
      <c r="Y13" s="11">
        <f t="shared" si="3"/>
        <v>3.3014662047482816E-2</v>
      </c>
      <c r="Z13" s="11">
        <f t="shared" si="8"/>
        <v>3.4933738831904433E-2</v>
      </c>
      <c r="AA13" s="45">
        <f t="shared" si="9"/>
        <v>0</v>
      </c>
      <c r="AB13" s="45" t="str">
        <f t="shared" si="10"/>
        <v>yes</v>
      </c>
      <c r="AD13" s="88">
        <f t="shared" si="4"/>
        <v>0</v>
      </c>
      <c r="AE13" s="88"/>
      <c r="AF13" s="88"/>
      <c r="AG13" s="88"/>
    </row>
    <row r="14" spans="2:33" ht="12.75">
      <c r="B14" s="89" t="s">
        <v>33</v>
      </c>
      <c r="C14" s="38">
        <f>'[3]tot rate impact'!C14</f>
        <v>2445.6971160976595</v>
      </c>
      <c r="D14" s="38">
        <f>'[3]tot rate impact'!D14</f>
        <v>0</v>
      </c>
      <c r="E14" s="39">
        <f>'[3]tot rate impact'!E14</f>
        <v>2.9</v>
      </c>
      <c r="F14" s="40">
        <f>'[3]tot rate impact'!F14</f>
        <v>1.4640957384679609E-3</v>
      </c>
      <c r="G14" s="90">
        <f t="shared" si="5"/>
        <v>2223138.6785327727</v>
      </c>
      <c r="H14" s="7">
        <f t="shared" si="5"/>
        <v>0</v>
      </c>
      <c r="I14" s="7">
        <f t="shared" si="5"/>
        <v>30160</v>
      </c>
      <c r="J14" s="7">
        <f t="shared" si="5"/>
        <v>226934.83946253394</v>
      </c>
      <c r="K14" s="90">
        <f t="shared" si="0"/>
        <v>2480233.5179953068</v>
      </c>
      <c r="L14" s="91"/>
      <c r="M14" s="92">
        <f>[3]TrPeaks!G10</f>
        <v>2.9143500000000002</v>
      </c>
      <c r="N14" s="93">
        <f t="shared" si="1"/>
        <v>0</v>
      </c>
      <c r="O14" s="90"/>
      <c r="P14" s="90">
        <f t="shared" si="6"/>
        <v>2049494.1832898387</v>
      </c>
      <c r="Q14" s="7">
        <f t="shared" si="11"/>
        <v>147942.60439412241</v>
      </c>
      <c r="R14" s="15">
        <f>[3]TrTYRA!M10</f>
        <v>2.2760400676018833E-3</v>
      </c>
      <c r="S14" s="69"/>
      <c r="T14" s="18">
        <f t="shared" si="7"/>
        <v>2454531.627146495</v>
      </c>
      <c r="U14" s="93"/>
      <c r="V14" s="90">
        <f t="shared" si="2"/>
        <v>-25701.890848811716</v>
      </c>
      <c r="W14" s="17">
        <f t="shared" si="12"/>
        <v>-1.0362689908967011E-2</v>
      </c>
      <c r="X14" s="87">
        <f>[3]TrPeaks!L10</f>
        <v>1.2355014638716477</v>
      </c>
      <c r="Y14" s="11">
        <f t="shared" si="3"/>
        <v>1.2143126366101719E-3</v>
      </c>
      <c r="Z14" s="11">
        <f t="shared" si="8"/>
        <v>1.3872485500600908E-3</v>
      </c>
      <c r="AA14" s="45">
        <f t="shared" si="9"/>
        <v>0</v>
      </c>
      <c r="AB14" s="45">
        <f t="shared" si="10"/>
        <v>0</v>
      </c>
      <c r="AD14" s="88">
        <f t="shared" si="4"/>
        <v>0</v>
      </c>
      <c r="AE14" s="88"/>
      <c r="AF14" s="88"/>
      <c r="AG14" s="88"/>
    </row>
    <row r="15" spans="2:33" ht="12.75">
      <c r="B15" s="89" t="s">
        <v>34</v>
      </c>
      <c r="C15" s="38">
        <f>'[3]tot rate impact'!C15</f>
        <v>88307.992916602976</v>
      </c>
      <c r="D15" s="38">
        <f>'[3]tot rate impact'!D15</f>
        <v>43957.702354217283</v>
      </c>
      <c r="E15" s="39">
        <f>'[3]tot rate impact'!E15</f>
        <v>267.39999999999998</v>
      </c>
      <c r="F15" s="40">
        <f>'[3]tot rate impact'!F15</f>
        <v>5.6493226819594497E-2</v>
      </c>
      <c r="G15" s="90">
        <f t="shared" si="5"/>
        <v>80271965.56119211</v>
      </c>
      <c r="H15" s="7">
        <f t="shared" si="5"/>
        <v>25231721.151320722</v>
      </c>
      <c r="I15" s="7">
        <f t="shared" si="5"/>
        <v>2780959.9999999995</v>
      </c>
      <c r="J15" s="7">
        <f t="shared" si="5"/>
        <v>8756450.1570371464</v>
      </c>
      <c r="K15" s="90">
        <f t="shared" si="0"/>
        <v>117041096.86954999</v>
      </c>
      <c r="L15" s="91"/>
      <c r="M15" s="92">
        <f>[3]TrPeaks!G11</f>
        <v>202.21005</v>
      </c>
      <c r="N15" s="93">
        <f t="shared" si="1"/>
        <v>0</v>
      </c>
      <c r="O15" s="90"/>
      <c r="P15" s="90">
        <f t="shared" si="6"/>
        <v>74002098.064113289</v>
      </c>
      <c r="Q15" s="7">
        <f t="shared" si="11"/>
        <v>4345065.0589220989</v>
      </c>
      <c r="R15" s="15">
        <f>[3]TrTYRA!M11</f>
        <v>6.6847154752647672E-2</v>
      </c>
      <c r="S15" s="69"/>
      <c r="T15" s="18">
        <f t="shared" si="7"/>
        <v>115116294.43139327</v>
      </c>
      <c r="U15" s="93"/>
      <c r="V15" s="90">
        <f t="shared" si="2"/>
        <v>-1924802.438156724</v>
      </c>
      <c r="W15" s="17">
        <f t="shared" si="12"/>
        <v>-1.644552631202733E-2</v>
      </c>
      <c r="X15" s="87">
        <f>[3]TrPeaks!L11</f>
        <v>2.3511273499885714</v>
      </c>
      <c r="Y15" s="11">
        <f t="shared" si="3"/>
        <v>8.4254196978597179E-2</v>
      </c>
      <c r="Z15" s="11">
        <f t="shared" si="8"/>
        <v>7.5086400715211971E-2</v>
      </c>
      <c r="AA15" s="45" t="str">
        <f t="shared" si="9"/>
        <v>yes</v>
      </c>
      <c r="AB15" s="45">
        <f t="shared" si="10"/>
        <v>0</v>
      </c>
      <c r="AD15" s="88">
        <f t="shared" si="4"/>
        <v>0</v>
      </c>
      <c r="AE15" s="88"/>
      <c r="AF15" s="88"/>
      <c r="AG15" s="88"/>
    </row>
    <row r="16" spans="2:33" ht="12.75">
      <c r="B16" s="89" t="s">
        <v>35</v>
      </c>
      <c r="C16" s="38">
        <f>'[3]tot rate impact'!C16</f>
        <v>7386.0379452666202</v>
      </c>
      <c r="D16" s="38">
        <f>'[3]tot rate impact'!D16</f>
        <v>0</v>
      </c>
      <c r="E16" s="39">
        <f>'[3]tot rate impact'!E16</f>
        <v>19</v>
      </c>
      <c r="F16" s="40">
        <f>'[3]tot rate impact'!F16</f>
        <v>5.9831062859214083E-3</v>
      </c>
      <c r="G16" s="90">
        <f t="shared" si="5"/>
        <v>6713908.492247358</v>
      </c>
      <c r="H16" s="7">
        <f t="shared" si="5"/>
        <v>0</v>
      </c>
      <c r="I16" s="7">
        <f t="shared" si="5"/>
        <v>197600</v>
      </c>
      <c r="J16" s="7">
        <f t="shared" si="5"/>
        <v>927381.4743178183</v>
      </c>
      <c r="K16" s="90">
        <f t="shared" si="0"/>
        <v>7838889.9665651759</v>
      </c>
      <c r="L16" s="91"/>
      <c r="M16" s="92">
        <f>[3]TrPeaks!G12</f>
        <v>18.983789999999999</v>
      </c>
      <c r="N16" s="93">
        <f t="shared" si="1"/>
        <v>0</v>
      </c>
      <c r="O16" s="90"/>
      <c r="P16" s="90">
        <f t="shared" si="6"/>
        <v>6189499.7981334282</v>
      </c>
      <c r="Q16" s="7">
        <f t="shared" si="11"/>
        <v>604571.25994588388</v>
      </c>
      <c r="R16" s="15">
        <f>[3]TrTYRA!M12</f>
        <v>9.3010963068597529E-3</v>
      </c>
      <c r="S16" s="69"/>
      <c r="T16" s="18">
        <f t="shared" si="7"/>
        <v>7919052.5323971296</v>
      </c>
      <c r="U16" s="93"/>
      <c r="V16" s="90">
        <f t="shared" si="2"/>
        <v>80162.56583195366</v>
      </c>
      <c r="W16" s="17">
        <f t="shared" si="12"/>
        <v>1.0226264965303383E-2</v>
      </c>
      <c r="X16" s="87">
        <f>[3]TrPeaks!L12</f>
        <v>1.6670019401568668</v>
      </c>
      <c r="Y16" s="11">
        <f t="shared" si="3"/>
        <v>7.9099133898652575E-3</v>
      </c>
      <c r="Z16" s="11">
        <f t="shared" si="8"/>
        <v>4.1953117093769211E-3</v>
      </c>
      <c r="AA16" s="45" t="str">
        <f t="shared" si="9"/>
        <v>yes</v>
      </c>
      <c r="AB16" s="45" t="str">
        <f t="shared" si="10"/>
        <v>yes</v>
      </c>
      <c r="AD16" s="88">
        <f t="shared" si="4"/>
        <v>0</v>
      </c>
      <c r="AE16" s="88"/>
      <c r="AF16" s="88"/>
      <c r="AG16" s="88"/>
    </row>
    <row r="17" spans="1:33" ht="12.75">
      <c r="B17" s="89" t="s">
        <v>36</v>
      </c>
      <c r="C17" s="38">
        <f>'[3]tot rate impact'!C17</f>
        <v>7036.9043210028394</v>
      </c>
      <c r="D17" s="38">
        <f>'[3]tot rate impact'!D17</f>
        <v>0</v>
      </c>
      <c r="E17" s="39">
        <f>'[3]tot rate impact'!E17</f>
        <v>27.4</v>
      </c>
      <c r="F17" s="40">
        <f>'[3]tot rate impact'!F17</f>
        <v>5.8526337428644604E-3</v>
      </c>
      <c r="G17" s="90">
        <f t="shared" si="5"/>
        <v>6396546.0277915811</v>
      </c>
      <c r="H17" s="7">
        <f t="shared" si="5"/>
        <v>0</v>
      </c>
      <c r="I17" s="7">
        <f t="shared" si="5"/>
        <v>284960</v>
      </c>
      <c r="J17" s="7">
        <f t="shared" si="5"/>
        <v>907158.2301439913</v>
      </c>
      <c r="K17" s="90">
        <f t="shared" si="0"/>
        <v>7588664.2579355724</v>
      </c>
      <c r="L17" s="91"/>
      <c r="M17" s="92">
        <f>[3]TrPeaks!G13</f>
        <v>27.42709</v>
      </c>
      <c r="N17" s="93">
        <f t="shared" si="1"/>
        <v>0</v>
      </c>
      <c r="O17" s="90"/>
      <c r="P17" s="90">
        <f t="shared" si="6"/>
        <v>5896925.8210003795</v>
      </c>
      <c r="Q17" s="7">
        <f t="shared" si="11"/>
        <v>581029.90292989311</v>
      </c>
      <c r="R17" s="15">
        <f>[3]TrTYRA!M13</f>
        <v>8.9389215835368168E-3</v>
      </c>
      <c r="S17" s="69"/>
      <c r="T17" s="18">
        <f t="shared" si="7"/>
        <v>7670073.9540742636</v>
      </c>
      <c r="U17" s="93"/>
      <c r="V17" s="90">
        <f t="shared" si="2"/>
        <v>81409.696138691157</v>
      </c>
      <c r="W17" s="17">
        <f t="shared" si="12"/>
        <v>1.072780312471459E-2</v>
      </c>
      <c r="X17" s="87">
        <f>[3]TrPeaks!L13</f>
        <v>1.5274699736095838</v>
      </c>
      <c r="Y17" s="11">
        <f t="shared" si="3"/>
        <v>1.1427955452311657E-2</v>
      </c>
      <c r="Z17" s="11">
        <f t="shared" si="8"/>
        <v>4.0022696514944202E-3</v>
      </c>
      <c r="AA17" s="45" t="str">
        <f t="shared" si="9"/>
        <v>yes</v>
      </c>
      <c r="AB17" s="45" t="str">
        <f t="shared" si="10"/>
        <v>yes</v>
      </c>
      <c r="AD17" s="88">
        <f t="shared" si="4"/>
        <v>0</v>
      </c>
      <c r="AE17" s="88"/>
      <c r="AF17" s="88"/>
      <c r="AG17" s="88"/>
    </row>
    <row r="18" spans="1:33" ht="12.75">
      <c r="B18" s="89" t="s">
        <v>37</v>
      </c>
      <c r="C18" s="38">
        <f>'[3]tot rate impact'!C18</f>
        <v>15157.313386494481</v>
      </c>
      <c r="D18" s="38">
        <f>'[3]tot rate impact'!D18</f>
        <v>0</v>
      </c>
      <c r="E18" s="39">
        <f>'[3]tot rate impact'!E18</f>
        <v>49</v>
      </c>
      <c r="F18" s="40">
        <f>'[3]tot rate impact'!F18</f>
        <v>1.1826165120674704E-2</v>
      </c>
      <c r="G18" s="90">
        <f t="shared" si="5"/>
        <v>13777997.868323483</v>
      </c>
      <c r="H18" s="7">
        <f t="shared" si="5"/>
        <v>0</v>
      </c>
      <c r="I18" s="7">
        <f t="shared" si="5"/>
        <v>509600</v>
      </c>
      <c r="J18" s="7">
        <f t="shared" si="5"/>
        <v>1833055.5937045792</v>
      </c>
      <c r="K18" s="90">
        <f t="shared" si="0"/>
        <v>16120653.462028062</v>
      </c>
      <c r="L18" s="91"/>
      <c r="M18" s="92">
        <f>[3]TrPeaks!G14</f>
        <v>49.00347</v>
      </c>
      <c r="N18" s="93">
        <f t="shared" si="1"/>
        <v>0</v>
      </c>
      <c r="O18" s="90"/>
      <c r="P18" s="90">
        <f t="shared" si="6"/>
        <v>12701828.617882375</v>
      </c>
      <c r="Q18" s="7">
        <f t="shared" si="11"/>
        <v>1194992.410569537</v>
      </c>
      <c r="R18" s="15">
        <f>[3]TrTYRA!M14</f>
        <v>1.8384498624146723E-2</v>
      </c>
      <c r="S18" s="69"/>
      <c r="T18" s="18">
        <f t="shared" si="7"/>
        <v>16239476.622156492</v>
      </c>
      <c r="U18" s="93"/>
      <c r="V18" s="90">
        <f t="shared" si="2"/>
        <v>118823.16012842953</v>
      </c>
      <c r="W18" s="17">
        <f t="shared" si="12"/>
        <v>7.3708649843702402E-3</v>
      </c>
      <c r="X18" s="87">
        <f>[3]TrPeaks!L14</f>
        <v>1.8359184097746415</v>
      </c>
      <c r="Y18" s="11">
        <f t="shared" si="3"/>
        <v>2.0418114797037919E-2</v>
      </c>
      <c r="Z18" s="11">
        <f t="shared" si="8"/>
        <v>8.6151111011651092E-3</v>
      </c>
      <c r="AA18" s="45" t="str">
        <f t="shared" si="9"/>
        <v>yes</v>
      </c>
      <c r="AB18" s="45" t="str">
        <f t="shared" si="10"/>
        <v>yes</v>
      </c>
      <c r="AD18" s="88">
        <f t="shared" si="4"/>
        <v>0</v>
      </c>
      <c r="AE18" s="88"/>
      <c r="AF18" s="88"/>
      <c r="AG18" s="88"/>
    </row>
    <row r="19" spans="1:33" ht="12.75">
      <c r="B19" s="89" t="s">
        <v>38</v>
      </c>
      <c r="C19" s="38">
        <f>'[3]tot rate impact'!C19</f>
        <v>0</v>
      </c>
      <c r="D19" s="38">
        <f>'[3]tot rate impact'!D19</f>
        <v>78882.722525162433</v>
      </c>
      <c r="E19" s="39">
        <f>'[3]tot rate impact'!E19</f>
        <v>153.9</v>
      </c>
      <c r="F19" s="40">
        <f>'[3]tot rate impact'!F19</f>
        <v>3.4613581222705393E-2</v>
      </c>
      <c r="G19" s="90">
        <f t="shared" si="5"/>
        <v>0</v>
      </c>
      <c r="H19" s="7">
        <f t="shared" si="5"/>
        <v>45278682.729443237</v>
      </c>
      <c r="I19" s="7">
        <f t="shared" si="5"/>
        <v>1600560</v>
      </c>
      <c r="J19" s="7">
        <f t="shared" si="5"/>
        <v>5365105.0895193359</v>
      </c>
      <c r="K19" s="90">
        <f t="shared" si="0"/>
        <v>52244347.818962574</v>
      </c>
      <c r="L19" s="91"/>
      <c r="M19" s="92">
        <f>[3]TrPeaks!G15</f>
        <v>0</v>
      </c>
      <c r="N19" s="93">
        <f t="shared" si="1"/>
        <v>0</v>
      </c>
      <c r="O19" s="90"/>
      <c r="P19" s="90">
        <f t="shared" si="6"/>
        <v>0</v>
      </c>
      <c r="Q19" s="7">
        <f t="shared" si="11"/>
        <v>0</v>
      </c>
      <c r="R19" s="15">
        <f>[3]TrTYRA!M15</f>
        <v>0</v>
      </c>
      <c r="S19" s="69"/>
      <c r="T19" s="18">
        <f t="shared" si="7"/>
        <v>52244347.818962574</v>
      </c>
      <c r="U19" s="93"/>
      <c r="V19" s="90">
        <f t="shared" si="2"/>
        <v>0</v>
      </c>
      <c r="W19" s="17">
        <v>0</v>
      </c>
      <c r="X19" s="87">
        <f>[3]TrPeaks!L15</f>
        <v>0</v>
      </c>
      <c r="Y19" s="11">
        <f t="shared" si="3"/>
        <v>0</v>
      </c>
      <c r="Z19" s="11">
        <f t="shared" si="8"/>
        <v>4.4778064663580724E-2</v>
      </c>
      <c r="AA19" s="45">
        <f t="shared" si="9"/>
        <v>0</v>
      </c>
      <c r="AB19" s="45">
        <f t="shared" si="10"/>
        <v>0</v>
      </c>
      <c r="AD19" s="88">
        <f t="shared" si="4"/>
        <v>0</v>
      </c>
      <c r="AE19" s="88"/>
      <c r="AF19" s="88"/>
      <c r="AG19" s="88"/>
    </row>
    <row r="20" spans="1:33" ht="12.75">
      <c r="B20" s="89" t="s">
        <v>39</v>
      </c>
      <c r="C20" s="38">
        <f>'[3]tot rate impact'!C20</f>
        <v>21285.963487297391</v>
      </c>
      <c r="D20" s="38">
        <f>'[3]tot rate impact'!D20</f>
        <v>0</v>
      </c>
      <c r="E20" s="39">
        <f>'[3]tot rate impact'!E20</f>
        <v>43.4</v>
      </c>
      <c r="F20" s="40">
        <f>'[3]tot rate impact'!F20</f>
        <v>1.3149175164926353E-2</v>
      </c>
      <c r="G20" s="90">
        <f t="shared" si="5"/>
        <v>19348940.809953328</v>
      </c>
      <c r="H20" s="7">
        <f t="shared" si="5"/>
        <v>0</v>
      </c>
      <c r="I20" s="7">
        <f t="shared" si="5"/>
        <v>451360</v>
      </c>
      <c r="J20" s="7">
        <f t="shared" si="5"/>
        <v>2038122.1505635846</v>
      </c>
      <c r="K20" s="90">
        <f t="shared" si="0"/>
        <v>21838422.960516915</v>
      </c>
      <c r="L20" s="91"/>
      <c r="M20" s="92">
        <f>[3]TrPeaks!G16</f>
        <v>43.402889999999999</v>
      </c>
      <c r="N20" s="93">
        <f t="shared" si="1"/>
        <v>0</v>
      </c>
      <c r="O20" s="90"/>
      <c r="P20" s="90">
        <f t="shared" si="6"/>
        <v>17837637.402355213</v>
      </c>
      <c r="Q20" s="7">
        <f t="shared" si="11"/>
        <v>1328673.0009956639</v>
      </c>
      <c r="R20" s="15">
        <f>[3]TrTYRA!M16</f>
        <v>2.0441123092240984E-2</v>
      </c>
      <c r="S20" s="69"/>
      <c r="T20" s="18">
        <f t="shared" si="7"/>
        <v>21655792.553914458</v>
      </c>
      <c r="U20" s="93"/>
      <c r="V20" s="90">
        <f t="shared" si="2"/>
        <v>-182630.40660245717</v>
      </c>
      <c r="W20" s="17">
        <f t="shared" si="12"/>
        <v>-8.3628019721317046E-3</v>
      </c>
      <c r="X20" s="87">
        <f>[3]TrPeaks!L16</f>
        <v>1.48411396145922</v>
      </c>
      <c r="Y20" s="11">
        <f t="shared" si="3"/>
        <v>1.80845395345107E-2</v>
      </c>
      <c r="Z20" s="11">
        <f t="shared" si="8"/>
        <v>1.2084114767975501E-2</v>
      </c>
      <c r="AA20" s="45" t="str">
        <f t="shared" si="9"/>
        <v>yes</v>
      </c>
      <c r="AB20" s="45">
        <f t="shared" si="10"/>
        <v>0</v>
      </c>
      <c r="AD20" s="88">
        <f t="shared" si="4"/>
        <v>0</v>
      </c>
      <c r="AE20" s="88"/>
      <c r="AF20" s="88"/>
      <c r="AG20" s="88"/>
    </row>
    <row r="21" spans="1:33" ht="12.75">
      <c r="B21" s="89" t="s">
        <v>40</v>
      </c>
      <c r="C21" s="38">
        <f>'[3]tot rate impact'!C21</f>
        <v>27682.472054850237</v>
      </c>
      <c r="D21" s="38">
        <f>'[3]tot rate impact'!D21</f>
        <v>1142.6608386304902</v>
      </c>
      <c r="E21" s="39">
        <f>'[3]tot rate impact'!E21</f>
        <v>66.900000000000006</v>
      </c>
      <c r="F21" s="40">
        <f>'[3]tot rate impact'!F21</f>
        <v>1.9792834750179407E-2</v>
      </c>
      <c r="G21" s="90">
        <f t="shared" si="5"/>
        <v>25163367.097858865</v>
      </c>
      <c r="H21" s="7">
        <f t="shared" si="5"/>
        <v>655887.32137390133</v>
      </c>
      <c r="I21" s="7">
        <f t="shared" si="5"/>
        <v>695760.00000000012</v>
      </c>
      <c r="J21" s="7">
        <f t="shared" si="5"/>
        <v>3067889.3862778079</v>
      </c>
      <c r="K21" s="90">
        <f t="shared" si="0"/>
        <v>29582903.805510573</v>
      </c>
      <c r="L21" s="91"/>
      <c r="M21" s="92">
        <f>[3]TrPeaks!G17</f>
        <v>66.861270000000005</v>
      </c>
      <c r="N21" s="93">
        <f t="shared" si="1"/>
        <v>0</v>
      </c>
      <c r="O21" s="90"/>
      <c r="P21" s="90">
        <f t="shared" si="6"/>
        <v>23197911.5819645</v>
      </c>
      <c r="Q21" s="7">
        <f t="shared" si="11"/>
        <v>1847671.5942968796</v>
      </c>
      <c r="R21" s="15">
        <f>[3]TrTYRA!M17</f>
        <v>2.8425716835336609E-2</v>
      </c>
      <c r="S21" s="69"/>
      <c r="T21" s="18">
        <f t="shared" si="7"/>
        <v>29465119.883913092</v>
      </c>
      <c r="U21" s="93"/>
      <c r="V21" s="90">
        <f t="shared" si="2"/>
        <v>-117783.92159748077</v>
      </c>
      <c r="W21" s="17">
        <f t="shared" si="12"/>
        <v>-3.9814861438835667E-3</v>
      </c>
      <c r="X21" s="87">
        <f>[3]TrPeaks!L17</f>
        <v>1.6627338820719559</v>
      </c>
      <c r="Y21" s="11">
        <f t="shared" si="3"/>
        <v>2.785886563412239E-2</v>
      </c>
      <c r="Z21" s="11">
        <f t="shared" si="8"/>
        <v>1.6368732314626735E-2</v>
      </c>
      <c r="AA21" s="45" t="str">
        <f t="shared" si="9"/>
        <v>yes</v>
      </c>
      <c r="AB21" s="45">
        <f t="shared" si="10"/>
        <v>0</v>
      </c>
      <c r="AD21" s="88">
        <f t="shared" si="4"/>
        <v>0</v>
      </c>
      <c r="AE21" s="88"/>
      <c r="AF21" s="88"/>
      <c r="AG21" s="88"/>
    </row>
    <row r="22" spans="1:33" ht="12.75">
      <c r="B22" s="89" t="s">
        <v>41</v>
      </c>
      <c r="C22" s="38">
        <f>'[3]tot rate impact'!C22</f>
        <v>38815.553284989575</v>
      </c>
      <c r="D22" s="38">
        <f>'[3]tot rate impact'!D22</f>
        <v>215121.94918595153</v>
      </c>
      <c r="E22" s="39">
        <f>'[3]tot rate impact'!E22</f>
        <v>767.1</v>
      </c>
      <c r="F22" s="40">
        <f>'[3]tot rate impact'!F22</f>
        <v>0.16689780071859114</v>
      </c>
      <c r="G22" s="90">
        <f t="shared" si="5"/>
        <v>35283337.936055526</v>
      </c>
      <c r="H22" s="7">
        <f t="shared" si="5"/>
        <v>123479998.83273618</v>
      </c>
      <c r="I22" s="7">
        <f t="shared" si="5"/>
        <v>7977840</v>
      </c>
      <c r="J22" s="7">
        <f t="shared" si="5"/>
        <v>25869159.111381628</v>
      </c>
      <c r="K22" s="90">
        <f t="shared" si="0"/>
        <v>192610335.88017333</v>
      </c>
      <c r="L22" s="91"/>
      <c r="M22" s="92">
        <f>[3]TrPeaks!G18</f>
        <v>190.02432999999999</v>
      </c>
      <c r="N22" s="93">
        <f t="shared" si="1"/>
        <v>0</v>
      </c>
      <c r="O22" s="90"/>
      <c r="P22" s="90">
        <f t="shared" si="6"/>
        <v>32527433.652821265</v>
      </c>
      <c r="Q22" s="7">
        <f t="shared" si="11"/>
        <v>4945912.5752128344</v>
      </c>
      <c r="R22" s="15">
        <f>[3]TrTYRA!M18</f>
        <v>7.6090962695582062E-2</v>
      </c>
      <c r="S22" s="69"/>
      <c r="T22" s="18">
        <f t="shared" si="7"/>
        <v>194800344.17215189</v>
      </c>
      <c r="U22" s="93"/>
      <c r="V22" s="90">
        <f t="shared" si="2"/>
        <v>2190008.2919785678</v>
      </c>
      <c r="W22" s="17">
        <f t="shared" si="12"/>
        <v>1.1370149384615658E-2</v>
      </c>
      <c r="X22" s="87">
        <f>[3]TrPeaks!L18</f>
        <v>1.8052759759939705</v>
      </c>
      <c r="Y22" s="11">
        <f t="shared" si="3"/>
        <v>7.9176813074058147E-2</v>
      </c>
      <c r="Z22" s="11">
        <f t="shared" si="8"/>
        <v>0.14430246125363497</v>
      </c>
      <c r="AA22" s="45">
        <f t="shared" si="9"/>
        <v>0</v>
      </c>
      <c r="AB22" s="45" t="str">
        <f t="shared" si="10"/>
        <v>yes</v>
      </c>
      <c r="AD22" s="88">
        <f t="shared" si="4"/>
        <v>0</v>
      </c>
      <c r="AE22" s="88"/>
      <c r="AF22" s="88"/>
      <c r="AG22" s="88"/>
    </row>
    <row r="23" spans="1:33" ht="12.75">
      <c r="B23" s="89" t="s">
        <v>42</v>
      </c>
      <c r="C23" s="38">
        <f>'[3]tot rate impact'!C23</f>
        <v>159908.63772742398</v>
      </c>
      <c r="D23" s="38">
        <f>'[3]tot rate impact'!D23</f>
        <v>36673.111046353639</v>
      </c>
      <c r="E23" s="39">
        <f>'[3]tot rate impact'!E23</f>
        <v>401.1</v>
      </c>
      <c r="F23" s="40">
        <f>'[3]tot rate impact'!F23</f>
        <v>0.12821188417983503</v>
      </c>
      <c r="G23" s="90">
        <f t="shared" si="5"/>
        <v>145356951.69422841</v>
      </c>
      <c r="H23" s="7">
        <f t="shared" si="5"/>
        <v>21050365.74060699</v>
      </c>
      <c r="I23" s="7">
        <f t="shared" si="5"/>
        <v>4171440.0000000005</v>
      </c>
      <c r="J23" s="7">
        <f t="shared" si="5"/>
        <v>19872842.047874432</v>
      </c>
      <c r="K23" s="90">
        <f t="shared" si="0"/>
        <v>190451599.48270983</v>
      </c>
      <c r="L23" s="91"/>
      <c r="M23" s="92">
        <f>[3]TrPeaks!G19</f>
        <v>393.05392000000001</v>
      </c>
      <c r="N23" s="93">
        <f t="shared" si="1"/>
        <v>0</v>
      </c>
      <c r="O23" s="90"/>
      <c r="P23" s="90">
        <f t="shared" si="6"/>
        <v>134003438.4155813</v>
      </c>
      <c r="Q23" s="7">
        <f t="shared" si="11"/>
        <v>12302322.909104733</v>
      </c>
      <c r="R23" s="15">
        <f>[3]TrTYRA!M19</f>
        <v>0.18926650629391897</v>
      </c>
      <c r="S23" s="69"/>
      <c r="T23" s="18">
        <f t="shared" si="7"/>
        <v>191400409.11316743</v>
      </c>
      <c r="U23" s="93"/>
      <c r="V23" s="90">
        <f t="shared" si="2"/>
        <v>948809.63045760989</v>
      </c>
      <c r="W23" s="17">
        <f t="shared" si="12"/>
        <v>4.9818937359134528E-3</v>
      </c>
      <c r="X23" s="87">
        <f>[3]TrPeaks!L19</f>
        <v>1.4693348324748334</v>
      </c>
      <c r="Y23" s="11">
        <f t="shared" si="3"/>
        <v>0.16377248509107128</v>
      </c>
      <c r="Z23" s="11">
        <f t="shared" si="8"/>
        <v>0.11160029943334716</v>
      </c>
      <c r="AA23" s="45" t="str">
        <f t="shared" si="9"/>
        <v>yes</v>
      </c>
      <c r="AB23" s="45" t="str">
        <f t="shared" si="10"/>
        <v>yes</v>
      </c>
      <c r="AD23" s="88">
        <f t="shared" si="4"/>
        <v>0</v>
      </c>
      <c r="AE23" s="88"/>
      <c r="AF23" s="88"/>
      <c r="AG23" s="88"/>
    </row>
    <row r="24" spans="1:33" ht="12.75">
      <c r="B24" s="89" t="s">
        <v>43</v>
      </c>
      <c r="C24" s="38">
        <f>'[3]tot rate impact'!C24</f>
        <v>21041.51347793738</v>
      </c>
      <c r="D24" s="38">
        <f>'[3]tot rate impact'!D24</f>
        <v>0</v>
      </c>
      <c r="E24" s="39">
        <f>'[3]tot rate impact'!E24</f>
        <v>52.5</v>
      </c>
      <c r="F24" s="40">
        <f>'[3]tot rate impact'!F24</f>
        <v>1.2498485174552595E-2</v>
      </c>
      <c r="G24" s="90">
        <f t="shared" si="5"/>
        <v>19126735.751445077</v>
      </c>
      <c r="H24" s="7">
        <f t="shared" si="5"/>
        <v>0</v>
      </c>
      <c r="I24" s="7">
        <f t="shared" si="5"/>
        <v>546000</v>
      </c>
      <c r="J24" s="7">
        <f t="shared" si="5"/>
        <v>1937265.2020556522</v>
      </c>
      <c r="K24" s="90">
        <f t="shared" si="0"/>
        <v>21610000.953500729</v>
      </c>
      <c r="L24" s="91"/>
      <c r="M24" s="92">
        <f>[3]TrPeaks!G20</f>
        <v>52.535879999999999</v>
      </c>
      <c r="N24" s="93">
        <f t="shared" si="1"/>
        <v>0</v>
      </c>
      <c r="O24" s="90"/>
      <c r="P24" s="90">
        <f t="shared" si="6"/>
        <v>17632788.294511523</v>
      </c>
      <c r="Q24" s="7">
        <f t="shared" si="11"/>
        <v>1262923.1932421068</v>
      </c>
      <c r="R24" s="15">
        <f>[3]TrTYRA!M20</f>
        <v>1.9429587588340104E-2</v>
      </c>
      <c r="S24" s="69"/>
      <c r="T24" s="18">
        <f t="shared" si="7"/>
        <v>21378976.689809281</v>
      </c>
      <c r="U24" s="93"/>
      <c r="V24" s="90">
        <f t="shared" si="2"/>
        <v>-231024.26369144768</v>
      </c>
      <c r="W24" s="17">
        <f t="shared" si="12"/>
        <v>-1.0690617931417663E-2</v>
      </c>
      <c r="X24" s="87">
        <f>[3]TrPeaks!L20</f>
        <v>2.0678432201746579</v>
      </c>
      <c r="Y24" s="11">
        <f t="shared" si="3"/>
        <v>2.1889952462619655E-2</v>
      </c>
      <c r="Z24" s="11">
        <f t="shared" si="8"/>
        <v>1.1950777618676871E-2</v>
      </c>
      <c r="AA24" s="45" t="str">
        <f t="shared" si="9"/>
        <v>yes</v>
      </c>
      <c r="AB24" s="45">
        <f t="shared" si="10"/>
        <v>0</v>
      </c>
      <c r="AD24" s="88">
        <f t="shared" si="4"/>
        <v>0</v>
      </c>
      <c r="AE24" s="88"/>
      <c r="AF24" s="88"/>
      <c r="AG24" s="88"/>
    </row>
    <row r="25" spans="1:33" ht="12.75">
      <c r="B25" s="89" t="s">
        <v>44</v>
      </c>
      <c r="C25" s="38">
        <f>'[3]tot rate impact'!C25</f>
        <v>128635.95582632197</v>
      </c>
      <c r="D25" s="38">
        <f>'[3]tot rate impact'!D25</f>
        <v>356503.97881940298</v>
      </c>
      <c r="E25" s="39">
        <f>'[3]tot rate impact'!E25</f>
        <v>967.4</v>
      </c>
      <c r="F25" s="40">
        <f>'[3]tot rate impact'!F25</f>
        <v>0.22710488060176109</v>
      </c>
      <c r="G25" s="90">
        <f t="shared" si="5"/>
        <v>116930083.84612666</v>
      </c>
      <c r="H25" s="7">
        <f t="shared" si="5"/>
        <v>204633283.84233731</v>
      </c>
      <c r="I25" s="7">
        <f t="shared" si="5"/>
        <v>10060960</v>
      </c>
      <c r="J25" s="7">
        <f t="shared" si="5"/>
        <v>35201256.493272968</v>
      </c>
      <c r="K25" s="90">
        <f t="shared" si="0"/>
        <v>366825584.18173695</v>
      </c>
      <c r="L25" s="91"/>
      <c r="M25" s="92">
        <f>[3]TrPeaks!G21</f>
        <v>330.26814000000002</v>
      </c>
      <c r="N25" s="93">
        <f t="shared" si="1"/>
        <v>0</v>
      </c>
      <c r="O25" s="90"/>
      <c r="P25" s="90">
        <f t="shared" si="6"/>
        <v>107796930.9824578</v>
      </c>
      <c r="Q25" s="7">
        <f t="shared" si="11"/>
        <v>8113122.3709581615</v>
      </c>
      <c r="R25" s="15">
        <f>[3]TrTYRA!M21</f>
        <v>0.12481726724551018</v>
      </c>
      <c r="S25" s="69"/>
      <c r="T25" s="18">
        <f t="shared" si="7"/>
        <v>365805553.68902624</v>
      </c>
      <c r="U25" s="93"/>
      <c r="V25" s="90">
        <f t="shared" si="2"/>
        <v>-1020030.4927107096</v>
      </c>
      <c r="W25" s="17">
        <f t="shared" si="12"/>
        <v>-2.7806961583283526E-3</v>
      </c>
      <c r="X25" s="87">
        <f>[3]TrPeaks!L21</f>
        <v>2.4659517655017038</v>
      </c>
      <c r="Y25" s="11">
        <f t="shared" si="3"/>
        <v>0.13761174048132083</v>
      </c>
      <c r="Z25" s="11">
        <f t="shared" si="8"/>
        <v>0.2754032873466643</v>
      </c>
      <c r="AA25" s="45">
        <f t="shared" si="9"/>
        <v>0</v>
      </c>
      <c r="AB25" s="45">
        <f t="shared" si="10"/>
        <v>0</v>
      </c>
      <c r="AD25" s="88">
        <f t="shared" si="4"/>
        <v>0</v>
      </c>
      <c r="AE25" s="88"/>
      <c r="AF25" s="88"/>
      <c r="AG25" s="88"/>
    </row>
    <row r="26" spans="1:33" ht="12.75">
      <c r="B26" s="94" t="s">
        <v>45</v>
      </c>
      <c r="C26" s="38">
        <f>'[3]tot rate impact'!C26</f>
        <v>40.29874148599</v>
      </c>
      <c r="D26" s="38">
        <f>'[3]tot rate impact'!D26</f>
        <v>0</v>
      </c>
      <c r="E26" s="39">
        <f>'[3]tot rate impact'!E26</f>
        <v>4.9000000000000004</v>
      </c>
      <c r="F26" s="40">
        <f>'[3]tot rate impact'!F26</f>
        <v>7.9483273356531934E-5</v>
      </c>
      <c r="G26" s="90">
        <f t="shared" si="5"/>
        <v>36631.556010764907</v>
      </c>
      <c r="H26" s="7">
        <f t="shared" si="5"/>
        <v>0</v>
      </c>
      <c r="I26" s="7">
        <f t="shared" si="5"/>
        <v>50960.000000000007</v>
      </c>
      <c r="J26" s="7">
        <f t="shared" si="5"/>
        <v>12319.90737026245</v>
      </c>
      <c r="K26" s="90">
        <f t="shared" si="0"/>
        <v>99911.463381027352</v>
      </c>
      <c r="L26" s="91"/>
      <c r="M26" s="92">
        <f>[3]TrPeaks!G22</f>
        <v>4.8958300000000001</v>
      </c>
      <c r="N26" s="93">
        <f t="shared" si="1"/>
        <v>0</v>
      </c>
      <c r="O26" s="90"/>
      <c r="P26" s="90">
        <f t="shared" si="6"/>
        <v>33770.345365259622</v>
      </c>
      <c r="Q26" s="7">
        <f t="shared" si="11"/>
        <v>8029.7411702930476</v>
      </c>
      <c r="R26" s="15">
        <f>[3]TrTYRA!M22</f>
        <v>1.2353447954296996E-4</v>
      </c>
      <c r="S26" s="69"/>
      <c r="T26" s="18">
        <f t="shared" si="7"/>
        <v>105079.99390581512</v>
      </c>
      <c r="U26" s="93"/>
      <c r="V26" s="90">
        <f t="shared" si="2"/>
        <v>5168.5305247877695</v>
      </c>
      <c r="W26" s="17">
        <f t="shared" si="12"/>
        <v>5.1731106220282284E-2</v>
      </c>
      <c r="X26" s="87">
        <f>[3]TrPeaks!L22</f>
        <v>54.532014153846148</v>
      </c>
      <c r="Y26" s="11">
        <f t="shared" si="3"/>
        <v>2.0399293961587241E-3</v>
      </c>
      <c r="Z26" s="11">
        <f t="shared" si="8"/>
        <v>2.5607270456525238E-5</v>
      </c>
      <c r="AA26" s="45" t="str">
        <f t="shared" si="9"/>
        <v>yes</v>
      </c>
      <c r="AB26" s="45" t="str">
        <f t="shared" si="10"/>
        <v>yes</v>
      </c>
      <c r="AD26" s="88">
        <f t="shared" si="4"/>
        <v>0</v>
      </c>
      <c r="AE26" s="88"/>
      <c r="AF26" s="88"/>
      <c r="AG26" s="88"/>
    </row>
    <row r="27" spans="1:33" ht="12.75">
      <c r="B27" s="89" t="s">
        <v>46</v>
      </c>
      <c r="C27" s="38">
        <f>'[3]tot rate impact'!C27</f>
        <v>1017.82648563286</v>
      </c>
      <c r="D27" s="38">
        <f>'[3]tot rate impact'!D27</f>
        <v>0</v>
      </c>
      <c r="E27" s="39">
        <f>'[3]tot rate impact'!E27</f>
        <v>6.1</v>
      </c>
      <c r="F27" s="40">
        <f>'[3]tot rate impact'!F27</f>
        <v>5.7783993649182649E-4</v>
      </c>
      <c r="G27" s="90">
        <f t="shared" si="5"/>
        <v>925204.27544026973</v>
      </c>
      <c r="H27" s="7">
        <f t="shared" si="5"/>
        <v>0</v>
      </c>
      <c r="I27" s="7">
        <f t="shared" si="5"/>
        <v>63439.999999999993</v>
      </c>
      <c r="J27" s="7">
        <f t="shared" si="5"/>
        <v>89565.190156233104</v>
      </c>
      <c r="K27" s="90">
        <f t="shared" si="0"/>
        <v>1078209.4655965029</v>
      </c>
      <c r="L27" s="91"/>
      <c r="M27" s="92">
        <f>[3]TrPeaks!G23</f>
        <v>6.0578700000000003</v>
      </c>
      <c r="N27" s="93">
        <f t="shared" si="1"/>
        <v>0</v>
      </c>
      <c r="O27" s="90"/>
      <c r="P27" s="90">
        <f t="shared" si="6"/>
        <v>852938.59496033669</v>
      </c>
      <c r="Q27" s="7">
        <f t="shared" si="11"/>
        <v>58389.163111063914</v>
      </c>
      <c r="R27" s="15">
        <f>[3]TrTYRA!M23</f>
        <v>8.9829481709329103E-4</v>
      </c>
      <c r="S27" s="69"/>
      <c r="T27" s="18">
        <f t="shared" si="7"/>
        <v>1064332.9482276337</v>
      </c>
      <c r="U27" s="93"/>
      <c r="V27" s="90">
        <f t="shared" si="2"/>
        <v>-13876.517368869158</v>
      </c>
      <c r="W27" s="17">
        <f t="shared" si="12"/>
        <v>-1.286996433591147E-2</v>
      </c>
      <c r="X27" s="87">
        <f>[3]TrPeaks!L23</f>
        <v>7.632072877030164</v>
      </c>
      <c r="Y27" s="11">
        <f t="shared" si="3"/>
        <v>2.5241127839626888E-3</v>
      </c>
      <c r="Z27" s="11">
        <f t="shared" si="8"/>
        <v>5.8010381668098672E-4</v>
      </c>
      <c r="AA27" s="45" t="str">
        <f t="shared" si="9"/>
        <v>yes</v>
      </c>
      <c r="AB27" s="45">
        <f t="shared" si="10"/>
        <v>0</v>
      </c>
      <c r="AD27" s="88">
        <f t="shared" si="4"/>
        <v>0</v>
      </c>
      <c r="AE27" s="88"/>
      <c r="AF27" s="88"/>
      <c r="AG27" s="88"/>
    </row>
    <row r="28" spans="1:33" s="96" customFormat="1" ht="12.75">
      <c r="A28" s="44"/>
      <c r="B28" s="89" t="s">
        <v>47</v>
      </c>
      <c r="C28" s="38">
        <f>'[3]tot rate impact'!C28</f>
        <v>9226.2260459298814</v>
      </c>
      <c r="D28" s="38">
        <f>'[3]tot rate impact'!D28</f>
        <v>0</v>
      </c>
      <c r="E28" s="39">
        <f>'[3]tot rate impact'!E28</f>
        <v>20</v>
      </c>
      <c r="F28" s="40">
        <f>'[3]tot rate impact'!F28</f>
        <v>7.7919563965606255E-3</v>
      </c>
      <c r="G28" s="90">
        <f t="shared" si="5"/>
        <v>8386639.4757502619</v>
      </c>
      <c r="H28" s="7">
        <f t="shared" si="5"/>
        <v>0</v>
      </c>
      <c r="I28" s="7">
        <f t="shared" si="5"/>
        <v>208000</v>
      </c>
      <c r="J28" s="7">
        <f t="shared" si="5"/>
        <v>1207753.2414668971</v>
      </c>
      <c r="K28" s="90">
        <f t="shared" si="0"/>
        <v>9802392.7172171585</v>
      </c>
      <c r="L28" s="91"/>
      <c r="M28" s="92">
        <f>[3]TrPeaks!G24</f>
        <v>19.997720000000001</v>
      </c>
      <c r="N28" s="93">
        <f t="shared" si="1"/>
        <v>0</v>
      </c>
      <c r="O28" s="90"/>
      <c r="P28" s="90">
        <f t="shared" si="6"/>
        <v>7731577.4264892405</v>
      </c>
      <c r="Q28" s="7">
        <f t="shared" si="11"/>
        <v>764559.93318718765</v>
      </c>
      <c r="R28" s="15">
        <f>[3]TrTYRA!M24</f>
        <v>1.1762460510572118E-2</v>
      </c>
      <c r="S28" s="69"/>
      <c r="T28" s="18">
        <f t="shared" si="7"/>
        <v>9911890.6011433247</v>
      </c>
      <c r="U28" s="93"/>
      <c r="V28" s="90">
        <f t="shared" si="2"/>
        <v>109497.88392616622</v>
      </c>
      <c r="W28" s="95">
        <f t="shared" si="12"/>
        <v>1.1170526124080043E-2</v>
      </c>
      <c r="X28" s="87">
        <f>[3]TrPeaks!L24</f>
        <v>1.1404849364985512</v>
      </c>
      <c r="Y28" s="11">
        <f t="shared" si="3"/>
        <v>8.3323842707265661E-3</v>
      </c>
      <c r="Z28" s="11">
        <f t="shared" si="8"/>
        <v>5.2384337102325046E-3</v>
      </c>
      <c r="AA28" s="45" t="str">
        <f t="shared" si="9"/>
        <v>yes</v>
      </c>
      <c r="AB28" s="45" t="str">
        <f t="shared" si="10"/>
        <v>yes</v>
      </c>
      <c r="AC28" s="44"/>
      <c r="AD28" s="88">
        <f t="shared" si="4"/>
        <v>0</v>
      </c>
      <c r="AE28" s="88"/>
      <c r="AF28" s="88"/>
      <c r="AG28" s="88"/>
    </row>
    <row r="29" spans="1:33" s="96" customFormat="1" ht="12.75">
      <c r="A29" s="44"/>
      <c r="B29" s="89" t="s">
        <v>48</v>
      </c>
      <c r="C29" s="38">
        <f>'[3]tot rate impact'!C29</f>
        <v>3726.8938849629003</v>
      </c>
      <c r="D29" s="38">
        <f>'[3]tot rate impact'!D29</f>
        <v>0</v>
      </c>
      <c r="E29" s="39">
        <f>'[3]tot rate impact'!E29</f>
        <v>22.7</v>
      </c>
      <c r="F29" s="40">
        <f>'[3]tot rate impact'!F29</f>
        <v>6.3451647088959735E-3</v>
      </c>
      <c r="G29" s="90">
        <f t="shared" si="5"/>
        <v>3387746.5414312766</v>
      </c>
      <c r="H29" s="7">
        <f t="shared" si="5"/>
        <v>0</v>
      </c>
      <c r="I29" s="7">
        <f t="shared" si="5"/>
        <v>236080</v>
      </c>
      <c r="J29" s="7">
        <f t="shared" si="5"/>
        <v>983500.52987887594</v>
      </c>
      <c r="K29" s="90">
        <f t="shared" si="0"/>
        <v>4607327.0713101523</v>
      </c>
      <c r="L29" s="91"/>
      <c r="M29" s="92">
        <f>[3]TrPeaks!G25</f>
        <v>22.700230000000001</v>
      </c>
      <c r="N29" s="93">
        <f t="shared" si="1"/>
        <v>0</v>
      </c>
      <c r="O29" s="90"/>
      <c r="P29" s="90">
        <f t="shared" si="6"/>
        <v>3123137.0755989105</v>
      </c>
      <c r="Q29" s="7">
        <f t="shared" si="11"/>
        <v>641153.00521360862</v>
      </c>
      <c r="R29" s="15">
        <f>[3]TrTYRA!M25</f>
        <v>9.8638923879016717E-3</v>
      </c>
      <c r="S29" s="69"/>
      <c r="T29" s="18">
        <f t="shared" si="7"/>
        <v>4983870.6106913947</v>
      </c>
      <c r="U29" s="93"/>
      <c r="V29" s="90">
        <f t="shared" si="2"/>
        <v>376543.53938124236</v>
      </c>
      <c r="W29" s="17">
        <f t="shared" si="12"/>
        <v>8.1727112825564469E-2</v>
      </c>
      <c r="X29" s="87">
        <f>[3]TrPeaks!L25</f>
        <v>2.3793274633002288</v>
      </c>
      <c r="Y29" s="11">
        <f t="shared" si="3"/>
        <v>9.4584302307400697E-3</v>
      </c>
      <c r="Z29" s="11">
        <f t="shared" si="8"/>
        <v>2.1243260665596182E-3</v>
      </c>
      <c r="AA29" s="45" t="str">
        <f t="shared" si="9"/>
        <v>yes</v>
      </c>
      <c r="AB29" s="45" t="str">
        <f t="shared" si="10"/>
        <v>yes</v>
      </c>
      <c r="AC29" s="44"/>
      <c r="AD29" s="88">
        <f t="shared" si="4"/>
        <v>0</v>
      </c>
      <c r="AE29" s="88"/>
      <c r="AF29" s="88"/>
      <c r="AG29" s="88"/>
    </row>
    <row r="30" spans="1:33" ht="12.75">
      <c r="B30" s="89" t="s">
        <v>49</v>
      </c>
      <c r="C30" s="38">
        <f>'[3]tot rate impact'!C30</f>
        <v>33967.197074952273</v>
      </c>
      <c r="D30" s="38">
        <f>'[3]tot rate impact'!D30</f>
        <v>26710.104424572772</v>
      </c>
      <c r="E30" s="39">
        <f>'[3]tot rate impact'!E30</f>
        <v>178.6</v>
      </c>
      <c r="F30" s="40">
        <f>'[3]tot rate impact'!F30</f>
        <v>3.9318783356802438E-2</v>
      </c>
      <c r="G30" s="90">
        <f t="shared" si="5"/>
        <v>30876182.141131617</v>
      </c>
      <c r="H30" s="7">
        <f t="shared" si="5"/>
        <v>15331599.93970477</v>
      </c>
      <c r="I30" s="7">
        <f t="shared" si="5"/>
        <v>1857440</v>
      </c>
      <c r="J30" s="7">
        <f t="shared" si="5"/>
        <v>6094411.4203043776</v>
      </c>
      <c r="K30" s="90">
        <f t="shared" si="0"/>
        <v>54159633.501140766</v>
      </c>
      <c r="L30" s="91"/>
      <c r="M30" s="92">
        <f>[3]TrPeaks!G26</f>
        <v>127.83564</v>
      </c>
      <c r="N30" s="93">
        <f t="shared" si="1"/>
        <v>0</v>
      </c>
      <c r="O30" s="90"/>
      <c r="P30" s="90">
        <f t="shared" si="6"/>
        <v>28464511.148810007</v>
      </c>
      <c r="Q30" s="7">
        <f t="shared" si="11"/>
        <v>2591418.4290452804</v>
      </c>
      <c r="R30" s="15">
        <f>[3]TrTYRA!M26</f>
        <v>3.9867975831465854E-2</v>
      </c>
      <c r="S30" s="69"/>
      <c r="T30" s="18">
        <f t="shared" si="7"/>
        <v>54339380.937864438</v>
      </c>
      <c r="U30" s="93"/>
      <c r="V30" s="90">
        <f t="shared" si="2"/>
        <v>179747.43672367185</v>
      </c>
      <c r="W30" s="17">
        <f t="shared" si="12"/>
        <v>3.3188451454326372E-3</v>
      </c>
      <c r="X30" s="87">
        <f>[3]TrPeaks!L26</f>
        <v>2.5793689699859077</v>
      </c>
      <c r="Y30" s="11">
        <f t="shared" si="3"/>
        <v>5.3264855992296307E-2</v>
      </c>
      <c r="Z30" s="11">
        <f t="shared" si="8"/>
        <v>3.4477807950848184E-2</v>
      </c>
      <c r="AA30" s="45" t="str">
        <f t="shared" si="9"/>
        <v>yes</v>
      </c>
      <c r="AB30" s="45" t="str">
        <f t="shared" si="10"/>
        <v>yes</v>
      </c>
      <c r="AD30" s="88">
        <f t="shared" si="4"/>
        <v>0</v>
      </c>
      <c r="AE30" s="88"/>
      <c r="AF30" s="88"/>
      <c r="AG30" s="88"/>
    </row>
    <row r="31" spans="1:33" ht="12.75">
      <c r="B31" s="89" t="s">
        <v>50</v>
      </c>
      <c r="C31" s="38">
        <f>'[3]tot rate impact'!C31</f>
        <v>13853.962596100049</v>
      </c>
      <c r="D31" s="38">
        <f>'[3]tot rate impact'!D31</f>
        <v>0</v>
      </c>
      <c r="E31" s="39">
        <f>'[3]tot rate impact'!E31</f>
        <v>36.200000000000003</v>
      </c>
      <c r="F31" s="40">
        <f>'[3]tot rate impact'!F31</f>
        <v>1.0869770232775825E-2</v>
      </c>
      <c r="G31" s="90">
        <f t="shared" si="5"/>
        <v>12593251.999854945</v>
      </c>
      <c r="H31" s="7">
        <f t="shared" si="5"/>
        <v>0</v>
      </c>
      <c r="I31" s="7">
        <f t="shared" si="5"/>
        <v>376480.00000000006</v>
      </c>
      <c r="J31" s="7">
        <f t="shared" si="5"/>
        <v>1684814.3860802529</v>
      </c>
      <c r="K31" s="90">
        <f t="shared" si="0"/>
        <v>14654546.385935199</v>
      </c>
      <c r="L31" s="91"/>
      <c r="M31" s="92">
        <f>[3]TrPeaks!G27</f>
        <v>36.172449999999998</v>
      </c>
      <c r="N31" s="93">
        <f t="shared" si="1"/>
        <v>0</v>
      </c>
      <c r="O31" s="90"/>
      <c r="P31" s="90">
        <f t="shared" si="6"/>
        <v>11609620.65553184</v>
      </c>
      <c r="Q31" s="7">
        <f t="shared" si="11"/>
        <v>1098352.2578914294</v>
      </c>
      <c r="R31" s="15">
        <f>[3]TrTYRA!M27</f>
        <v>1.6897727044483529E-2</v>
      </c>
      <c r="S31" s="69"/>
      <c r="T31" s="18">
        <f t="shared" si="7"/>
        <v>14769267.299503524</v>
      </c>
      <c r="U31" s="93"/>
      <c r="V31" s="90">
        <f t="shared" si="2"/>
        <v>114720.91356832534</v>
      </c>
      <c r="W31" s="17">
        <f t="shared" si="12"/>
        <v>7.8283496839199017E-3</v>
      </c>
      <c r="X31" s="87">
        <f>[3]TrPeaks!L27</f>
        <v>1.4729363837262914</v>
      </c>
      <c r="Y31" s="11">
        <f t="shared" si="3"/>
        <v>1.5071855862250454E-2</v>
      </c>
      <c r="Z31" s="11">
        <f t="shared" si="8"/>
        <v>7.8694480994276287E-3</v>
      </c>
      <c r="AA31" s="45" t="str">
        <f t="shared" si="9"/>
        <v>yes</v>
      </c>
      <c r="AB31" s="45" t="str">
        <f t="shared" si="10"/>
        <v>yes</v>
      </c>
      <c r="AD31" s="88">
        <f t="shared" si="4"/>
        <v>0</v>
      </c>
      <c r="AE31" s="88"/>
      <c r="AF31" s="88"/>
      <c r="AG31" s="88"/>
    </row>
    <row r="32" spans="1:33" ht="12.75">
      <c r="B32" s="89" t="s">
        <v>51</v>
      </c>
      <c r="C32" s="38">
        <f>'[3]tot rate impact'!C32</f>
        <v>0</v>
      </c>
      <c r="D32" s="38">
        <f>'[3]tot rate impact'!D32</f>
        <v>24365.35559871306</v>
      </c>
      <c r="E32" s="39">
        <f>'[3]tot rate impact'!E32</f>
        <v>20.399999999999999</v>
      </c>
      <c r="F32" s="40">
        <f>'[3]tot rate impact'!F32</f>
        <v>9.8524650860492974E-3</v>
      </c>
      <c r="G32" s="90">
        <f t="shared" si="5"/>
        <v>0</v>
      </c>
      <c r="H32" s="7">
        <f t="shared" si="5"/>
        <v>13985714.113661297</v>
      </c>
      <c r="I32" s="7">
        <f t="shared" si="5"/>
        <v>212159.99999999997</v>
      </c>
      <c r="J32" s="7">
        <f t="shared" si="5"/>
        <v>1527132.0883376412</v>
      </c>
      <c r="K32" s="90">
        <f t="shared" si="0"/>
        <v>15725006.201998938</v>
      </c>
      <c r="L32" s="91"/>
      <c r="M32" s="92">
        <f>[3]TrPeaks!G28</f>
        <v>20.35417</v>
      </c>
      <c r="N32" s="93">
        <f t="shared" si="1"/>
        <v>0</v>
      </c>
      <c r="O32" s="90"/>
      <c r="P32" s="90">
        <f t="shared" si="6"/>
        <v>0</v>
      </c>
      <c r="Q32" s="7">
        <f t="shared" si="11"/>
        <v>591407.31031445204</v>
      </c>
      <c r="R32" s="15">
        <f>[3]TrTYRA!M28</f>
        <v>9.0985740048377239E-3</v>
      </c>
      <c r="S32" s="69"/>
      <c r="T32" s="18">
        <f t="shared" si="7"/>
        <v>16316413.51231339</v>
      </c>
      <c r="U32" s="93"/>
      <c r="V32" s="90">
        <f t="shared" si="2"/>
        <v>591407.31031445228</v>
      </c>
      <c r="W32" s="17">
        <f t="shared" si="12"/>
        <v>3.7609353072259745E-2</v>
      </c>
      <c r="X32" s="87">
        <f>[3]TrPeaks!L28</f>
        <v>3.1973752812688652</v>
      </c>
      <c r="Y32" s="11">
        <f t="shared" si="3"/>
        <v>8.4809051207684946E-3</v>
      </c>
      <c r="Z32" s="11">
        <f t="shared" si="8"/>
        <v>1.3815708543489602E-2</v>
      </c>
      <c r="AA32" s="45">
        <f t="shared" si="9"/>
        <v>0</v>
      </c>
      <c r="AB32" s="45" t="str">
        <f t="shared" si="10"/>
        <v>yes</v>
      </c>
      <c r="AD32" s="88">
        <f t="shared" si="4"/>
        <v>0</v>
      </c>
      <c r="AE32" s="88"/>
      <c r="AF32" s="88"/>
      <c r="AG32" s="88"/>
    </row>
    <row r="33" spans="2:33" ht="12.75">
      <c r="B33" s="89" t="s">
        <v>52</v>
      </c>
      <c r="C33" s="38">
        <f>'[3]tot rate impact'!C33</f>
        <v>117359.44297027698</v>
      </c>
      <c r="D33" s="38">
        <f>'[3]tot rate impact'!D33</f>
        <v>0</v>
      </c>
      <c r="E33" s="39">
        <f>'[3]tot rate impact'!E33</f>
        <v>230.2</v>
      </c>
      <c r="F33" s="40">
        <f>'[3]tot rate impact'!F33</f>
        <v>7.5627007954845213E-2</v>
      </c>
      <c r="G33" s="90">
        <f t="shared" si="5"/>
        <v>106679733.65998177</v>
      </c>
      <c r="H33" s="7">
        <f t="shared" si="5"/>
        <v>0</v>
      </c>
      <c r="I33" s="7">
        <f t="shared" si="5"/>
        <v>2394080</v>
      </c>
      <c r="J33" s="7">
        <f t="shared" si="5"/>
        <v>11722186.233001009</v>
      </c>
      <c r="K33" s="90">
        <f t="shared" si="0"/>
        <v>120795999.89298278</v>
      </c>
      <c r="L33" s="91"/>
      <c r="M33" s="92">
        <f>[3]TrPeaks!G29</f>
        <v>230.18288000000001</v>
      </c>
      <c r="N33" s="93">
        <f t="shared" si="1"/>
        <v>0</v>
      </c>
      <c r="O33" s="90"/>
      <c r="P33" s="90">
        <f t="shared" si="6"/>
        <v>98347213.20909211</v>
      </c>
      <c r="Q33" s="7">
        <f t="shared" si="11"/>
        <v>7641828.3784442935</v>
      </c>
      <c r="R33" s="15">
        <f>[3]TrTYRA!M29</f>
        <v>0.11756659043760452</v>
      </c>
      <c r="S33" s="69"/>
      <c r="T33" s="18">
        <f t="shared" si="7"/>
        <v>120105307.82053742</v>
      </c>
      <c r="U33" s="93"/>
      <c r="V33" s="90">
        <f t="shared" si="2"/>
        <v>-690692.07244536281</v>
      </c>
      <c r="W33" s="17">
        <f t="shared" si="12"/>
        <v>-5.7178389438165998E-3</v>
      </c>
      <c r="X33" s="87">
        <f>[3]TrPeaks!L29</f>
        <v>1.4305713371378339</v>
      </c>
      <c r="Y33" s="11">
        <f t="shared" si="3"/>
        <v>9.5909544123157067E-2</v>
      </c>
      <c r="Z33" s="11">
        <f t="shared" si="8"/>
        <v>6.6620213117205354E-2</v>
      </c>
      <c r="AA33" s="45" t="str">
        <f t="shared" si="9"/>
        <v>yes</v>
      </c>
      <c r="AB33" s="45">
        <f t="shared" si="10"/>
        <v>0</v>
      </c>
      <c r="AD33" s="88">
        <f t="shared" si="4"/>
        <v>0</v>
      </c>
      <c r="AE33" s="88"/>
      <c r="AF33" s="88"/>
      <c r="AG33" s="88"/>
    </row>
    <row r="34" spans="2:33" ht="13.5" thickBot="1">
      <c r="B34" s="97" t="s">
        <v>53</v>
      </c>
      <c r="C34" s="41">
        <f>'[3]tot rate impact'!C34</f>
        <v>53799.155821118751</v>
      </c>
      <c r="D34" s="41">
        <f>'[3]tot rate impact'!D34</f>
        <v>19908.20351080595</v>
      </c>
      <c r="E34" s="42">
        <f>'[3]tot rate impact'!E34</f>
        <v>198.6</v>
      </c>
      <c r="F34" s="43">
        <f>'[3]tot rate impact'!F34</f>
        <v>4.2779305116617483E-2</v>
      </c>
      <c r="G34" s="98">
        <f t="shared" si="5"/>
        <v>48903432.641396947</v>
      </c>
      <c r="H34" s="7">
        <f t="shared" si="5"/>
        <v>11427308.815202616</v>
      </c>
      <c r="I34" s="7">
        <f t="shared" si="5"/>
        <v>2065440</v>
      </c>
      <c r="J34" s="7">
        <f t="shared" si="5"/>
        <v>6630792.2930757096</v>
      </c>
      <c r="K34" s="98">
        <f t="shared" si="0"/>
        <v>69026973.749675274</v>
      </c>
      <c r="L34" s="99"/>
      <c r="M34" s="100">
        <f>[3]TrPeaks!G30</f>
        <v>157.26282</v>
      </c>
      <c r="N34" s="101">
        <f t="shared" si="1"/>
        <v>0</v>
      </c>
      <c r="O34" s="98"/>
      <c r="P34" s="98">
        <f t="shared" si="6"/>
        <v>45083692.578097515</v>
      </c>
      <c r="Q34" s="25">
        <f t="shared" si="11"/>
        <v>3238430.1087340144</v>
      </c>
      <c r="R34" s="26">
        <f>[3]TrTYRA!M30</f>
        <v>4.982200167283099E-2</v>
      </c>
      <c r="S34" s="102"/>
      <c r="T34" s="7">
        <f t="shared" si="7"/>
        <v>68445663.795109853</v>
      </c>
      <c r="U34" s="98"/>
      <c r="V34" s="98">
        <f t="shared" si="2"/>
        <v>-581309.95456542075</v>
      </c>
      <c r="W34" s="28">
        <f>V34/K34</f>
        <v>-8.4214897885213375E-3</v>
      </c>
      <c r="X34" s="87">
        <f>[3]TrPeaks!L30</f>
        <v>2.3378851876948095</v>
      </c>
      <c r="Y34" s="29">
        <f t="shared" si="3"/>
        <v>6.5526182371695538E-2</v>
      </c>
      <c r="Z34" s="29">
        <f t="shared" si="8"/>
        <v>4.187129611890119E-2</v>
      </c>
      <c r="AA34" s="45" t="str">
        <f t="shared" si="9"/>
        <v>yes</v>
      </c>
      <c r="AB34" s="45">
        <f t="shared" si="10"/>
        <v>0</v>
      </c>
      <c r="AD34" s="103">
        <f t="shared" si="4"/>
        <v>0</v>
      </c>
      <c r="AE34" s="103"/>
      <c r="AF34" s="103"/>
      <c r="AG34" s="103"/>
    </row>
    <row r="35" spans="2:33" ht="12.75" thickTop="1">
      <c r="B35" s="70" t="s">
        <v>54</v>
      </c>
      <c r="C35" s="104">
        <f t="shared" ref="C35:K35" si="13">SUM(C9:C34)</f>
        <v>921990.02942102822</v>
      </c>
      <c r="D35" s="105">
        <f t="shared" si="13"/>
        <v>839147.52480474126</v>
      </c>
      <c r="E35" s="105">
        <f t="shared" si="13"/>
        <v>3936.9999999999991</v>
      </c>
      <c r="F35" s="30">
        <f t="shared" si="13"/>
        <v>1.0000000000000002</v>
      </c>
      <c r="G35" s="31">
        <f t="shared" si="13"/>
        <v>838088936.74371457</v>
      </c>
      <c r="H35" s="31">
        <f t="shared" si="13"/>
        <v>481670679.23792148</v>
      </c>
      <c r="I35" s="31">
        <f t="shared" si="13"/>
        <v>40944800</v>
      </c>
      <c r="J35" s="31">
        <f t="shared" si="13"/>
        <v>155000000.00000003</v>
      </c>
      <c r="K35" s="31">
        <f t="shared" si="13"/>
        <v>1515704415.9816363</v>
      </c>
      <c r="L35" s="105"/>
      <c r="M35" s="32">
        <f>SUM(M9:M34)</f>
        <v>2399.9997299999995</v>
      </c>
      <c r="N35" s="31">
        <f>SUM(N9:N34)</f>
        <v>0</v>
      </c>
      <c r="O35" s="105"/>
      <c r="P35" s="31">
        <f>SUM(P9:P34)</f>
        <v>772627644.65482175</v>
      </c>
      <c r="Q35" s="31">
        <f>SUM(Q9:Q34)</f>
        <v>65000000</v>
      </c>
      <c r="R35" s="33">
        <f>SUM(R9:R34)</f>
        <v>1</v>
      </c>
      <c r="S35" s="65"/>
      <c r="T35" s="31">
        <f>SUM(T9:T34)</f>
        <v>1515243123.8927431</v>
      </c>
      <c r="U35" s="105"/>
      <c r="V35" s="105">
        <f>SUM(V9:V34)</f>
        <v>-461292.08889305685</v>
      </c>
      <c r="W35" s="17">
        <f t="shared" si="12"/>
        <v>-3.0434171994828157E-4</v>
      </c>
      <c r="X35" s="106"/>
      <c r="Y35" s="34">
        <f>SUM(Y9:Y34)</f>
        <v>1.0000000000000004</v>
      </c>
      <c r="Z35" s="34">
        <f>SUM(Z9:Z34)</f>
        <v>1</v>
      </c>
      <c r="AD35" s="88">
        <f>SUM(AD9:AD34)</f>
        <v>0</v>
      </c>
      <c r="AE35" s="88">
        <f>SUM(AE9:AE34)</f>
        <v>0</v>
      </c>
      <c r="AF35" s="88">
        <f>SUM(AF9:AF34)</f>
        <v>0</v>
      </c>
      <c r="AG35" s="88">
        <f>SUM(AD35:AF35)</f>
        <v>0</v>
      </c>
    </row>
    <row r="36" spans="2:33" ht="12.75" thickBot="1">
      <c r="B36" s="107"/>
      <c r="C36" s="108"/>
      <c r="D36" s="108"/>
      <c r="E36" s="108"/>
      <c r="F36" s="108"/>
      <c r="G36" s="108"/>
      <c r="H36" s="108"/>
      <c r="I36" s="108"/>
      <c r="J36" s="108"/>
      <c r="K36" s="108"/>
      <c r="L36" s="108"/>
      <c r="M36" s="108"/>
      <c r="N36" s="108"/>
      <c r="O36" s="108"/>
      <c r="P36" s="108"/>
      <c r="Q36" s="108"/>
      <c r="R36" s="108"/>
      <c r="S36" s="108"/>
      <c r="T36" s="108"/>
      <c r="U36" s="108"/>
      <c r="V36" s="108"/>
      <c r="W36" s="109"/>
      <c r="X36" s="110"/>
      <c r="Y36" s="111"/>
    </row>
    <row r="37" spans="2:33">
      <c r="X37" s="110">
        <f>CORREL(W9:W34,X9:X34)</f>
        <v>0.42803385351022583</v>
      </c>
      <c r="Y37" s="111" t="s">
        <v>55</v>
      </c>
    </row>
    <row r="39" spans="2:33">
      <c r="H39" s="113" t="s">
        <v>56</v>
      </c>
      <c r="I39" s="113"/>
      <c r="J39" s="114"/>
      <c r="K39" s="114">
        <v>307660000</v>
      </c>
      <c r="M39" s="110">
        <f>K35/K39</f>
        <v>4.9265566403875587</v>
      </c>
      <c r="N39" s="115">
        <f>M$39*K39</f>
        <v>1515704415.9816363</v>
      </c>
    </row>
    <row r="40" spans="2:33">
      <c r="H40" s="113" t="s">
        <v>57</v>
      </c>
      <c r="I40" s="113"/>
      <c r="J40" s="114"/>
      <c r="K40" s="114">
        <f>K39-K41-K42</f>
        <v>189566000</v>
      </c>
      <c r="N40" s="115">
        <f>M$39*K40</f>
        <v>933907636.09170794</v>
      </c>
    </row>
    <row r="41" spans="2:33" s="116" customFormat="1">
      <c r="H41" s="117" t="s">
        <v>58</v>
      </c>
      <c r="I41" s="117"/>
      <c r="J41" s="118"/>
      <c r="K41" s="118">
        <v>53072000</v>
      </c>
      <c r="N41" s="119">
        <f>M$39*K41</f>
        <v>261462214.01864851</v>
      </c>
      <c r="X41" s="120"/>
    </row>
    <row r="42" spans="2:33">
      <c r="H42" s="44" t="s">
        <v>59</v>
      </c>
      <c r="K42" s="2">
        <v>65022000</v>
      </c>
      <c r="N42" s="119">
        <f>M$39*K42</f>
        <v>320334565.87127984</v>
      </c>
    </row>
  </sheetData>
  <mergeCells count="10">
    <mergeCell ref="V8:W8"/>
    <mergeCell ref="B3:W3"/>
    <mergeCell ref="B4:W4"/>
    <mergeCell ref="C5:K5"/>
    <mergeCell ref="M5:T5"/>
    <mergeCell ref="C6:E6"/>
    <mergeCell ref="G6:K6"/>
    <mergeCell ref="M6:N6"/>
    <mergeCell ref="Q6:R6"/>
    <mergeCell ref="V6:W7"/>
  </mergeCells>
  <conditionalFormatting sqref="W9:W35">
    <cfRule type="cellIs" dxfId="0" priority="1" stopIfTrue="1" operator="notBetween">
      <formula>0.03</formula>
      <formula>-0.03</formula>
    </cfRule>
  </conditionalFormatting>
  <pageMargins left="0.39" right="0.24" top="0.66" bottom="0.63" header="0.5" footer="0.5"/>
  <pageSetup scale="45" orientation="landscape" r:id="rId1"/>
  <headerFooter alignWithMargins="0"/>
  <legacyDrawing r:id="rId2"/>
</worksheet>
</file>

<file path=xl/worksheets/sheet4.xml><?xml version="1.0" encoding="utf-8"?>
<worksheet xmlns="http://schemas.openxmlformats.org/spreadsheetml/2006/main" xmlns:r="http://schemas.openxmlformats.org/officeDocument/2006/relationships">
  <sheetPr>
    <pageSetUpPr fitToPage="1"/>
  </sheetPr>
  <dimension ref="A1:P32"/>
  <sheetViews>
    <sheetView zoomScale="70" zoomScaleNormal="70" workbookViewId="0">
      <selection sqref="A1:XFD1048576"/>
    </sheetView>
  </sheetViews>
  <sheetFormatPr defaultRowHeight="15.75"/>
  <cols>
    <col min="1" max="1" width="18" style="46" customWidth="1"/>
    <col min="2" max="6" width="12.28515625" style="46" bestFit="1" customWidth="1"/>
    <col min="7" max="7" width="12.85546875" style="46" customWidth="1"/>
    <col min="8" max="8" width="21.140625" style="46" customWidth="1"/>
    <col min="9" max="11" width="2.85546875" style="46" customWidth="1"/>
    <col min="12" max="12" width="12.42578125" style="46" customWidth="1"/>
    <col min="13" max="15" width="9.140625" style="46"/>
    <col min="16" max="16" width="8.5703125" style="46" customWidth="1"/>
    <col min="17" max="16384" width="9.140625" style="46"/>
  </cols>
  <sheetData>
    <row r="1" spans="1:16">
      <c r="A1" s="122"/>
      <c r="B1" s="123" t="s">
        <v>63</v>
      </c>
      <c r="C1" s="122"/>
      <c r="D1" s="122"/>
      <c r="E1" s="122"/>
      <c r="F1" s="122"/>
      <c r="G1" s="122"/>
      <c r="H1" s="122"/>
      <c r="I1" s="122"/>
    </row>
    <row r="2" spans="1:16">
      <c r="A2" s="122"/>
      <c r="B2" s="122"/>
      <c r="C2" s="122"/>
      <c r="D2" s="122"/>
      <c r="E2" s="122"/>
      <c r="F2" s="122"/>
      <c r="G2" s="122"/>
      <c r="H2" s="122"/>
      <c r="I2" s="122"/>
    </row>
    <row r="3" spans="1:16">
      <c r="A3" s="124" t="s">
        <v>64</v>
      </c>
      <c r="B3" s="124" t="s">
        <v>65</v>
      </c>
      <c r="C3" s="124"/>
      <c r="D3" s="124"/>
      <c r="E3" s="124"/>
      <c r="F3" s="124"/>
      <c r="G3" s="125">
        <v>2015</v>
      </c>
      <c r="H3" s="123"/>
      <c r="N3" s="126">
        <v>2013</v>
      </c>
      <c r="O3" s="126"/>
      <c r="P3" s="127"/>
    </row>
    <row r="4" spans="1:16" ht="37.5">
      <c r="A4" s="123" t="s">
        <v>66</v>
      </c>
      <c r="B4" s="123">
        <v>2009</v>
      </c>
      <c r="C4" s="123">
        <v>2010</v>
      </c>
      <c r="D4" s="123">
        <v>2011</v>
      </c>
      <c r="E4" s="123">
        <v>2012</v>
      </c>
      <c r="F4" s="123">
        <v>2013</v>
      </c>
      <c r="G4" s="125" t="s">
        <v>67</v>
      </c>
      <c r="H4" s="125" t="s">
        <v>68</v>
      </c>
      <c r="L4" s="128" t="s">
        <v>69</v>
      </c>
      <c r="N4" s="126" t="s">
        <v>70</v>
      </c>
      <c r="O4" s="126" t="s">
        <v>71</v>
      </c>
      <c r="P4" s="127"/>
    </row>
    <row r="5" spans="1:16">
      <c r="A5" s="124" t="s">
        <v>72</v>
      </c>
      <c r="B5" s="129">
        <v>32.8125</v>
      </c>
      <c r="C5" s="129">
        <v>27.01041</v>
      </c>
      <c r="D5" s="129">
        <v>33.445619999999998</v>
      </c>
      <c r="E5" s="129">
        <v>25.20871</v>
      </c>
      <c r="F5" s="129">
        <v>21.97917</v>
      </c>
      <c r="G5" s="129">
        <v>33.445619999999998</v>
      </c>
      <c r="H5" s="124" t="s">
        <v>73</v>
      </c>
      <c r="L5" s="130">
        <v>1.4127361819618427</v>
      </c>
      <c r="N5" s="131">
        <v>33.445619999999998</v>
      </c>
      <c r="O5" s="132">
        <v>0</v>
      </c>
      <c r="P5" s="133">
        <v>0</v>
      </c>
    </row>
    <row r="6" spans="1:16">
      <c r="A6" s="124" t="s">
        <v>74</v>
      </c>
      <c r="B6" s="129">
        <v>30.95485</v>
      </c>
      <c r="C6" s="129">
        <v>31.17015</v>
      </c>
      <c r="D6" s="129">
        <v>31.5</v>
      </c>
      <c r="E6" s="129">
        <v>32.65278</v>
      </c>
      <c r="F6" s="129">
        <v>30.834499999999998</v>
      </c>
      <c r="G6" s="129">
        <v>32.65278</v>
      </c>
      <c r="H6" s="124" t="s">
        <v>75</v>
      </c>
      <c r="L6" s="130">
        <v>2.1021938954875328</v>
      </c>
      <c r="N6" s="131">
        <v>31.5</v>
      </c>
      <c r="O6" s="132">
        <v>1.1527799999999999</v>
      </c>
      <c r="P6" s="133">
        <v>3.6596190476190477E-2</v>
      </c>
    </row>
    <row r="7" spans="1:16">
      <c r="A7" s="124" t="s">
        <v>76</v>
      </c>
      <c r="B7" s="129">
        <v>21.626159999999999</v>
      </c>
      <c r="C7" s="129">
        <v>22.282409999999999</v>
      </c>
      <c r="D7" s="129">
        <v>18.582180000000001</v>
      </c>
      <c r="E7" s="129">
        <v>20.9375</v>
      </c>
      <c r="F7" s="129">
        <v>19.737269999999999</v>
      </c>
      <c r="G7" s="129">
        <v>20.9375</v>
      </c>
      <c r="H7" s="124" t="s">
        <v>77</v>
      </c>
      <c r="L7" s="130">
        <v>1.8420445603647189</v>
      </c>
      <c r="N7" s="131">
        <v>22.282409999999999</v>
      </c>
      <c r="O7" s="132">
        <v>-1.3449099999999987</v>
      </c>
      <c r="P7" s="133">
        <v>-6.0357474797384972E-2</v>
      </c>
    </row>
    <row r="8" spans="1:16">
      <c r="A8" s="124" t="s">
        <v>78</v>
      </c>
      <c r="B8" s="129">
        <v>192.81585000000001</v>
      </c>
      <c r="C8" s="129">
        <v>208.94791000000001</v>
      </c>
      <c r="D8" s="129">
        <v>210.10508999999999</v>
      </c>
      <c r="E8" s="129">
        <v>224.01689999999999</v>
      </c>
      <c r="F8" s="129">
        <v>231.58385999999999</v>
      </c>
      <c r="G8" s="129">
        <v>231.58385999999999</v>
      </c>
      <c r="H8" s="124" t="s">
        <v>79</v>
      </c>
      <c r="L8" s="130">
        <v>1.46690723526269</v>
      </c>
      <c r="N8" s="131">
        <v>210.10508999999999</v>
      </c>
      <c r="O8" s="132">
        <v>21.478769999999997</v>
      </c>
      <c r="P8" s="133">
        <v>0.10222869898106704</v>
      </c>
    </row>
    <row r="9" spans="1:16">
      <c r="A9" s="124" t="s">
        <v>80</v>
      </c>
      <c r="B9" s="129">
        <v>94.706829999999997</v>
      </c>
      <c r="C9" s="129">
        <v>74.152540000000002</v>
      </c>
      <c r="D9" s="129">
        <v>79.23518</v>
      </c>
      <c r="E9" s="129">
        <v>74.503219999999999</v>
      </c>
      <c r="F9" s="129">
        <v>73.579040000000006</v>
      </c>
      <c r="G9" s="129">
        <v>79.23518</v>
      </c>
      <c r="H9" s="124" t="s">
        <v>81</v>
      </c>
      <c r="L9" s="130">
        <v>1.3981765320665083</v>
      </c>
      <c r="N9" s="131">
        <v>94.706829999999997</v>
      </c>
      <c r="O9" s="132">
        <v>-15.471649999999997</v>
      </c>
      <c r="P9" s="133">
        <v>-0.16336361379638614</v>
      </c>
    </row>
    <row r="10" spans="1:16">
      <c r="A10" s="124" t="s">
        <v>82</v>
      </c>
      <c r="B10" s="129">
        <v>5.9201499999999996</v>
      </c>
      <c r="C10" s="129">
        <v>3.2534700000000001</v>
      </c>
      <c r="D10" s="129">
        <v>2.4305500000000002</v>
      </c>
      <c r="E10" s="129">
        <v>2.2916599999999998</v>
      </c>
      <c r="F10" s="129">
        <v>2.9143500000000002</v>
      </c>
      <c r="G10" s="129">
        <v>2.9143500000000002</v>
      </c>
      <c r="H10" s="124" t="s">
        <v>83</v>
      </c>
      <c r="L10" s="130">
        <v>1.2355014638716477</v>
      </c>
      <c r="N10" s="131">
        <v>5.9201499999999996</v>
      </c>
      <c r="O10" s="132">
        <v>-3.0057999999999994</v>
      </c>
      <c r="P10" s="133">
        <v>-0.50772362186768905</v>
      </c>
    </row>
    <row r="11" spans="1:16">
      <c r="A11" s="124" t="s">
        <v>84</v>
      </c>
      <c r="B11" s="129">
        <v>173.15588</v>
      </c>
      <c r="C11" s="129">
        <v>179.72316000000001</v>
      </c>
      <c r="D11" s="129">
        <v>152.52798000000001</v>
      </c>
      <c r="E11" s="129">
        <v>176.49694</v>
      </c>
      <c r="F11" s="129">
        <v>202.21005</v>
      </c>
      <c r="G11" s="129">
        <v>202.21005</v>
      </c>
      <c r="H11" s="124" t="s">
        <v>85</v>
      </c>
      <c r="L11" s="130">
        <v>2.3511273499885714</v>
      </c>
      <c r="N11" s="131">
        <v>179.72316000000001</v>
      </c>
      <c r="O11" s="132">
        <v>22.486889999999988</v>
      </c>
      <c r="P11" s="133">
        <v>0.12511960061240848</v>
      </c>
    </row>
    <row r="12" spans="1:16">
      <c r="A12" s="124" t="s">
        <v>86</v>
      </c>
      <c r="B12" s="129">
        <v>24.293980000000001</v>
      </c>
      <c r="C12" s="129">
        <v>20.214120000000001</v>
      </c>
      <c r="D12" s="129">
        <v>18.983789999999999</v>
      </c>
      <c r="E12" s="129">
        <v>17.58333</v>
      </c>
      <c r="F12" s="129">
        <v>18.924769999999999</v>
      </c>
      <c r="G12" s="129">
        <v>18.983789999999999</v>
      </c>
      <c r="H12" s="124" t="s">
        <v>87</v>
      </c>
      <c r="L12" s="130">
        <v>1.6670019401568668</v>
      </c>
      <c r="N12" s="131">
        <v>24.293980000000001</v>
      </c>
      <c r="O12" s="132">
        <v>-5.3101900000000022</v>
      </c>
      <c r="P12" s="133">
        <v>-0.21858048784102077</v>
      </c>
    </row>
    <row r="13" spans="1:16">
      <c r="A13" s="124" t="s">
        <v>88</v>
      </c>
      <c r="B13" s="129">
        <v>37.418979999999998</v>
      </c>
      <c r="C13" s="129">
        <v>32.209490000000002</v>
      </c>
      <c r="D13" s="129">
        <v>27.42709</v>
      </c>
      <c r="E13" s="129">
        <v>24.439820000000001</v>
      </c>
      <c r="F13" s="129">
        <v>20.012740000000001</v>
      </c>
      <c r="G13" s="129">
        <v>27.42709</v>
      </c>
      <c r="H13" s="124" t="s">
        <v>89</v>
      </c>
      <c r="L13" s="130">
        <v>1.5274699736095838</v>
      </c>
      <c r="N13" s="131">
        <v>37.418979999999998</v>
      </c>
      <c r="O13" s="132">
        <v>-9.9918899999999979</v>
      </c>
      <c r="P13" s="133">
        <v>-0.26702732142885771</v>
      </c>
    </row>
    <row r="14" spans="1:16">
      <c r="A14" s="124" t="s">
        <v>90</v>
      </c>
      <c r="B14" s="129">
        <v>55.953699999999998</v>
      </c>
      <c r="C14" s="129">
        <v>49.599530000000001</v>
      </c>
      <c r="D14" s="129">
        <v>49.00347</v>
      </c>
      <c r="E14" s="129">
        <v>41.53472</v>
      </c>
      <c r="F14" s="129">
        <v>44.870370000000001</v>
      </c>
      <c r="G14" s="129">
        <v>49.00347</v>
      </c>
      <c r="H14" s="124" t="s">
        <v>91</v>
      </c>
      <c r="L14" s="130">
        <v>1.8359184097746415</v>
      </c>
      <c r="N14" s="131">
        <v>55.953699999999998</v>
      </c>
      <c r="O14" s="132">
        <v>-6.9502299999999977</v>
      </c>
      <c r="P14" s="133">
        <v>-0.1242139483179843</v>
      </c>
    </row>
    <row r="15" spans="1:16">
      <c r="A15" s="134" t="s">
        <v>92</v>
      </c>
      <c r="B15" s="129">
        <v>0</v>
      </c>
      <c r="C15" s="129">
        <v>0</v>
      </c>
      <c r="D15" s="129">
        <v>0</v>
      </c>
      <c r="E15" s="129">
        <v>0</v>
      </c>
      <c r="F15" s="129">
        <v>0</v>
      </c>
      <c r="G15" s="129">
        <v>0</v>
      </c>
      <c r="H15" s="124" t="s">
        <v>93</v>
      </c>
      <c r="L15" s="130">
        <v>0</v>
      </c>
      <c r="N15" s="131">
        <v>0</v>
      </c>
      <c r="O15" s="132">
        <v>0</v>
      </c>
      <c r="P15" s="133" t="e">
        <v>#DIV/0!</v>
      </c>
    </row>
    <row r="16" spans="1:16">
      <c r="A16" s="124" t="s">
        <v>94</v>
      </c>
      <c r="B16" s="129">
        <v>42.69502</v>
      </c>
      <c r="C16" s="129">
        <v>43.872570000000003</v>
      </c>
      <c r="D16" s="129">
        <v>43.402889999999999</v>
      </c>
      <c r="E16" s="129">
        <v>41.938659999999999</v>
      </c>
      <c r="F16" s="129">
        <v>43.181019999999997</v>
      </c>
      <c r="G16" s="129">
        <v>43.402889999999999</v>
      </c>
      <c r="H16" s="124" t="s">
        <v>95</v>
      </c>
      <c r="L16" s="130">
        <v>1.48411396145922</v>
      </c>
      <c r="N16" s="131">
        <v>43.872570000000003</v>
      </c>
      <c r="O16" s="132">
        <v>-0.46968000000000387</v>
      </c>
      <c r="P16" s="133">
        <v>-1.0705550187736982E-2</v>
      </c>
    </row>
    <row r="17" spans="1:16">
      <c r="A17" s="124" t="s">
        <v>96</v>
      </c>
      <c r="B17" s="129">
        <v>67.211470000000006</v>
      </c>
      <c r="C17" s="129">
        <v>61.22316</v>
      </c>
      <c r="D17" s="129">
        <v>59.924999999999997</v>
      </c>
      <c r="E17" s="129">
        <v>60.40457</v>
      </c>
      <c r="F17" s="129">
        <v>66.861270000000005</v>
      </c>
      <c r="G17" s="129">
        <v>66.861270000000005</v>
      </c>
      <c r="H17" s="124" t="s">
        <v>97</v>
      </c>
      <c r="L17" s="130">
        <v>1.6627338820719559</v>
      </c>
      <c r="N17" s="131">
        <v>67.211470000000006</v>
      </c>
      <c r="O17" s="132">
        <v>-0.35020000000000095</v>
      </c>
      <c r="P17" s="133">
        <v>-5.2104201857212902E-3</v>
      </c>
    </row>
    <row r="18" spans="1:16">
      <c r="A18" s="124" t="s">
        <v>98</v>
      </c>
      <c r="B18" s="129">
        <v>152.39811</v>
      </c>
      <c r="C18" s="129">
        <v>124.55647</v>
      </c>
      <c r="D18" s="129">
        <v>106.03726</v>
      </c>
      <c r="E18" s="129">
        <v>123.93944999999999</v>
      </c>
      <c r="F18" s="129">
        <v>190.02432999999999</v>
      </c>
      <c r="G18" s="129">
        <v>190.02432999999999</v>
      </c>
      <c r="H18" s="124" t="s">
        <v>99</v>
      </c>
      <c r="L18" s="130">
        <v>1.8052759759939705</v>
      </c>
      <c r="N18" s="131">
        <v>152.39811</v>
      </c>
      <c r="O18" s="132">
        <v>37.626219999999989</v>
      </c>
      <c r="P18" s="133">
        <v>0.24689426922682958</v>
      </c>
    </row>
    <row r="19" spans="1:16">
      <c r="A19" s="124" t="s">
        <v>100</v>
      </c>
      <c r="B19" s="129">
        <v>378.83107999999999</v>
      </c>
      <c r="C19" s="129">
        <v>385.5308</v>
      </c>
      <c r="D19" s="129">
        <v>385.91314</v>
      </c>
      <c r="E19" s="129">
        <v>393.05392000000001</v>
      </c>
      <c r="F19" s="129">
        <v>375.04386</v>
      </c>
      <c r="G19" s="129">
        <v>393.05392000000001</v>
      </c>
      <c r="H19" s="124" t="s">
        <v>101</v>
      </c>
      <c r="L19" s="130">
        <v>1.4693348324748334</v>
      </c>
      <c r="N19" s="131">
        <v>385.5308</v>
      </c>
      <c r="O19" s="132">
        <v>7.5231200000000058</v>
      </c>
      <c r="P19" s="133">
        <v>1.9513667909282491E-2</v>
      </c>
    </row>
    <row r="20" spans="1:16">
      <c r="A20" s="124" t="s">
        <v>102</v>
      </c>
      <c r="B20" s="129">
        <v>50.20834</v>
      </c>
      <c r="C20" s="129">
        <v>50.547460000000001</v>
      </c>
      <c r="D20" s="129">
        <v>50.606479999999998</v>
      </c>
      <c r="E20" s="129">
        <v>52.134259999999998</v>
      </c>
      <c r="F20" s="129">
        <v>52.535879999999999</v>
      </c>
      <c r="G20" s="129">
        <v>52.535879999999999</v>
      </c>
      <c r="H20" s="124" t="s">
        <v>103</v>
      </c>
      <c r="L20" s="130">
        <v>2.0678432201746579</v>
      </c>
      <c r="N20" s="131">
        <v>50.606479999999998</v>
      </c>
      <c r="O20" s="132">
        <v>1.9294000000000011</v>
      </c>
      <c r="P20" s="133">
        <v>3.8125552300812091E-2</v>
      </c>
    </row>
    <row r="21" spans="1:16">
      <c r="A21" s="124" t="s">
        <v>104</v>
      </c>
      <c r="B21" s="129">
        <v>531.98267999999996</v>
      </c>
      <c r="C21" s="129">
        <v>315.44301999999999</v>
      </c>
      <c r="D21" s="129">
        <v>330.26814000000002</v>
      </c>
      <c r="E21" s="129">
        <v>278.64787999999999</v>
      </c>
      <c r="F21" s="129">
        <v>321.91320000000002</v>
      </c>
      <c r="G21" s="129">
        <v>330.26814000000002</v>
      </c>
      <c r="H21" s="124" t="s">
        <v>105</v>
      </c>
      <c r="L21" s="130">
        <v>2.4659517655017038</v>
      </c>
      <c r="N21" s="131">
        <v>330.26814000000002</v>
      </c>
      <c r="O21" s="132">
        <v>0</v>
      </c>
      <c r="P21" s="133">
        <v>0</v>
      </c>
    </row>
    <row r="22" spans="1:16">
      <c r="A22" s="124" t="s">
        <v>106</v>
      </c>
      <c r="B22" s="129">
        <v>6.94E-3</v>
      </c>
      <c r="C22" s="129">
        <v>4.0868099999999998</v>
      </c>
      <c r="D22" s="129">
        <v>1.59144</v>
      </c>
      <c r="E22" s="129">
        <v>2.8368099999999998</v>
      </c>
      <c r="F22" s="129">
        <v>4.8958300000000001</v>
      </c>
      <c r="G22" s="129">
        <v>4.8958300000000001</v>
      </c>
      <c r="H22" s="124" t="s">
        <v>107</v>
      </c>
      <c r="L22" s="130">
        <v>54.532014153846148</v>
      </c>
      <c r="N22" s="131">
        <v>4.0868099999999998</v>
      </c>
      <c r="O22" s="132">
        <v>0.80902000000000029</v>
      </c>
      <c r="P22" s="133">
        <v>0.19795879916120404</v>
      </c>
    </row>
    <row r="23" spans="1:16">
      <c r="A23" s="124" t="s">
        <v>108</v>
      </c>
      <c r="B23" s="129">
        <v>3.4884200000000001</v>
      </c>
      <c r="C23" s="129">
        <v>4.2419000000000002</v>
      </c>
      <c r="D23" s="129">
        <v>1.3125</v>
      </c>
      <c r="E23" s="129">
        <v>5.3078700000000003</v>
      </c>
      <c r="F23" s="129">
        <v>6.0578700000000003</v>
      </c>
      <c r="G23" s="129">
        <v>6.0578700000000003</v>
      </c>
      <c r="H23" s="124" t="s">
        <v>109</v>
      </c>
      <c r="L23" s="130">
        <v>7.632072877030164</v>
      </c>
      <c r="N23" s="131">
        <v>4.2419000000000002</v>
      </c>
      <c r="O23" s="132">
        <v>1.8159700000000001</v>
      </c>
      <c r="P23" s="133">
        <v>0.42810297272448666</v>
      </c>
    </row>
    <row r="24" spans="1:16">
      <c r="A24" s="124" t="s">
        <v>110</v>
      </c>
      <c r="B24" s="129">
        <v>16.40624</v>
      </c>
      <c r="C24" s="129">
        <v>19.969899999999999</v>
      </c>
      <c r="D24" s="129">
        <v>19.997720000000001</v>
      </c>
      <c r="E24" s="129">
        <v>19.210650000000001</v>
      </c>
      <c r="F24" s="129">
        <v>19.626159999999999</v>
      </c>
      <c r="G24" s="129">
        <v>19.997720000000001</v>
      </c>
      <c r="H24" s="124" t="s">
        <v>111</v>
      </c>
      <c r="L24" s="130">
        <v>1.1404849364985512</v>
      </c>
      <c r="N24" s="131">
        <v>19.997720000000001</v>
      </c>
      <c r="O24" s="132">
        <v>0</v>
      </c>
      <c r="P24" s="133">
        <v>0</v>
      </c>
    </row>
    <row r="25" spans="1:16">
      <c r="A25" s="124" t="s">
        <v>112</v>
      </c>
      <c r="B25" s="129">
        <v>24.98958</v>
      </c>
      <c r="C25" s="129">
        <v>24.33681</v>
      </c>
      <c r="D25" s="129">
        <v>21.129629999999999</v>
      </c>
      <c r="E25" s="129">
        <v>19.651620000000001</v>
      </c>
      <c r="F25" s="129">
        <v>22.700230000000001</v>
      </c>
      <c r="G25" s="129">
        <v>22.700230000000001</v>
      </c>
      <c r="H25" s="124" t="s">
        <v>113</v>
      </c>
      <c r="L25" s="130">
        <v>2.3793274633002288</v>
      </c>
      <c r="N25" s="131">
        <v>24.98958</v>
      </c>
      <c r="O25" s="132">
        <v>-2.2893499999999989</v>
      </c>
      <c r="P25" s="133">
        <v>-9.1612183958273766E-2</v>
      </c>
    </row>
    <row r="26" spans="1:16">
      <c r="A26" s="124" t="s">
        <v>114</v>
      </c>
      <c r="B26" s="129">
        <v>98.503469999999993</v>
      </c>
      <c r="C26" s="129">
        <v>110.49763</v>
      </c>
      <c r="D26" s="129">
        <v>93.216440000000006</v>
      </c>
      <c r="E26" s="129">
        <v>103.46723</v>
      </c>
      <c r="F26" s="129">
        <v>127.83564</v>
      </c>
      <c r="G26" s="129">
        <v>127.83564</v>
      </c>
      <c r="H26" s="124" t="s">
        <v>115</v>
      </c>
      <c r="L26" s="130">
        <v>2.5793689699859077</v>
      </c>
      <c r="N26" s="131">
        <v>110.49763</v>
      </c>
      <c r="O26" s="132">
        <v>17.338009999999997</v>
      </c>
      <c r="P26" s="133">
        <v>0.15690843323969933</v>
      </c>
    </row>
    <row r="27" spans="1:16">
      <c r="A27" s="124" t="s">
        <v>116</v>
      </c>
      <c r="B27" s="129">
        <v>39.27084</v>
      </c>
      <c r="C27" s="129">
        <v>42.821759999999998</v>
      </c>
      <c r="D27" s="129">
        <v>35.462969999999999</v>
      </c>
      <c r="E27" s="129">
        <v>36.172449999999998</v>
      </c>
      <c r="F27" s="129">
        <v>34.123840000000001</v>
      </c>
      <c r="G27" s="129">
        <v>36.172449999999998</v>
      </c>
      <c r="H27" s="124" t="s">
        <v>117</v>
      </c>
      <c r="L27" s="130">
        <v>1.4729363837262914</v>
      </c>
      <c r="N27" s="131">
        <v>42.821759999999998</v>
      </c>
      <c r="O27" s="132">
        <v>-6.6493099999999998</v>
      </c>
      <c r="P27" s="133">
        <v>-0.15527876481489786</v>
      </c>
    </row>
    <row r="28" spans="1:16">
      <c r="A28" s="124" t="s">
        <v>118</v>
      </c>
      <c r="B28" s="129">
        <v>27.600709999999999</v>
      </c>
      <c r="C28" s="129">
        <v>22.851849999999999</v>
      </c>
      <c r="D28" s="129">
        <v>20.35417</v>
      </c>
      <c r="E28" s="129">
        <v>15.178229999999999</v>
      </c>
      <c r="F28" s="129">
        <v>16.09375</v>
      </c>
      <c r="G28" s="129">
        <v>20.35417</v>
      </c>
      <c r="H28" s="124" t="s">
        <v>119</v>
      </c>
      <c r="L28" s="130">
        <v>3.1973752812688652</v>
      </c>
      <c r="N28" s="131">
        <v>27.600709999999999</v>
      </c>
      <c r="O28" s="132">
        <v>-7.2465399999999995</v>
      </c>
      <c r="P28" s="133">
        <v>-0.26254904312244143</v>
      </c>
    </row>
    <row r="29" spans="1:16">
      <c r="A29" s="124" t="s">
        <v>120</v>
      </c>
      <c r="B29" s="129">
        <v>221.27952999999999</v>
      </c>
      <c r="C29" s="129">
        <v>221.23173</v>
      </c>
      <c r="D29" s="129">
        <v>214.58812</v>
      </c>
      <c r="E29" s="129">
        <v>222.57997</v>
      </c>
      <c r="F29" s="129">
        <v>230.18288000000001</v>
      </c>
      <c r="G29" s="129">
        <v>230.18288000000001</v>
      </c>
      <c r="H29" s="124" t="s">
        <v>121</v>
      </c>
      <c r="L29" s="130">
        <v>1.4305713371378339</v>
      </c>
      <c r="N29" s="131">
        <v>221.27952999999999</v>
      </c>
      <c r="O29" s="132">
        <v>8.9033500000000174</v>
      </c>
      <c r="P29" s="133">
        <v>4.0235759719844028E-2</v>
      </c>
    </row>
    <row r="30" spans="1:16">
      <c r="A30" s="124" t="s">
        <v>122</v>
      </c>
      <c r="B30" s="129">
        <v>156.61616000000001</v>
      </c>
      <c r="C30" s="129">
        <v>145.48979</v>
      </c>
      <c r="D30" s="129">
        <v>136.41427999999999</v>
      </c>
      <c r="E30" s="129">
        <v>145.31604999999999</v>
      </c>
      <c r="F30" s="129">
        <v>157.26282</v>
      </c>
      <c r="G30" s="129">
        <v>157.26282</v>
      </c>
      <c r="H30" s="124" t="s">
        <v>123</v>
      </c>
      <c r="L30" s="130">
        <v>2.3378851876948095</v>
      </c>
      <c r="N30" s="131">
        <v>156.61616000000001</v>
      </c>
      <c r="O30" s="132">
        <v>0.64665999999999713</v>
      </c>
      <c r="P30" s="133">
        <v>4.1289481238717457E-3</v>
      </c>
    </row>
    <row r="31" spans="1:16">
      <c r="A31" s="135"/>
      <c r="B31" s="136">
        <v>2481.1474699999999</v>
      </c>
      <c r="C31" s="136">
        <v>2225.26485</v>
      </c>
      <c r="D31" s="136">
        <v>2143.4611300000001</v>
      </c>
      <c r="E31" s="136">
        <v>2159.5052000000005</v>
      </c>
      <c r="F31" s="136">
        <v>2334.9846999999995</v>
      </c>
      <c r="G31" s="136">
        <v>2399.9997299999995</v>
      </c>
      <c r="H31" s="137"/>
      <c r="L31" s="130">
        <v>1.7851219393241395</v>
      </c>
    </row>
    <row r="32" spans="1:16" ht="16.5" thickBot="1">
      <c r="A32" s="138"/>
      <c r="B32" s="139"/>
      <c r="C32" s="139"/>
      <c r="D32" s="139"/>
      <c r="E32" s="139"/>
      <c r="F32" s="139"/>
      <c r="G32" s="139"/>
      <c r="H32" s="140"/>
      <c r="I32" s="122"/>
    </row>
  </sheetData>
  <pageMargins left="0.7" right="0.7" top="0.75" bottom="0.75" header="0.3" footer="0.3"/>
  <pageSetup orientation="landscape" r:id="rId1"/>
</worksheet>
</file>

<file path=xl/worksheets/sheet5.xml><?xml version="1.0" encoding="utf-8"?>
<worksheet xmlns="http://schemas.openxmlformats.org/spreadsheetml/2006/main" xmlns:r="http://schemas.openxmlformats.org/officeDocument/2006/relationships">
  <sheetPr>
    <pageSetUpPr fitToPage="1"/>
  </sheetPr>
  <dimension ref="A1:S33"/>
  <sheetViews>
    <sheetView tabSelected="1" zoomScale="70" zoomScaleNormal="70" workbookViewId="0">
      <selection sqref="A1:XFD1048576"/>
    </sheetView>
  </sheetViews>
  <sheetFormatPr defaultRowHeight="15.75"/>
  <cols>
    <col min="1" max="1" width="6" style="46" customWidth="1"/>
    <col min="2" max="12" width="12.140625" style="46" customWidth="1"/>
    <col min="13" max="13" width="10.85546875" style="46" customWidth="1"/>
    <col min="14" max="14" width="12.7109375" style="46" customWidth="1"/>
    <col min="15" max="15" width="3.42578125" style="46" customWidth="1"/>
    <col min="16" max="16" width="12.85546875" style="46" customWidth="1"/>
    <col min="17" max="17" width="2.7109375" style="46" customWidth="1"/>
    <col min="18" max="18" width="7.7109375" style="46" customWidth="1"/>
    <col min="19" max="16384" width="9.140625" style="46"/>
  </cols>
  <sheetData>
    <row r="1" spans="1:19">
      <c r="A1" s="123" t="s">
        <v>124</v>
      </c>
      <c r="B1" s="122"/>
      <c r="C1" s="122"/>
      <c r="D1" s="122"/>
      <c r="E1" s="122"/>
      <c r="F1" s="122"/>
      <c r="G1" s="122"/>
      <c r="H1" s="122"/>
      <c r="I1" s="122"/>
      <c r="J1" s="122"/>
      <c r="K1" s="122"/>
      <c r="L1" s="122"/>
      <c r="M1" s="122"/>
      <c r="N1" s="122"/>
    </row>
    <row r="2" spans="1:19">
      <c r="A2" s="122"/>
      <c r="B2" s="122"/>
      <c r="C2" s="122"/>
      <c r="D2" s="122"/>
      <c r="E2" s="122"/>
      <c r="F2" s="122"/>
      <c r="G2" s="122"/>
      <c r="H2" s="122"/>
      <c r="I2" s="122"/>
      <c r="J2" s="122"/>
      <c r="K2" s="122"/>
      <c r="L2" s="122"/>
      <c r="M2" s="122"/>
      <c r="N2" s="122"/>
    </row>
    <row r="3" spans="1:19">
      <c r="A3" s="122" t="s">
        <v>125</v>
      </c>
      <c r="B3" s="122" t="s">
        <v>126</v>
      </c>
      <c r="C3" s="122"/>
      <c r="D3" s="122"/>
      <c r="E3" s="122"/>
      <c r="F3" s="122"/>
      <c r="G3" s="122"/>
      <c r="H3" s="122"/>
      <c r="I3" s="122"/>
      <c r="J3" s="122"/>
      <c r="K3" s="122"/>
      <c r="L3" s="141"/>
      <c r="M3" s="142">
        <v>2015</v>
      </c>
      <c r="N3" s="122"/>
      <c r="R3" s="127">
        <v>2013</v>
      </c>
      <c r="S3" s="127"/>
    </row>
    <row r="4" spans="1:19" s="147" customFormat="1" ht="31.5">
      <c r="A4" s="143" t="s">
        <v>127</v>
      </c>
      <c r="B4" s="144">
        <v>2004</v>
      </c>
      <c r="C4" s="144">
        <v>2005</v>
      </c>
      <c r="D4" s="144">
        <v>2006</v>
      </c>
      <c r="E4" s="144">
        <v>2007</v>
      </c>
      <c r="F4" s="144">
        <v>2008</v>
      </c>
      <c r="G4" s="144">
        <v>2009</v>
      </c>
      <c r="H4" s="144">
        <v>2010</v>
      </c>
      <c r="I4" s="144">
        <v>2011</v>
      </c>
      <c r="J4" s="144">
        <v>2012</v>
      </c>
      <c r="K4" s="144">
        <v>2013</v>
      </c>
      <c r="L4" s="145" t="s">
        <v>128</v>
      </c>
      <c r="M4" s="146" t="s">
        <v>129</v>
      </c>
      <c r="N4" s="125" t="s">
        <v>68</v>
      </c>
      <c r="P4" s="148" t="s">
        <v>130</v>
      </c>
      <c r="R4" s="126" t="s">
        <v>131</v>
      </c>
      <c r="S4" s="126" t="s">
        <v>132</v>
      </c>
    </row>
    <row r="5" spans="1:19">
      <c r="A5" s="122" t="s">
        <v>72</v>
      </c>
      <c r="B5" s="149">
        <v>10449.699999999997</v>
      </c>
      <c r="C5" s="149">
        <v>9883.4</v>
      </c>
      <c r="D5" s="149">
        <v>18079.5</v>
      </c>
      <c r="E5" s="149">
        <v>11003.2</v>
      </c>
      <c r="F5" s="149">
        <v>6071</v>
      </c>
      <c r="G5" s="149">
        <v>10943.200000000003</v>
      </c>
      <c r="H5" s="149">
        <v>15242.499999999998</v>
      </c>
      <c r="I5" s="149">
        <v>12751.6</v>
      </c>
      <c r="J5" s="149">
        <v>12911</v>
      </c>
      <c r="K5" s="149">
        <v>8129.1</v>
      </c>
      <c r="L5" s="149">
        <v>11546.420000000002</v>
      </c>
      <c r="M5" s="150">
        <v>1.0353349679063215E-2</v>
      </c>
      <c r="N5" s="151" t="s">
        <v>73</v>
      </c>
      <c r="P5" s="152">
        <v>11263.9</v>
      </c>
      <c r="R5" s="153">
        <v>9.6271145774465654E-3</v>
      </c>
      <c r="S5" s="154">
        <v>7.2623510161664954E-4</v>
      </c>
    </row>
    <row r="6" spans="1:19">
      <c r="A6" s="122" t="s">
        <v>74</v>
      </c>
      <c r="B6" s="149">
        <v>12188.3</v>
      </c>
      <c r="C6" s="149">
        <v>11917.800000000001</v>
      </c>
      <c r="D6" s="149">
        <v>12045.7</v>
      </c>
      <c r="E6" s="149">
        <v>12775.5</v>
      </c>
      <c r="F6" s="149">
        <v>12179.299999999997</v>
      </c>
      <c r="G6" s="149">
        <v>11800.5</v>
      </c>
      <c r="H6" s="149">
        <v>10473.300000000001</v>
      </c>
      <c r="I6" s="149">
        <v>10248.999999999998</v>
      </c>
      <c r="J6" s="149">
        <v>10495.2</v>
      </c>
      <c r="K6" s="149">
        <v>11114.199999999999</v>
      </c>
      <c r="L6" s="149">
        <v>11523.880000000001</v>
      </c>
      <c r="M6" s="150">
        <v>1.0333138695765699E-2</v>
      </c>
      <c r="N6" s="151" t="s">
        <v>75</v>
      </c>
      <c r="P6" s="152">
        <v>10619.466666666665</v>
      </c>
      <c r="R6" s="153">
        <v>1.0320395192321833E-2</v>
      </c>
      <c r="S6" s="154">
        <v>1.2743503443865545E-5</v>
      </c>
    </row>
    <row r="7" spans="1:19">
      <c r="A7" s="122" t="s">
        <v>76</v>
      </c>
      <c r="B7" s="149">
        <v>14547.199999999999</v>
      </c>
      <c r="C7" s="149">
        <v>13764.8</v>
      </c>
      <c r="D7" s="149">
        <v>13031.7</v>
      </c>
      <c r="E7" s="149">
        <v>13401.399999999996</v>
      </c>
      <c r="F7" s="149">
        <v>14596.6</v>
      </c>
      <c r="G7" s="149">
        <v>12069.9</v>
      </c>
      <c r="H7" s="149">
        <v>8800.6999999999989</v>
      </c>
      <c r="I7" s="149">
        <v>6939.7000000000016</v>
      </c>
      <c r="J7" s="149">
        <v>8705.5</v>
      </c>
      <c r="K7" s="149">
        <v>7627.5</v>
      </c>
      <c r="L7" s="149">
        <v>11348.499999999998</v>
      </c>
      <c r="M7" s="150">
        <v>1.0175880388280423E-2</v>
      </c>
      <c r="N7" s="151" t="s">
        <v>77</v>
      </c>
      <c r="P7" s="152">
        <v>7757.5666666666666</v>
      </c>
      <c r="R7" s="153">
        <v>1.0387569260775989E-2</v>
      </c>
      <c r="S7" s="154">
        <v>-2.1168887249556519E-4</v>
      </c>
    </row>
    <row r="8" spans="1:19">
      <c r="A8" s="122" t="s">
        <v>78</v>
      </c>
      <c r="B8" s="149">
        <v>114330.9</v>
      </c>
      <c r="C8" s="149">
        <v>108024.1</v>
      </c>
      <c r="D8" s="149">
        <v>106904.9</v>
      </c>
      <c r="E8" s="149">
        <v>123249.00000000001</v>
      </c>
      <c r="F8" s="149">
        <v>124227.9</v>
      </c>
      <c r="G8" s="149">
        <v>116914.90000000002</v>
      </c>
      <c r="H8" s="149">
        <v>102175.19999999998</v>
      </c>
      <c r="I8" s="149">
        <v>130281.00000000003</v>
      </c>
      <c r="J8" s="149">
        <v>102683.99999999999</v>
      </c>
      <c r="K8" s="149">
        <v>109933.4</v>
      </c>
      <c r="L8" s="149">
        <v>113872.53</v>
      </c>
      <c r="M8" s="150">
        <v>0.10210629112137061</v>
      </c>
      <c r="N8" s="151" t="s">
        <v>79</v>
      </c>
      <c r="P8" s="152">
        <v>114299.46666666667</v>
      </c>
      <c r="R8" s="153">
        <v>9.7572327280358612E-2</v>
      </c>
      <c r="S8" s="154">
        <v>4.5339638410119981E-3</v>
      </c>
    </row>
    <row r="9" spans="1:19">
      <c r="A9" s="122" t="s">
        <v>80</v>
      </c>
      <c r="B9" s="149">
        <v>65906.899999999994</v>
      </c>
      <c r="C9" s="149">
        <v>61032.599999999991</v>
      </c>
      <c r="D9" s="149">
        <v>60390.7</v>
      </c>
      <c r="E9" s="149">
        <v>68092.7</v>
      </c>
      <c r="F9" s="149">
        <v>57543.7</v>
      </c>
      <c r="G9" s="149">
        <v>52762.100000000006</v>
      </c>
      <c r="H9" s="149">
        <v>43142.400000000001</v>
      </c>
      <c r="I9" s="149">
        <v>38398.400000000001</v>
      </c>
      <c r="J9" s="149">
        <v>38402.300000000003</v>
      </c>
      <c r="K9" s="149">
        <v>37500.800000000003</v>
      </c>
      <c r="L9" s="149">
        <v>52317.259999999995</v>
      </c>
      <c r="M9" s="150">
        <v>4.691141384346547E-2</v>
      </c>
      <c r="N9" s="151" t="s">
        <v>81</v>
      </c>
      <c r="P9" s="152">
        <v>38100.500000000007</v>
      </c>
      <c r="R9" s="153">
        <v>4.9271437784949787E-2</v>
      </c>
      <c r="S9" s="154">
        <v>-2.3600239414843169E-3</v>
      </c>
    </row>
    <row r="10" spans="1:19">
      <c r="A10" s="122" t="s">
        <v>82</v>
      </c>
      <c r="B10" s="149">
        <v>3204.9</v>
      </c>
      <c r="C10" s="149">
        <v>2978.8</v>
      </c>
      <c r="D10" s="149">
        <v>2808.1000000000004</v>
      </c>
      <c r="E10" s="149">
        <v>3694.7</v>
      </c>
      <c r="F10" s="149">
        <v>2237.2999999999997</v>
      </c>
      <c r="G10" s="149">
        <v>2733.1000000000004</v>
      </c>
      <c r="H10" s="149">
        <v>2602.8999999999996</v>
      </c>
      <c r="I10" s="149">
        <v>1828.4999999999998</v>
      </c>
      <c r="J10" s="149">
        <v>1612.1</v>
      </c>
      <c r="K10" s="149">
        <v>1682.8000000000002</v>
      </c>
      <c r="L10" s="149">
        <v>2538.3200000000002</v>
      </c>
      <c r="M10" s="150">
        <v>2.2760400676018833E-3</v>
      </c>
      <c r="N10" s="151" t="s">
        <v>83</v>
      </c>
      <c r="P10" s="152">
        <v>1707.8</v>
      </c>
      <c r="R10" s="153">
        <v>2.4269578648105626E-3</v>
      </c>
      <c r="S10" s="154">
        <v>-1.5091779720867926E-4</v>
      </c>
    </row>
    <row r="11" spans="1:19">
      <c r="A11" s="122" t="s">
        <v>84</v>
      </c>
      <c r="B11" s="149">
        <v>78969.899999999994</v>
      </c>
      <c r="C11" s="149">
        <v>76797.400000000009</v>
      </c>
      <c r="D11" s="149">
        <v>87922.5</v>
      </c>
      <c r="E11" s="149">
        <v>96311.700000000012</v>
      </c>
      <c r="F11" s="149">
        <v>82111.299999999988</v>
      </c>
      <c r="G11" s="149">
        <v>73405.899999999994</v>
      </c>
      <c r="H11" s="149">
        <v>63180.2</v>
      </c>
      <c r="I11" s="149">
        <v>59349</v>
      </c>
      <c r="J11" s="149">
        <v>62517.499999999985</v>
      </c>
      <c r="K11" s="149">
        <v>64937.600000000006</v>
      </c>
      <c r="L11" s="149">
        <v>74550.299999999988</v>
      </c>
      <c r="M11" s="150">
        <v>6.6847154752647672E-2</v>
      </c>
      <c r="N11" s="151" t="s">
        <v>85</v>
      </c>
      <c r="P11" s="152">
        <v>62268.033333333326</v>
      </c>
      <c r="R11" s="153">
        <v>6.5075678098092532E-2</v>
      </c>
      <c r="S11" s="154">
        <v>1.7714766545551403E-3</v>
      </c>
    </row>
    <row r="12" spans="1:19">
      <c r="A12" s="122" t="s">
        <v>86</v>
      </c>
      <c r="B12" s="149">
        <v>13767.8</v>
      </c>
      <c r="C12" s="149">
        <v>10194.1</v>
      </c>
      <c r="D12" s="149">
        <v>9766.0999999999985</v>
      </c>
      <c r="E12" s="149">
        <v>11927.9</v>
      </c>
      <c r="F12" s="149">
        <v>12268.599999999999</v>
      </c>
      <c r="G12" s="149">
        <v>11268.1</v>
      </c>
      <c r="H12" s="149">
        <v>9878.6999999999989</v>
      </c>
      <c r="I12" s="149">
        <v>8715</v>
      </c>
      <c r="J12" s="149">
        <v>7842.9</v>
      </c>
      <c r="K12" s="149">
        <v>8099.9</v>
      </c>
      <c r="L12" s="149">
        <v>10372.91</v>
      </c>
      <c r="M12" s="150">
        <v>9.3010963068597529E-3</v>
      </c>
      <c r="N12" s="151" t="s">
        <v>87</v>
      </c>
      <c r="P12" s="152">
        <v>8219.2666666666682</v>
      </c>
      <c r="R12" s="153">
        <v>9.327621260379235E-3</v>
      </c>
      <c r="S12" s="154">
        <v>-2.6524953519482114E-5</v>
      </c>
    </row>
    <row r="13" spans="1:19">
      <c r="A13" s="122" t="s">
        <v>88</v>
      </c>
      <c r="B13" s="149">
        <v>9448.5999999999985</v>
      </c>
      <c r="C13" s="149">
        <v>10633.499999999998</v>
      </c>
      <c r="D13" s="149">
        <v>11449.6</v>
      </c>
      <c r="E13" s="149">
        <v>10443</v>
      </c>
      <c r="F13" s="149">
        <v>9224.8000000000011</v>
      </c>
      <c r="G13" s="149">
        <v>9473.9999999999982</v>
      </c>
      <c r="H13" s="149">
        <v>10559.2</v>
      </c>
      <c r="I13" s="149">
        <v>9882.1999999999989</v>
      </c>
      <c r="J13" s="149">
        <v>9370.0999999999985</v>
      </c>
      <c r="K13" s="149">
        <v>9205</v>
      </c>
      <c r="L13" s="149">
        <v>9969</v>
      </c>
      <c r="M13" s="150">
        <v>8.9389215835368168E-3</v>
      </c>
      <c r="N13" s="151" t="s">
        <v>89</v>
      </c>
      <c r="P13" s="152">
        <v>9485.7666666666646</v>
      </c>
      <c r="R13" s="153">
        <v>8.6116007190513849E-3</v>
      </c>
      <c r="S13" s="154">
        <v>3.2732086448543189E-4</v>
      </c>
    </row>
    <row r="14" spans="1:19">
      <c r="A14" s="122" t="s">
        <v>90</v>
      </c>
      <c r="B14" s="149">
        <v>23795.699999999997</v>
      </c>
      <c r="C14" s="149">
        <v>22678.2</v>
      </c>
      <c r="D14" s="149">
        <v>22317.3</v>
      </c>
      <c r="E14" s="149">
        <v>23828.799999999996</v>
      </c>
      <c r="F14" s="149">
        <v>21880.600000000002</v>
      </c>
      <c r="G14" s="149">
        <v>20895.199999999997</v>
      </c>
      <c r="H14" s="149">
        <v>16550.3</v>
      </c>
      <c r="I14" s="149">
        <v>17009.7</v>
      </c>
      <c r="J14" s="149">
        <v>17310.800000000003</v>
      </c>
      <c r="K14" s="149">
        <v>18763.8</v>
      </c>
      <c r="L14" s="149">
        <v>20503.039999999997</v>
      </c>
      <c r="M14" s="150">
        <v>1.8384498624146723E-2</v>
      </c>
      <c r="N14" s="151" t="s">
        <v>91</v>
      </c>
      <c r="P14" s="152">
        <v>17694.766666666666</v>
      </c>
      <c r="R14" s="153">
        <v>1.8605845537665283E-2</v>
      </c>
      <c r="S14" s="154">
        <v>-2.2134691351856015E-4</v>
      </c>
    </row>
    <row r="15" spans="1:19">
      <c r="A15" s="122" t="s">
        <v>92</v>
      </c>
      <c r="B15" s="149"/>
      <c r="C15" s="149"/>
      <c r="D15" s="149">
        <v>0</v>
      </c>
      <c r="E15" s="149"/>
      <c r="F15" s="149"/>
      <c r="G15" s="149"/>
      <c r="H15" s="149"/>
      <c r="I15" s="149"/>
      <c r="J15" s="149"/>
      <c r="K15" s="149"/>
      <c r="L15" s="149">
        <v>0</v>
      </c>
      <c r="M15" s="150">
        <v>0</v>
      </c>
      <c r="N15" s="151" t="s">
        <v>93</v>
      </c>
      <c r="P15" s="152">
        <v>0</v>
      </c>
      <c r="R15" s="153">
        <v>0</v>
      </c>
      <c r="S15" s="154">
        <v>0</v>
      </c>
    </row>
    <row r="16" spans="1:19">
      <c r="A16" s="122" t="s">
        <v>94</v>
      </c>
      <c r="B16" s="149">
        <v>24702.6</v>
      </c>
      <c r="C16" s="149">
        <v>21591.999999999996</v>
      </c>
      <c r="D16" s="149">
        <v>22578.800000000003</v>
      </c>
      <c r="E16" s="149">
        <v>25165.700000000004</v>
      </c>
      <c r="F16" s="149">
        <v>26856.400000000001</v>
      </c>
      <c r="G16" s="149">
        <v>23675.800000000003</v>
      </c>
      <c r="H16" s="149">
        <v>20199.900000000001</v>
      </c>
      <c r="I16" s="149">
        <v>18722.899999999998</v>
      </c>
      <c r="J16" s="149">
        <v>21619.499999999996</v>
      </c>
      <c r="K16" s="149">
        <v>22852.999999999996</v>
      </c>
      <c r="L16" s="149">
        <v>22796.659999999996</v>
      </c>
      <c r="M16" s="150">
        <v>2.0441123092240984E-2</v>
      </c>
      <c r="N16" s="151" t="s">
        <v>95</v>
      </c>
      <c r="P16" s="152">
        <v>21065.133333333331</v>
      </c>
      <c r="R16" s="153">
        <v>1.8981847178711406E-2</v>
      </c>
      <c r="S16" s="154">
        <v>1.4592759135295778E-3</v>
      </c>
    </row>
    <row r="17" spans="1:19">
      <c r="A17" s="122" t="s">
        <v>96</v>
      </c>
      <c r="B17" s="149">
        <v>38317.9</v>
      </c>
      <c r="C17" s="149">
        <v>34363</v>
      </c>
      <c r="D17" s="149">
        <v>35520.700000000004</v>
      </c>
      <c r="E17" s="149">
        <v>32212.7</v>
      </c>
      <c r="F17" s="149">
        <v>30236.699999999997</v>
      </c>
      <c r="G17" s="149">
        <v>32514.000000000004</v>
      </c>
      <c r="H17" s="149">
        <v>26508.899999999998</v>
      </c>
      <c r="I17" s="149">
        <v>29454.500000000004</v>
      </c>
      <c r="J17" s="149">
        <v>27122.899999999994</v>
      </c>
      <c r="K17" s="149">
        <v>30762.3</v>
      </c>
      <c r="L17" s="149">
        <v>31701.359999999997</v>
      </c>
      <c r="M17" s="150">
        <v>2.8425716835336609E-2</v>
      </c>
      <c r="N17" s="151" t="s">
        <v>97</v>
      </c>
      <c r="P17" s="152">
        <v>29113.233333333334</v>
      </c>
      <c r="R17" s="153">
        <v>2.7563876564833507E-2</v>
      </c>
      <c r="S17" s="154">
        <v>8.6184027050310169E-4</v>
      </c>
    </row>
    <row r="18" spans="1:19">
      <c r="A18" s="122" t="s">
        <v>98</v>
      </c>
      <c r="B18" s="149">
        <v>84366.8</v>
      </c>
      <c r="C18" s="149">
        <v>66722.600000000006</v>
      </c>
      <c r="D18" s="149">
        <v>87581.2</v>
      </c>
      <c r="E18" s="149">
        <v>89080.5</v>
      </c>
      <c r="F18" s="149">
        <v>114411.59999999999</v>
      </c>
      <c r="G18" s="149">
        <v>98339.199999999983</v>
      </c>
      <c r="H18" s="149">
        <v>79465.400000000023</v>
      </c>
      <c r="I18" s="149">
        <v>74847.900000000023</v>
      </c>
      <c r="J18" s="149">
        <v>62797.8</v>
      </c>
      <c r="K18" s="149">
        <v>90980.2</v>
      </c>
      <c r="L18" s="149">
        <v>84859.32</v>
      </c>
      <c r="M18" s="150">
        <v>7.6090962695582062E-2</v>
      </c>
      <c r="N18" s="151" t="s">
        <v>99</v>
      </c>
      <c r="P18" s="152">
        <v>76208.633333333346</v>
      </c>
      <c r="R18" s="153">
        <v>7.2805658811412072E-2</v>
      </c>
      <c r="S18" s="154">
        <v>3.2853038841699905E-3</v>
      </c>
    </row>
    <row r="19" spans="1:19">
      <c r="A19" s="122" t="s">
        <v>100</v>
      </c>
      <c r="B19" s="149">
        <v>289585.40000000002</v>
      </c>
      <c r="C19" s="149">
        <v>211511.7</v>
      </c>
      <c r="D19" s="149">
        <v>231051</v>
      </c>
      <c r="E19" s="149">
        <v>225791.30000000002</v>
      </c>
      <c r="F19" s="149">
        <v>201345.19999999998</v>
      </c>
      <c r="G19" s="149">
        <v>207869.29999999996</v>
      </c>
      <c r="H19" s="149">
        <v>189215.5</v>
      </c>
      <c r="I19" s="149">
        <v>185157.3</v>
      </c>
      <c r="J19" s="149">
        <v>186948.09999999998</v>
      </c>
      <c r="K19" s="149">
        <v>182291.90000000002</v>
      </c>
      <c r="L19" s="149">
        <v>211076.67</v>
      </c>
      <c r="M19" s="150">
        <v>0.18926650629391897</v>
      </c>
      <c r="N19" s="151" t="s">
        <v>101</v>
      </c>
      <c r="P19" s="152">
        <v>184799.1</v>
      </c>
      <c r="R19" s="153">
        <v>0.18674044745660992</v>
      </c>
      <c r="S19" s="154">
        <v>2.5260588373090531E-3</v>
      </c>
    </row>
    <row r="20" spans="1:19">
      <c r="A20" s="122" t="s">
        <v>102</v>
      </c>
      <c r="B20" s="149">
        <v>24718.599999999995</v>
      </c>
      <c r="C20" s="149">
        <v>21982</v>
      </c>
      <c r="D20" s="149">
        <v>21593.500000000004</v>
      </c>
      <c r="E20" s="149">
        <v>25309.200000000004</v>
      </c>
      <c r="F20" s="149">
        <v>25516.999999999996</v>
      </c>
      <c r="G20" s="149">
        <v>22661.800000000003</v>
      </c>
      <c r="H20" s="149">
        <v>19721.400000000001</v>
      </c>
      <c r="I20" s="149">
        <v>18965</v>
      </c>
      <c r="J20" s="149">
        <v>17963.2</v>
      </c>
      <c r="K20" s="149">
        <v>18253.900000000001</v>
      </c>
      <c r="L20" s="149">
        <v>21668.559999999998</v>
      </c>
      <c r="M20" s="150">
        <v>1.9429587588340104E-2</v>
      </c>
      <c r="N20" s="151" t="s">
        <v>103</v>
      </c>
      <c r="P20" s="152">
        <v>18394.033333333333</v>
      </c>
      <c r="R20" s="153">
        <v>1.9362168805785458E-2</v>
      </c>
      <c r="S20" s="154">
        <v>6.7418782554645729E-5</v>
      </c>
    </row>
    <row r="21" spans="1:19">
      <c r="A21" s="122" t="s">
        <v>104</v>
      </c>
      <c r="B21" s="149">
        <v>193548.79999999999</v>
      </c>
      <c r="C21" s="149">
        <v>174867.5</v>
      </c>
      <c r="D21" s="149">
        <v>175680.1</v>
      </c>
      <c r="E21" s="149">
        <v>180055.1</v>
      </c>
      <c r="F21" s="149">
        <v>168174.59999999998</v>
      </c>
      <c r="G21" s="149">
        <v>120078</v>
      </c>
      <c r="H21" s="149">
        <v>96062.200000000012</v>
      </c>
      <c r="I21" s="149">
        <v>91115.500000000015</v>
      </c>
      <c r="J21" s="149">
        <v>91382.1</v>
      </c>
      <c r="K21" s="149">
        <v>101042.2</v>
      </c>
      <c r="L21" s="149">
        <v>139200.61000000002</v>
      </c>
      <c r="M21" s="150">
        <v>0.12481726724551018</v>
      </c>
      <c r="N21" s="151" t="s">
        <v>105</v>
      </c>
      <c r="P21" s="152">
        <v>94513.266666666677</v>
      </c>
      <c r="R21" s="153">
        <v>0.13690718863160703</v>
      </c>
      <c r="S21" s="154">
        <v>-1.2089921386096852E-2</v>
      </c>
    </row>
    <row r="22" spans="1:19">
      <c r="A22" s="122" t="s">
        <v>106</v>
      </c>
      <c r="B22" s="149">
        <v>216</v>
      </c>
      <c r="C22" s="149">
        <v>500</v>
      </c>
      <c r="D22" s="149">
        <v>308.90000000000003</v>
      </c>
      <c r="E22" s="149">
        <v>157.1</v>
      </c>
      <c r="F22" s="149">
        <v>0.2</v>
      </c>
      <c r="G22" s="149">
        <v>0.1</v>
      </c>
      <c r="H22" s="149">
        <v>0.4</v>
      </c>
      <c r="I22" s="149">
        <v>59.400000000000006</v>
      </c>
      <c r="J22" s="149">
        <v>17.399999999999999</v>
      </c>
      <c r="K22" s="149">
        <v>118.2</v>
      </c>
      <c r="L22" s="149">
        <v>137.77000000000004</v>
      </c>
      <c r="M22" s="150">
        <v>1.2353447954296996E-4</v>
      </c>
      <c r="N22" s="151" t="s">
        <v>107</v>
      </c>
      <c r="P22" s="152">
        <v>65</v>
      </c>
      <c r="R22" s="153">
        <v>1.0674822617430848E-4</v>
      </c>
      <c r="S22" s="154">
        <v>1.6786253368661485E-5</v>
      </c>
    </row>
    <row r="23" spans="1:19">
      <c r="A23" s="122" t="s">
        <v>108</v>
      </c>
      <c r="B23" s="149">
        <v>1601.7000000000003</v>
      </c>
      <c r="C23" s="149">
        <v>1422.3</v>
      </c>
      <c r="D23" s="149">
        <v>1208.5999999999999</v>
      </c>
      <c r="E23" s="149">
        <v>1572.9000000000003</v>
      </c>
      <c r="F23" s="149">
        <v>895.09999999999991</v>
      </c>
      <c r="G23" s="149">
        <v>1009.7</v>
      </c>
      <c r="H23" s="149">
        <v>583.79999999999995</v>
      </c>
      <c r="I23" s="149">
        <v>423.49999999999994</v>
      </c>
      <c r="J23" s="149">
        <v>486.40000000000009</v>
      </c>
      <c r="K23" s="149">
        <v>814.1</v>
      </c>
      <c r="L23" s="149">
        <v>1001.8100000000001</v>
      </c>
      <c r="M23" s="150">
        <v>8.9829481709329103E-4</v>
      </c>
      <c r="N23" s="151" t="s">
        <v>109</v>
      </c>
      <c r="P23" s="152">
        <v>574.66666666666663</v>
      </c>
      <c r="R23" s="153">
        <v>8.3268587828453072E-4</v>
      </c>
      <c r="S23" s="154">
        <v>6.5608938808760318E-5</v>
      </c>
    </row>
    <row r="24" spans="1:19">
      <c r="A24" s="122" t="s">
        <v>110</v>
      </c>
      <c r="B24" s="149">
        <v>12185.5</v>
      </c>
      <c r="C24" s="149">
        <v>15164.8</v>
      </c>
      <c r="D24" s="149">
        <v>15987.9</v>
      </c>
      <c r="E24" s="149">
        <v>14344.400000000001</v>
      </c>
      <c r="F24" s="149">
        <v>8520.8000000000011</v>
      </c>
      <c r="G24" s="149">
        <v>12752.500000000002</v>
      </c>
      <c r="H24" s="149">
        <v>14846.1</v>
      </c>
      <c r="I24" s="149">
        <v>12278.199999999999</v>
      </c>
      <c r="J24" s="149">
        <v>12645.200000000003</v>
      </c>
      <c r="K24" s="149">
        <v>12453.699999999999</v>
      </c>
      <c r="L24" s="149">
        <v>13117.91</v>
      </c>
      <c r="M24" s="150">
        <v>1.1762460510572118E-2</v>
      </c>
      <c r="N24" s="151" t="s">
        <v>111</v>
      </c>
      <c r="P24" s="152">
        <v>12459.033333333333</v>
      </c>
      <c r="R24" s="153">
        <v>1.1187426673808584E-2</v>
      </c>
      <c r="S24" s="154">
        <v>5.750338367635343E-4</v>
      </c>
    </row>
    <row r="25" spans="1:19">
      <c r="A25" s="122" t="s">
        <v>112</v>
      </c>
      <c r="B25" s="149">
        <v>14443.5</v>
      </c>
      <c r="C25" s="149">
        <v>13195.799999999997</v>
      </c>
      <c r="D25" s="149">
        <v>12894.4</v>
      </c>
      <c r="E25" s="149">
        <v>13472.5</v>
      </c>
      <c r="F25" s="149">
        <v>12563.599999999999</v>
      </c>
      <c r="G25" s="149">
        <v>12075.900000000001</v>
      </c>
      <c r="H25" s="149">
        <v>10637.699999999999</v>
      </c>
      <c r="I25" s="149">
        <v>8181.6</v>
      </c>
      <c r="J25" s="149">
        <v>6210.1</v>
      </c>
      <c r="K25" s="149">
        <v>6330.5</v>
      </c>
      <c r="L25" s="149">
        <v>11000.56</v>
      </c>
      <c r="M25" s="150">
        <v>9.8638923879016717E-3</v>
      </c>
      <c r="N25" s="151" t="s">
        <v>113</v>
      </c>
      <c r="P25" s="152">
        <v>6907.4000000000005</v>
      </c>
      <c r="R25" s="153">
        <v>1.0528705947156764E-2</v>
      </c>
      <c r="S25" s="154">
        <v>-6.648135592550921E-4</v>
      </c>
    </row>
    <row r="26" spans="1:19">
      <c r="A26" s="122" t="s">
        <v>114</v>
      </c>
      <c r="B26" s="149">
        <v>65424.1</v>
      </c>
      <c r="C26" s="149">
        <v>50270.7</v>
      </c>
      <c r="D26" s="149">
        <v>40902.9</v>
      </c>
      <c r="E26" s="149">
        <v>46238.3</v>
      </c>
      <c r="F26" s="149">
        <v>49061.499999999993</v>
      </c>
      <c r="G26" s="149">
        <v>47881.899999999994</v>
      </c>
      <c r="H26" s="149">
        <v>37196.199999999997</v>
      </c>
      <c r="I26" s="149">
        <v>33948.899999999994</v>
      </c>
      <c r="J26" s="149">
        <v>35142.200000000004</v>
      </c>
      <c r="K26" s="149">
        <v>38555.000000000007</v>
      </c>
      <c r="L26" s="149">
        <v>44462.17</v>
      </c>
      <c r="M26" s="150">
        <v>3.9867975831465854E-2</v>
      </c>
      <c r="N26" s="151" t="s">
        <v>115</v>
      </c>
      <c r="P26" s="152">
        <v>35882.033333333333</v>
      </c>
      <c r="R26" s="153">
        <v>4.194209291871661E-2</v>
      </c>
      <c r="S26" s="154">
        <v>-2.0741170872507556E-3</v>
      </c>
    </row>
    <row r="27" spans="1:19">
      <c r="A27" s="122" t="s">
        <v>116</v>
      </c>
      <c r="B27" s="149">
        <v>20517.099999999999</v>
      </c>
      <c r="C27" s="149">
        <v>20045.5</v>
      </c>
      <c r="D27" s="149">
        <v>21337.8</v>
      </c>
      <c r="E27" s="149">
        <v>21100.3</v>
      </c>
      <c r="F27" s="149">
        <v>19306.2</v>
      </c>
      <c r="G27" s="149">
        <v>19352.100000000002</v>
      </c>
      <c r="H27" s="149">
        <v>16471.2</v>
      </c>
      <c r="I27" s="149">
        <v>17377.5</v>
      </c>
      <c r="J27" s="149">
        <v>16086.499999999998</v>
      </c>
      <c r="K27" s="149">
        <v>16855.2</v>
      </c>
      <c r="L27" s="149">
        <v>18844.940000000002</v>
      </c>
      <c r="M27" s="150">
        <v>1.6897727044483529E-2</v>
      </c>
      <c r="N27" s="151" t="s">
        <v>117</v>
      </c>
      <c r="P27" s="152">
        <v>16773.066666666666</v>
      </c>
      <c r="R27" s="153">
        <v>1.7083247605039174E-2</v>
      </c>
      <c r="S27" s="154">
        <v>-1.8552056055564509E-4</v>
      </c>
    </row>
    <row r="28" spans="1:19">
      <c r="A28" s="122" t="s">
        <v>118</v>
      </c>
      <c r="B28" s="149">
        <v>27674.500000000004</v>
      </c>
      <c r="C28" s="149">
        <v>12895.3</v>
      </c>
      <c r="D28" s="149">
        <v>10981.300000000001</v>
      </c>
      <c r="E28" s="149">
        <v>14290.099999999999</v>
      </c>
      <c r="F28" s="149">
        <v>9607</v>
      </c>
      <c r="G28" s="149">
        <v>8532.9000000000015</v>
      </c>
      <c r="H28" s="149">
        <v>6556.8</v>
      </c>
      <c r="I28" s="149">
        <v>3429.3</v>
      </c>
      <c r="J28" s="149">
        <v>3974.8000000000006</v>
      </c>
      <c r="K28" s="149">
        <v>3528.4999999999995</v>
      </c>
      <c r="L28" s="149">
        <v>10147.050000000001</v>
      </c>
      <c r="M28" s="150">
        <v>9.0985740048377239E-3</v>
      </c>
      <c r="N28" s="151" t="s">
        <v>119</v>
      </c>
      <c r="P28" s="152">
        <v>3644.2000000000003</v>
      </c>
      <c r="R28" s="153">
        <v>1.139994598646041E-2</v>
      </c>
      <c r="S28" s="154">
        <v>-2.3013719816226859E-3</v>
      </c>
    </row>
    <row r="29" spans="1:19">
      <c r="A29" s="122" t="s">
        <v>120</v>
      </c>
      <c r="B29" s="149">
        <v>150463.80000000002</v>
      </c>
      <c r="C29" s="149">
        <v>140701.20000000001</v>
      </c>
      <c r="D29" s="149">
        <v>142574.6</v>
      </c>
      <c r="E29" s="149">
        <v>147210.40000000002</v>
      </c>
      <c r="F29" s="149">
        <v>135337.5</v>
      </c>
      <c r="G29" s="149">
        <v>124060.59999999999</v>
      </c>
      <c r="H29" s="149">
        <v>121315.1</v>
      </c>
      <c r="I29" s="149">
        <v>116245.30000000003</v>
      </c>
      <c r="J29" s="149">
        <v>113365.7</v>
      </c>
      <c r="K29" s="149">
        <v>119869.8</v>
      </c>
      <c r="L29" s="149">
        <v>131114.4</v>
      </c>
      <c r="M29" s="150">
        <v>0.11756659043760452</v>
      </c>
      <c r="N29" s="151" t="s">
        <v>121</v>
      </c>
      <c r="P29" s="152">
        <v>116493.60000000002</v>
      </c>
      <c r="R29" s="153">
        <v>0.11641046635243454</v>
      </c>
      <c r="S29" s="154">
        <v>1.1561240851699767E-3</v>
      </c>
    </row>
    <row r="30" spans="1:19">
      <c r="A30" s="122" t="s">
        <v>122</v>
      </c>
      <c r="B30" s="149">
        <v>55074.2</v>
      </c>
      <c r="C30" s="149">
        <v>51766.69999999999</v>
      </c>
      <c r="D30" s="149">
        <v>57188.200000000019</v>
      </c>
      <c r="E30" s="149">
        <v>67549.099999999991</v>
      </c>
      <c r="F30" s="149">
        <v>65530.9</v>
      </c>
      <c r="G30" s="149">
        <v>61500.299999999996</v>
      </c>
      <c r="H30" s="149">
        <v>50918.900000000016</v>
      </c>
      <c r="I30" s="149">
        <v>47352.399999999994</v>
      </c>
      <c r="J30" s="149">
        <v>47769</v>
      </c>
      <c r="K30" s="149">
        <v>50982.8</v>
      </c>
      <c r="L30" s="149">
        <v>55563.250000000015</v>
      </c>
      <c r="M30" s="150">
        <v>4.982200167283099E-2</v>
      </c>
      <c r="N30" s="151" t="s">
        <v>123</v>
      </c>
      <c r="P30" s="152">
        <v>48701.4</v>
      </c>
      <c r="R30" s="153">
        <v>4.6920945387113777E-2</v>
      </c>
      <c r="S30" s="154">
        <v>2.9010562857172129E-3</v>
      </c>
    </row>
    <row r="31" spans="1:19">
      <c r="A31" s="122" t="s">
        <v>133</v>
      </c>
      <c r="B31" s="155">
        <v>1349450.4</v>
      </c>
      <c r="C31" s="155">
        <v>1164905.8</v>
      </c>
      <c r="D31" s="155">
        <v>1222106</v>
      </c>
      <c r="E31" s="155">
        <v>1278277.5000000005</v>
      </c>
      <c r="F31" s="155">
        <v>1209705.3999999997</v>
      </c>
      <c r="G31" s="155">
        <v>1114571</v>
      </c>
      <c r="H31" s="155">
        <v>972304.90000000014</v>
      </c>
      <c r="I31" s="155">
        <v>952963.30000000016</v>
      </c>
      <c r="J31" s="155">
        <v>915382.29999999981</v>
      </c>
      <c r="K31" s="155">
        <v>972685.39999999991</v>
      </c>
      <c r="L31" s="155">
        <v>1115235.2000000002</v>
      </c>
      <c r="M31" s="150">
        <v>1</v>
      </c>
      <c r="N31" s="122"/>
      <c r="P31" s="155">
        <v>947010.33333333326</v>
      </c>
      <c r="R31" s="156">
        <v>0.99999999999999989</v>
      </c>
      <c r="S31" s="156">
        <v>-3.4694469519536142E-17</v>
      </c>
    </row>
    <row r="32" spans="1:19">
      <c r="A32" s="122"/>
      <c r="B32" s="122"/>
      <c r="C32" s="122"/>
      <c r="D32" s="122"/>
      <c r="E32" s="122"/>
      <c r="F32" s="122"/>
      <c r="G32" s="122"/>
      <c r="H32" s="122"/>
      <c r="I32" s="122"/>
      <c r="J32" s="122"/>
      <c r="K32" s="122"/>
      <c r="L32" s="122"/>
      <c r="M32" s="122"/>
      <c r="N32" s="122"/>
    </row>
    <row r="33" spans="1:14">
      <c r="A33" s="122"/>
      <c r="B33" s="122"/>
      <c r="C33" s="122"/>
      <c r="D33" s="122"/>
      <c r="E33" s="122"/>
      <c r="F33" s="122"/>
      <c r="G33" s="122"/>
      <c r="H33" s="122"/>
      <c r="I33" s="122"/>
      <c r="J33" s="122"/>
      <c r="K33" s="122"/>
      <c r="L33" s="122"/>
      <c r="M33" s="122"/>
      <c r="N33" s="122"/>
    </row>
  </sheetData>
  <pageMargins left="0.28999999999999998" right="0.33" top="0.75" bottom="0.75" header="0.3" footer="0.3"/>
  <pageSetup scale="70" orientation="landscape" r:id="rId1"/>
</worksheet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6AE371446CE04684D343C49EECD244" ma:contentTypeVersion="1" ma:contentTypeDescription="Create a new document." ma:contentTypeScope="" ma:versionID="4c384668bb97c29931f7e8fb149bf1df">
  <xsd:schema xmlns:xsd="http://www.w3.org/2001/XMLSchema" xmlns:xs="http://www.w3.org/2001/XMLSchema" xmlns:p="http://schemas.microsoft.com/office/2006/metadata/properties" xmlns:ns2="ba4c5515-d91d-4e1f-9264-41c675fa362c" targetNamespace="http://schemas.microsoft.com/office/2006/metadata/properties" ma:root="true" ma:fieldsID="7db2d172e750fb061a740b1ad0a683c5" ns2:_="">
    <xsd:import namespace="ba4c5515-d91d-4e1f-9264-41c675fa362c"/>
    <xsd:element name="properties">
      <xsd:complexType>
        <xsd:sequence>
          <xsd:element name="documentManagement">
            <xsd:complexType>
              <xsd:all>
                <xsd:element ref="ns2:ParentListItem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4c5515-d91d-4e1f-9264-41c675fa362c" elementFormDefault="qualified">
    <xsd:import namespace="http://schemas.microsoft.com/office/2006/documentManagement/types"/>
    <xsd:import namespace="http://schemas.microsoft.com/office/infopath/2007/PartnerControls"/>
    <xsd:element name="ParentListItemID" ma:index="8" nillable="true" ma:displayName="ParentListItemID" ma:hidden="true" ma:internalName="ParentListItemID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arentListItemID xmlns="ba4c5515-d91d-4e1f-9264-41c675fa362c" xsi:nil="true"/>
  </documentManagement>
</p:properties>
</file>

<file path=customXml/itemProps1.xml><?xml version="1.0" encoding="utf-8"?>
<ds:datastoreItem xmlns:ds="http://schemas.openxmlformats.org/officeDocument/2006/customXml" ds:itemID="{BFCE6F13-9B95-4780-BCF7-7DE04D6D4656}"/>
</file>

<file path=customXml/itemProps2.xml><?xml version="1.0" encoding="utf-8"?>
<ds:datastoreItem xmlns:ds="http://schemas.openxmlformats.org/officeDocument/2006/customXml" ds:itemID="{D852BB0A-F1C1-4F5A-98BE-246509FC4E6E}"/>
</file>

<file path=customXml/itemProps3.xml><?xml version="1.0" encoding="utf-8"?>
<ds:datastoreItem xmlns:ds="http://schemas.openxmlformats.org/officeDocument/2006/customXml" ds:itemID="{1FD5FAE4-AB27-4999-8836-158376035B81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4" baseType="variant">
      <vt:variant>
        <vt:lpstr>Worksheets</vt:lpstr>
      </vt:variant>
      <vt:variant>
        <vt:i4>5</vt:i4>
      </vt:variant>
      <vt:variant>
        <vt:lpstr>Charts</vt:lpstr>
      </vt:variant>
      <vt:variant>
        <vt:i4>3</vt:i4>
      </vt:variant>
    </vt:vector>
  </HeadingPairs>
  <TitlesOfParts>
    <vt:vector size="8" baseType="lpstr">
      <vt:lpstr>tot rate impact</vt:lpstr>
      <vt:lpstr>phase in impacts</vt:lpstr>
      <vt:lpstr>TRTS</vt:lpstr>
      <vt:lpstr>TrPeaks</vt:lpstr>
      <vt:lpstr>TrTYRA</vt:lpstr>
      <vt:lpstr>chart 1</vt:lpstr>
      <vt:lpstr>chart 2</vt:lpstr>
      <vt:lpstr>chart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_</dc:title>
  <dc:creator/>
  <cp:lastModifiedBy/>
  <dcterms:created xsi:type="dcterms:W3CDTF">2014-03-07T00:10:29Z</dcterms:created>
  <dcterms:modified xsi:type="dcterms:W3CDTF">2014-03-08T05:07:51Z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0x010100536AE371446CE04684D343C49EECD244</vt:lpwstr>
  </property>
</Properties>
</file>