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xl/drawings/drawing2.xml" ContentType="application/vnd.openxmlformats-officedocument.drawingml.chartshapes+xml"/>
  <Override PartName="/xl/drawings/drawing4.xml" ContentType="application/vnd.openxmlformats-officedocument.drawingml.chartshapes+xml"/>
  <Override PartName="/xl/workbook.xml" ContentType="application/vnd.openxmlformats-officedocument.spreadsheetml.sheet.main+xml"/>
  <Override PartName="/xl/styles.xml" ContentType="application/vnd.openxmlformats-officedocument.spreadsheetml.styles+xml"/>
  <Override PartName="/xl/worksheets/sheet2.xml" ContentType="application/vnd.openxmlformats-officedocument.spreadsheetml.worksheet+xml"/>
  <Override PartName="/xl/worksheets/sheet3.xml" ContentType="application/vnd.openxmlformats-officedocument.spreadsheetml.worksheet+xml"/>
  <Override PartName="/xl/worksheets/sheet1.xml" ContentType="application/vnd.openxmlformats-officedocument.spreadsheetml.worksheet+xml"/>
  <Override PartName="/xl/charts/chart1.xml" ContentType="application/vnd.openxmlformats-officedocument.drawingml.chart+xml"/>
  <Override PartName="/xl/theme/themeOverride1.xml" ContentType="application/vnd.openxmlformats-officedocument.themeOverride+xml"/>
  <Override PartName="/xl/theme/theme1.xml" ContentType="application/vnd.openxmlformats-officedocument.theme+xml"/>
  <Override PartName="/xl/drawings/drawing1.xml" ContentType="application/vnd.openxmlformats-officedocument.drawing+xml"/>
  <Override PartName="/xl/drawings/drawing3.xml" ContentType="application/vnd.openxmlformats-officedocument.drawing+xml"/>
  <Override PartName="/xl/charts/chart2.xml" ContentType="application/vnd.openxmlformats-officedocument.drawingml.chart+xml"/>
  <Override PartName="/xl/theme/themeOverride2.xml" ContentType="application/vnd.openxmlformats-officedocument.themeOverride+xml"/>
  <Override PartName="/xl/sharedStrings.xml" ContentType="application/vnd.openxmlformats-officedocument.spreadsheetml.sharedStrings+xml"/>
  <Override PartName="/xl/calcChain.xml" ContentType="application/vnd.openxmlformats-officedocument.spreadsheetml.calcChain+xml"/>
  <Override PartName="/xl/externalLinks/externalLink1.xml" ContentType="application/vnd.openxmlformats-officedocument.spreadsheetml.externalLink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xl/workbook.xml"/><Relationship Id="rId4" Type="http://schemas.openxmlformats.org/officeDocument/2006/relationships/custom-properties" Target="docProps/custom.xml"/></Relationships>
</file>

<file path=xl/workbook.xml><?xml version="1.0" encoding="utf-8"?>
<workbook xmlns="http://schemas.openxmlformats.org/spreadsheetml/2006/main" xmlns:r="http://schemas.openxmlformats.org/officeDocument/2006/relationships">
  <fileVersion appName="xl" lastEdited="4" lowestEdited="5" rupBuild="4507"/>
  <workbookPr filterPrivacy="1" defaultThemeVersion="124226"/>
  <bookViews>
    <workbookView xWindow="480" yWindow="60" windowWidth="27795" windowHeight="12840" activeTab="2"/>
  </bookViews>
  <sheets>
    <sheet name="Sheet1" sheetId="1" r:id="rId1"/>
    <sheet name="Stacked Bar" sheetId="2" r:id="rId2"/>
    <sheet name="Bar Chart" sheetId="3" r:id="rId3"/>
  </sheets>
  <externalReferences>
    <externalReference r:id="rId4"/>
  </externalReferences>
  <calcPr calcId="125725"/>
</workbook>
</file>

<file path=xl/calcChain.xml><?xml version="1.0" encoding="utf-8"?>
<calcChain xmlns="http://schemas.openxmlformats.org/spreadsheetml/2006/main">
  <c r="E31" i="1"/>
  <c r="E29"/>
  <c r="I26"/>
  <c r="G26"/>
  <c r="J26" s="1"/>
  <c r="F26"/>
  <c r="E26"/>
  <c r="D26"/>
  <c r="B26"/>
  <c r="J25"/>
  <c r="I25"/>
  <c r="J24"/>
  <c r="I24"/>
  <c r="J23"/>
  <c r="I23"/>
  <c r="J22"/>
  <c r="I22"/>
  <c r="J21"/>
  <c r="I21"/>
  <c r="J20"/>
  <c r="I20"/>
  <c r="J19"/>
  <c r="I19"/>
  <c r="C19"/>
  <c r="J18"/>
  <c r="I18"/>
  <c r="J17"/>
  <c r="I17"/>
  <c r="C17"/>
  <c r="J16"/>
  <c r="I16"/>
  <c r="C16"/>
  <c r="J15"/>
  <c r="I15"/>
  <c r="J14"/>
  <c r="I14"/>
  <c r="J13"/>
  <c r="I13"/>
  <c r="J12"/>
  <c r="I12"/>
  <c r="J11"/>
  <c r="I11"/>
  <c r="J10"/>
  <c r="I10"/>
  <c r="J9"/>
  <c r="I9"/>
  <c r="J8"/>
  <c r="I8"/>
  <c r="J7"/>
  <c r="I7"/>
  <c r="J6"/>
  <c r="I6"/>
  <c r="J5"/>
  <c r="I5"/>
  <c r="C26" l="1"/>
</calcChain>
</file>

<file path=xl/sharedStrings.xml><?xml version="1.0" encoding="utf-8"?>
<sst xmlns="http://schemas.openxmlformats.org/spreadsheetml/2006/main" count="58" uniqueCount="46">
  <si>
    <t>Water Supply Program Budgets and Projected Actuals</t>
  </si>
  <si>
    <t>FY13/14 Thru FY15/16</t>
  </si>
  <si>
    <t>Programs</t>
  </si>
  <si>
    <t>FY14 Budget</t>
  </si>
  <si>
    <t>FY14 Projected Actual</t>
  </si>
  <si>
    <t>FY15 Proposed Budget</t>
  </si>
  <si>
    <t>FY15 Projected Actual</t>
  </si>
  <si>
    <t>FY16 Proposed Budget</t>
  </si>
  <si>
    <t>FY16 Projected Actual</t>
  </si>
  <si>
    <t>Program Administrator</t>
  </si>
  <si>
    <t>IID Conservation</t>
  </si>
  <si>
    <t>J. Matusak</t>
  </si>
  <si>
    <t>IID Additional</t>
  </si>
  <si>
    <t>B. Hasencamp</t>
  </si>
  <si>
    <t>PVID</t>
  </si>
  <si>
    <t>M. Yu</t>
  </si>
  <si>
    <t>Multi Species HCP</t>
  </si>
  <si>
    <t>L. Simonek</t>
  </si>
  <si>
    <t>Lower Colorado</t>
  </si>
  <si>
    <t>Quechan Indian Tribe</t>
  </si>
  <si>
    <t>San Luis Rey</t>
  </si>
  <si>
    <t>Fund Yuma Desalting Prog</t>
  </si>
  <si>
    <t>Fund Mexico</t>
  </si>
  <si>
    <t>Prop 13 (MA Conjunctive Use)</t>
  </si>
  <si>
    <t>K. Kunysz</t>
  </si>
  <si>
    <t>SGV MWD</t>
  </si>
  <si>
    <t>J. Bodnar</t>
  </si>
  <si>
    <t>Arvin Edison</t>
  </si>
  <si>
    <t>Kern Delta</t>
  </si>
  <si>
    <t>San Bernardino Transfer</t>
  </si>
  <si>
    <t>Semitropic</t>
  </si>
  <si>
    <t>Yuba Accord</t>
  </si>
  <si>
    <t>S. Hirsch / A. Akingbemi</t>
  </si>
  <si>
    <t>Multi Year Water Demo Pool *</t>
  </si>
  <si>
    <t>SWC Dry Year Transfer Prog</t>
  </si>
  <si>
    <t>System Conservation Pilot Project **</t>
  </si>
  <si>
    <t>Budget Increase (from reserves)</t>
  </si>
  <si>
    <t>Total</t>
  </si>
  <si>
    <t>*  - Transferred to SWP costs as part of SWP Water Transfer.</t>
  </si>
  <si>
    <t>** - Based on recommendation in Board Letter 8-5 of March 2013 meeting</t>
  </si>
  <si>
    <t>Fiscal Year</t>
  </si>
  <si>
    <t>Budget</t>
  </si>
  <si>
    <t>Projected</t>
  </si>
  <si>
    <t>FY13-14</t>
  </si>
  <si>
    <t>FY14-15</t>
  </si>
  <si>
    <t>FY15-16</t>
  </si>
</sst>
</file>

<file path=xl/styles.xml><?xml version="1.0" encoding="utf-8"?>
<styleSheet xmlns="http://schemas.openxmlformats.org/spreadsheetml/2006/main">
  <numFmts count="4">
    <numFmt numFmtId="44" formatCode="_(&quot;$&quot;* #,##0.00_);_(&quot;$&quot;* \(#,##0.00\);_(&quot;$&quot;* &quot;-&quot;??_);_(@_)"/>
    <numFmt numFmtId="43" formatCode="_(* #,##0.00_);_(* \(#,##0.00\);_(* &quot;-&quot;??_);_(@_)"/>
    <numFmt numFmtId="164" formatCode="_(&quot;$&quot;* #,##0_);_(&quot;$&quot;* \(#,##0\);_(&quot;$&quot;* &quot;-&quot;??_);_(@_)"/>
    <numFmt numFmtId="165" formatCode="_(* #,##0_);_(* \(#,##0\);_(* &quot;-&quot;??_);_(@_)"/>
  </numFmts>
  <fonts count="5">
    <font>
      <sz val="11"/>
      <color theme="1"/>
      <name val="Calibri"/>
      <family val="2"/>
      <scheme val="minor"/>
    </font>
    <font>
      <sz val="11"/>
      <color theme="1"/>
      <name val="Calibri"/>
      <family val="2"/>
      <scheme val="minor"/>
    </font>
    <font>
      <sz val="16"/>
      <color rgb="FF000000"/>
      <name val="Arial"/>
      <family val="2"/>
    </font>
    <font>
      <b/>
      <sz val="16"/>
      <color rgb="FF000000"/>
      <name val="Arial"/>
      <family val="2"/>
    </font>
    <font>
      <sz val="16"/>
      <color rgb="FF000000"/>
      <name val="Calibri"/>
      <family val="2"/>
    </font>
  </fonts>
  <fills count="4">
    <fill>
      <patternFill patternType="none"/>
    </fill>
    <fill>
      <patternFill patternType="gray125"/>
    </fill>
    <fill>
      <patternFill patternType="solid">
        <fgColor rgb="FFFFFF99"/>
        <bgColor rgb="FF000000"/>
      </patternFill>
    </fill>
    <fill>
      <patternFill patternType="solid">
        <fgColor rgb="FFFFFF00"/>
        <bgColor rgb="FF000000"/>
      </patternFill>
    </fill>
  </fills>
  <borders count="12">
    <border>
      <left/>
      <right/>
      <top/>
      <bottom/>
      <diagonal/>
    </border>
    <border>
      <left style="medium">
        <color indexed="64"/>
      </left>
      <right/>
      <top style="medium">
        <color indexed="64"/>
      </top>
      <bottom style="thin">
        <color indexed="64"/>
      </bottom>
      <diagonal/>
    </border>
    <border>
      <left style="medium">
        <color indexed="64"/>
      </left>
      <right style="thin">
        <color indexed="64"/>
      </right>
      <top style="medium">
        <color indexed="64"/>
      </top>
      <bottom style="thin">
        <color indexed="64"/>
      </bottom>
      <diagonal/>
    </border>
    <border>
      <left/>
      <right/>
      <top style="medium">
        <color indexed="64"/>
      </top>
      <bottom style="thin">
        <color indexed="64"/>
      </bottom>
      <diagonal/>
    </border>
    <border>
      <left style="thin">
        <color indexed="64"/>
      </left>
      <right style="medium">
        <color indexed="64"/>
      </right>
      <top style="medium">
        <color indexed="64"/>
      </top>
      <bottom style="thin">
        <color indexed="64"/>
      </bottom>
      <diagonal/>
    </border>
    <border>
      <left style="medium">
        <color indexed="64"/>
      </left>
      <right/>
      <top/>
      <bottom/>
      <diagonal/>
    </border>
    <border>
      <left style="medium">
        <color indexed="64"/>
      </left>
      <right style="thin">
        <color indexed="64"/>
      </right>
      <top/>
      <bottom/>
      <diagonal/>
    </border>
    <border>
      <left style="thin">
        <color indexed="64"/>
      </left>
      <right style="medium">
        <color indexed="64"/>
      </right>
      <top/>
      <bottom/>
      <diagonal/>
    </border>
    <border>
      <left style="medium">
        <color indexed="64"/>
      </left>
      <right/>
      <top/>
      <bottom style="medium">
        <color indexed="64"/>
      </bottom>
      <diagonal/>
    </border>
    <border>
      <left style="medium">
        <color indexed="64"/>
      </left>
      <right style="thin">
        <color indexed="64"/>
      </right>
      <top/>
      <bottom style="medium">
        <color indexed="64"/>
      </bottom>
      <diagonal/>
    </border>
    <border>
      <left/>
      <right/>
      <top/>
      <bottom style="medium">
        <color indexed="64"/>
      </bottom>
      <diagonal/>
    </border>
    <border>
      <left style="thin">
        <color indexed="64"/>
      </left>
      <right style="medium">
        <color indexed="64"/>
      </right>
      <top/>
      <bottom style="medium">
        <color indexed="64"/>
      </bottom>
      <diagonal/>
    </border>
  </borders>
  <cellStyleXfs count="3">
    <xf numFmtId="0" fontId="0" fillId="0" borderId="0"/>
    <xf numFmtId="43" fontId="1" fillId="0" borderId="0" applyFont="0" applyFill="0" applyBorder="0" applyAlignment="0" applyProtection="0"/>
    <xf numFmtId="44" fontId="1" fillId="0" borderId="0" applyFont="0" applyFill="0" applyBorder="0" applyAlignment="0" applyProtection="0"/>
  </cellStyleXfs>
  <cellXfs count="22">
    <xf numFmtId="0" fontId="0" fillId="0" borderId="0" xfId="0"/>
    <xf numFmtId="0" fontId="2" fillId="0" borderId="0" xfId="0" applyFont="1" applyFill="1" applyBorder="1"/>
    <xf numFmtId="0" fontId="3" fillId="0" borderId="1" xfId="0" applyFont="1" applyFill="1" applyBorder="1"/>
    <xf numFmtId="0" fontId="3" fillId="0" borderId="2" xfId="0" applyFont="1" applyFill="1" applyBorder="1" applyAlignment="1">
      <alignment horizontal="center"/>
    </xf>
    <xf numFmtId="0" fontId="3" fillId="2" borderId="3" xfId="0" applyFont="1" applyFill="1" applyBorder="1" applyAlignment="1">
      <alignment horizontal="center"/>
    </xf>
    <xf numFmtId="0" fontId="3" fillId="2" borderId="4" xfId="0" applyFont="1" applyFill="1" applyBorder="1" applyAlignment="1">
      <alignment horizontal="center"/>
    </xf>
    <xf numFmtId="0" fontId="2" fillId="0" borderId="5" xfId="0" applyFont="1" applyFill="1" applyBorder="1"/>
    <xf numFmtId="38" fontId="2" fillId="0" borderId="6" xfId="1" applyNumberFormat="1" applyFont="1" applyFill="1" applyBorder="1"/>
    <xf numFmtId="38" fontId="2" fillId="2" borderId="0" xfId="1" applyNumberFormat="1" applyFont="1" applyFill="1" applyBorder="1"/>
    <xf numFmtId="38" fontId="2" fillId="2" borderId="7" xfId="1" applyNumberFormat="1" applyFont="1" applyFill="1" applyBorder="1"/>
    <xf numFmtId="38" fontId="2" fillId="0" borderId="0" xfId="0" applyNumberFormat="1" applyFont="1" applyFill="1" applyBorder="1"/>
    <xf numFmtId="38" fontId="2" fillId="3" borderId="0" xfId="0" applyNumberFormat="1" applyFont="1" applyFill="1" applyBorder="1"/>
    <xf numFmtId="0" fontId="2" fillId="0" borderId="8" xfId="0" applyFont="1" applyFill="1" applyBorder="1"/>
    <xf numFmtId="38" fontId="2" fillId="0" borderId="9" xfId="1" applyNumberFormat="1" applyFont="1" applyFill="1" applyBorder="1"/>
    <xf numFmtId="38" fontId="2" fillId="2" borderId="10" xfId="1" applyNumberFormat="1" applyFont="1" applyFill="1" applyBorder="1"/>
    <xf numFmtId="38" fontId="2" fillId="2" borderId="11" xfId="1" applyNumberFormat="1" applyFont="1" applyFill="1" applyBorder="1"/>
    <xf numFmtId="0" fontId="2" fillId="0" borderId="8" xfId="0" applyFont="1" applyFill="1" applyBorder="1" applyAlignment="1">
      <alignment horizontal="right"/>
    </xf>
    <xf numFmtId="164" fontId="2" fillId="0" borderId="9" xfId="2" applyNumberFormat="1" applyFont="1" applyFill="1" applyBorder="1"/>
    <xf numFmtId="0" fontId="4" fillId="0" borderId="0" xfId="0" applyFont="1" applyFill="1" applyBorder="1"/>
    <xf numFmtId="164" fontId="4" fillId="0" borderId="0" xfId="2" applyNumberFormat="1" applyFont="1" applyFill="1" applyBorder="1"/>
    <xf numFmtId="165" fontId="4" fillId="0" borderId="0" xfId="1" applyNumberFormat="1" applyFont="1" applyFill="1" applyBorder="1"/>
    <xf numFmtId="0" fontId="2" fillId="0" borderId="0" xfId="0" applyFont="1" applyFill="1" applyBorder="1" applyAlignment="1">
      <alignment horizontal="center"/>
    </xf>
  </cellXfs>
  <cellStyles count="3">
    <cellStyle name="Comma" xfId="1" builtinId="3"/>
    <cellStyle name="Currency" xfId="2" builtinId="4"/>
    <cellStyle name="Normal" xfId="0" builtinId="0"/>
  </cellStyles>
  <dxfs count="0"/>
  <tableStyles count="0" defaultTableStyle="TableStyleMedium2" defaultPivotStyle="PivotStyleLight16"/>
  <extLst>
    <ext xmlns:x14="http://schemas.microsoft.com/office/spreadsheetml/2009/9/main" uri="{EB79DEF2-80B8-43e5-95BD-54CBDDF9020C}">
      <x14:slicerStyles defaultSlicerStyle="SlicerStyleLight1"/>
    </ext>
  </extLst>
</styleSheet>
</file>

<file path=xl/_rels/workbook.xml.rels><?xml version="1.0" encoding="UTF-8" standalone="yes"?>
<Relationships xmlns="http://schemas.openxmlformats.org/package/2006/relationships"><Relationship Id="rId8" Type="http://schemas.openxmlformats.org/officeDocument/2006/relationships/calcChain" Target="calcChain.xml"/><Relationship Id="rId3" Type="http://schemas.openxmlformats.org/officeDocument/2006/relationships/worksheet" Target="worksheets/sheet3.xml"/><Relationship Id="rId7" Type="http://schemas.openxmlformats.org/officeDocument/2006/relationships/sharedStrings" Target="sharedStrings.xml"/><Relationship Id="rId2" Type="http://schemas.openxmlformats.org/officeDocument/2006/relationships/worksheet" Target="worksheets/sheet2.xml"/><Relationship Id="rId1" Type="http://schemas.openxmlformats.org/officeDocument/2006/relationships/worksheet" Target="worksheets/sheet1.xml"/><Relationship Id="rId6" Type="http://schemas.openxmlformats.org/officeDocument/2006/relationships/styles" Target="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externalLink" Target="externalLinks/externalLink1.xml"/><Relationship Id="rId9" Type="http://schemas.openxmlformats.org/officeDocument/2006/relationships/customXml" Target="../customXml/item1.xml"/></Relationships>
</file>

<file path=xl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themeOverride" Target="../theme/themeOverride1.xml"/></Relationships>
</file>

<file path=xl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themeOverride" Target="../theme/themeOverride2.xml"/></Relationships>
</file>

<file path=xl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7087626202510856"/>
          <c:y val="0.20403612705074659"/>
          <c:w val="0.74123641091223802"/>
          <c:h val="0.416292481836602"/>
        </c:manualLayout>
      </c:layout>
      <c:barChart>
        <c:barDir val="col"/>
        <c:grouping val="stacked"/>
        <c:ser>
          <c:idx val="0"/>
          <c:order val="0"/>
          <c:tx>
            <c:strRef>
              <c:f>[1]Sheet1!$A$5</c:f>
              <c:strCache>
                <c:ptCount val="1"/>
                <c:pt idx="0">
                  <c:v>IID Conservation</c:v>
                </c:pt>
              </c:strCache>
            </c:strRef>
          </c:tx>
          <c:cat>
            <c:strRef>
              <c:f>[1]Sheet1!$B$4:$G$4</c:f>
              <c:strCache>
                <c:ptCount val="6"/>
                <c:pt idx="0">
                  <c:v>FY14 Budget</c:v>
                </c:pt>
                <c:pt idx="1">
                  <c:v>FY14 Projected Actual</c:v>
                </c:pt>
                <c:pt idx="2">
                  <c:v>FY15 Proposed Budget</c:v>
                </c:pt>
                <c:pt idx="3">
                  <c:v>FY15 Projected Actual</c:v>
                </c:pt>
                <c:pt idx="4">
                  <c:v>FY16 Proposed Budget</c:v>
                </c:pt>
                <c:pt idx="5">
                  <c:v>FY16 Projected Actual</c:v>
                </c:pt>
              </c:strCache>
            </c:strRef>
          </c:cat>
          <c:val>
            <c:numRef>
              <c:f>[1]Sheet1!$B$5:$G$5</c:f>
              <c:numCache>
                <c:formatCode>General</c:formatCode>
                <c:ptCount val="6"/>
                <c:pt idx="0">
                  <c:v>12354063</c:v>
                </c:pt>
                <c:pt idx="1">
                  <c:v>11508058</c:v>
                </c:pt>
                <c:pt idx="2">
                  <c:v>12246219</c:v>
                </c:pt>
                <c:pt idx="3">
                  <c:v>11436372</c:v>
                </c:pt>
                <c:pt idx="4">
                  <c:v>12552375</c:v>
                </c:pt>
                <c:pt idx="5">
                  <c:v>11722281</c:v>
                </c:pt>
              </c:numCache>
            </c:numRef>
          </c:val>
        </c:ser>
        <c:ser>
          <c:idx val="1"/>
          <c:order val="1"/>
          <c:tx>
            <c:strRef>
              <c:f>[1]Sheet1!$A$6</c:f>
              <c:strCache>
                <c:ptCount val="1"/>
                <c:pt idx="0">
                  <c:v>IID Additional</c:v>
                </c:pt>
              </c:strCache>
            </c:strRef>
          </c:tx>
          <c:cat>
            <c:strRef>
              <c:f>[1]Sheet1!$B$4:$G$4</c:f>
              <c:strCache>
                <c:ptCount val="6"/>
                <c:pt idx="0">
                  <c:v>FY14 Budget</c:v>
                </c:pt>
                <c:pt idx="1">
                  <c:v>FY14 Projected Actual</c:v>
                </c:pt>
                <c:pt idx="2">
                  <c:v>FY15 Proposed Budget</c:v>
                </c:pt>
                <c:pt idx="3">
                  <c:v>FY15 Projected Actual</c:v>
                </c:pt>
                <c:pt idx="4">
                  <c:v>FY16 Proposed Budget</c:v>
                </c:pt>
                <c:pt idx="5">
                  <c:v>FY16 Projected Actual</c:v>
                </c:pt>
              </c:strCache>
            </c:strRef>
          </c:cat>
          <c:val>
            <c:numRef>
              <c:f>[1]Sheet1!$B$6:$G$6</c:f>
              <c:numCache>
                <c:formatCode>General</c:formatCode>
                <c:ptCount val="6"/>
                <c:pt idx="0">
                  <c:v>1325000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[1]Sheet1!$A$7</c:f>
              <c:strCache>
                <c:ptCount val="1"/>
                <c:pt idx="0">
                  <c:v>PVID</c:v>
                </c:pt>
              </c:strCache>
            </c:strRef>
          </c:tx>
          <c:cat>
            <c:strRef>
              <c:f>[1]Sheet1!$B$4:$G$4</c:f>
              <c:strCache>
                <c:ptCount val="6"/>
                <c:pt idx="0">
                  <c:v>FY14 Budget</c:v>
                </c:pt>
                <c:pt idx="1">
                  <c:v>FY14 Projected Actual</c:v>
                </c:pt>
                <c:pt idx="2">
                  <c:v>FY15 Proposed Budget</c:v>
                </c:pt>
                <c:pt idx="3">
                  <c:v>FY15 Projected Actual</c:v>
                </c:pt>
                <c:pt idx="4">
                  <c:v>FY16 Proposed Budget</c:v>
                </c:pt>
                <c:pt idx="5">
                  <c:v>FY16 Projected Actual</c:v>
                </c:pt>
              </c:strCache>
            </c:strRef>
          </c:cat>
          <c:val>
            <c:numRef>
              <c:f>[1]Sheet1!$B$7:$G$7</c:f>
              <c:numCache>
                <c:formatCode>General</c:formatCode>
                <c:ptCount val="6"/>
                <c:pt idx="0">
                  <c:v>4696400</c:v>
                </c:pt>
                <c:pt idx="1">
                  <c:v>4762400</c:v>
                </c:pt>
                <c:pt idx="2">
                  <c:v>8595540</c:v>
                </c:pt>
                <c:pt idx="3">
                  <c:v>9639274</c:v>
                </c:pt>
                <c:pt idx="4">
                  <c:v>9419510</c:v>
                </c:pt>
                <c:pt idx="5">
                  <c:v>19446391</c:v>
                </c:pt>
              </c:numCache>
            </c:numRef>
          </c:val>
        </c:ser>
        <c:ser>
          <c:idx val="3"/>
          <c:order val="3"/>
          <c:tx>
            <c:strRef>
              <c:f>[1]Sheet1!$A$8</c:f>
              <c:strCache>
                <c:ptCount val="1"/>
                <c:pt idx="0">
                  <c:v>Multi Species HCP</c:v>
                </c:pt>
              </c:strCache>
            </c:strRef>
          </c:tx>
          <c:cat>
            <c:strRef>
              <c:f>[1]Sheet1!$B$4:$G$4</c:f>
              <c:strCache>
                <c:ptCount val="6"/>
                <c:pt idx="0">
                  <c:v>FY14 Budget</c:v>
                </c:pt>
                <c:pt idx="1">
                  <c:v>FY14 Projected Actual</c:v>
                </c:pt>
                <c:pt idx="2">
                  <c:v>FY15 Proposed Budget</c:v>
                </c:pt>
                <c:pt idx="3">
                  <c:v>FY15 Projected Actual</c:v>
                </c:pt>
                <c:pt idx="4">
                  <c:v>FY16 Proposed Budget</c:v>
                </c:pt>
                <c:pt idx="5">
                  <c:v>FY16 Projected Actual</c:v>
                </c:pt>
              </c:strCache>
            </c:strRef>
          </c:cat>
          <c:val>
            <c:numRef>
              <c:f>[1]Sheet1!$B$8:$G$8</c:f>
              <c:numCache>
                <c:formatCode>General</c:formatCode>
                <c:ptCount val="6"/>
                <c:pt idx="0">
                  <c:v>5210717</c:v>
                </c:pt>
                <c:pt idx="1">
                  <c:v>5985186</c:v>
                </c:pt>
                <c:pt idx="2">
                  <c:v>6103028</c:v>
                </c:pt>
                <c:pt idx="3">
                  <c:v>6410594</c:v>
                </c:pt>
                <c:pt idx="4">
                  <c:v>4471064</c:v>
                </c:pt>
                <c:pt idx="5">
                  <c:v>6410594</c:v>
                </c:pt>
              </c:numCache>
            </c:numRef>
          </c:val>
        </c:ser>
        <c:ser>
          <c:idx val="4"/>
          <c:order val="4"/>
          <c:tx>
            <c:strRef>
              <c:f>[1]Sheet1!$A$9</c:f>
              <c:strCache>
                <c:ptCount val="1"/>
                <c:pt idx="0">
                  <c:v>Lower Colorado</c:v>
                </c:pt>
              </c:strCache>
            </c:strRef>
          </c:tx>
          <c:cat>
            <c:strRef>
              <c:f>[1]Sheet1!$B$4:$G$4</c:f>
              <c:strCache>
                <c:ptCount val="6"/>
                <c:pt idx="0">
                  <c:v>FY14 Budget</c:v>
                </c:pt>
                <c:pt idx="1">
                  <c:v>FY14 Projected Actual</c:v>
                </c:pt>
                <c:pt idx="2">
                  <c:v>FY15 Proposed Budget</c:v>
                </c:pt>
                <c:pt idx="3">
                  <c:v>FY15 Projected Actual</c:v>
                </c:pt>
                <c:pt idx="4">
                  <c:v>FY16 Proposed Budget</c:v>
                </c:pt>
                <c:pt idx="5">
                  <c:v>FY16 Projected Actual</c:v>
                </c:pt>
              </c:strCache>
            </c:strRef>
          </c:cat>
          <c:val>
            <c:numRef>
              <c:f>[1]Sheet1!$B$9:$G$9</c:f>
              <c:numCache>
                <c:formatCode>General</c:formatCode>
                <c:ptCount val="6"/>
                <c:pt idx="0">
                  <c:v>1187914</c:v>
                </c:pt>
                <c:pt idx="1">
                  <c:v>1202020</c:v>
                </c:pt>
                <c:pt idx="2">
                  <c:v>1523621</c:v>
                </c:pt>
                <c:pt idx="3">
                  <c:v>1523261</c:v>
                </c:pt>
                <c:pt idx="4">
                  <c:v>1704103</c:v>
                </c:pt>
                <c:pt idx="5">
                  <c:v>1704103</c:v>
                </c:pt>
              </c:numCache>
            </c:numRef>
          </c:val>
        </c:ser>
        <c:ser>
          <c:idx val="5"/>
          <c:order val="5"/>
          <c:tx>
            <c:strRef>
              <c:f>[1]Sheet1!$A$10</c:f>
              <c:strCache>
                <c:ptCount val="1"/>
                <c:pt idx="0">
                  <c:v>Quechan Indian Tribe</c:v>
                </c:pt>
              </c:strCache>
            </c:strRef>
          </c:tx>
          <c:cat>
            <c:strRef>
              <c:f>[1]Sheet1!$B$4:$G$4</c:f>
              <c:strCache>
                <c:ptCount val="6"/>
                <c:pt idx="0">
                  <c:v>FY14 Budget</c:v>
                </c:pt>
                <c:pt idx="1">
                  <c:v>FY14 Projected Actual</c:v>
                </c:pt>
                <c:pt idx="2">
                  <c:v>FY15 Proposed Budget</c:v>
                </c:pt>
                <c:pt idx="3">
                  <c:v>FY15 Projected Actual</c:v>
                </c:pt>
                <c:pt idx="4">
                  <c:v>FY16 Proposed Budget</c:v>
                </c:pt>
                <c:pt idx="5">
                  <c:v>FY16 Projected Actual</c:v>
                </c:pt>
              </c:strCache>
            </c:strRef>
          </c:cat>
          <c:val>
            <c:numRef>
              <c:f>[1]Sheet1!$B$10:$G$10</c:f>
              <c:numCache>
                <c:formatCode>General</c:formatCode>
                <c:ptCount val="6"/>
                <c:pt idx="0">
                  <c:v>5796180</c:v>
                </c:pt>
                <c:pt idx="1">
                  <c:v>1931670</c:v>
                </c:pt>
                <c:pt idx="2">
                  <c:v>1979900</c:v>
                </c:pt>
                <c:pt idx="3">
                  <c:v>3979900</c:v>
                </c:pt>
                <c:pt idx="4">
                  <c:v>2029430</c:v>
                </c:pt>
                <c:pt idx="5">
                  <c:v>2029430</c:v>
                </c:pt>
              </c:numCache>
            </c:numRef>
          </c:val>
        </c:ser>
        <c:ser>
          <c:idx val="6"/>
          <c:order val="6"/>
          <c:tx>
            <c:strRef>
              <c:f>[1]Sheet1!$A$11</c:f>
              <c:strCache>
                <c:ptCount val="1"/>
                <c:pt idx="0">
                  <c:v>San Luis Rey</c:v>
                </c:pt>
              </c:strCache>
            </c:strRef>
          </c:tx>
          <c:cat>
            <c:strRef>
              <c:f>[1]Sheet1!$B$4:$G$4</c:f>
              <c:strCache>
                <c:ptCount val="6"/>
                <c:pt idx="0">
                  <c:v>FY14 Budget</c:v>
                </c:pt>
                <c:pt idx="1">
                  <c:v>FY14 Projected Actual</c:v>
                </c:pt>
                <c:pt idx="2">
                  <c:v>FY15 Proposed Budget</c:v>
                </c:pt>
                <c:pt idx="3">
                  <c:v>FY15 Projected Actual</c:v>
                </c:pt>
                <c:pt idx="4">
                  <c:v>FY16 Proposed Budget</c:v>
                </c:pt>
                <c:pt idx="5">
                  <c:v>FY16 Projected Actual</c:v>
                </c:pt>
              </c:strCache>
            </c:strRef>
          </c:cat>
          <c:val>
            <c:numRef>
              <c:f>[1]Sheet1!$B$11:$G$11</c:f>
              <c:numCache>
                <c:formatCode>General</c:formatCode>
                <c:ptCount val="6"/>
                <c:pt idx="0">
                  <c:v>0</c:v>
                </c:pt>
                <c:pt idx="1">
                  <c:v>5731177</c:v>
                </c:pt>
                <c:pt idx="2">
                  <c:v>5820800</c:v>
                </c:pt>
                <c:pt idx="3">
                  <c:v>5820800</c:v>
                </c:pt>
                <c:pt idx="4">
                  <c:v>5967243</c:v>
                </c:pt>
                <c:pt idx="5">
                  <c:v>5752088</c:v>
                </c:pt>
              </c:numCache>
            </c:numRef>
          </c:val>
        </c:ser>
        <c:ser>
          <c:idx val="7"/>
          <c:order val="7"/>
          <c:tx>
            <c:strRef>
              <c:f>[1]Sheet1!$A$12</c:f>
              <c:strCache>
                <c:ptCount val="1"/>
                <c:pt idx="0">
                  <c:v>Fund Yuma Desalting Prog</c:v>
                </c:pt>
              </c:strCache>
            </c:strRef>
          </c:tx>
          <c:cat>
            <c:strRef>
              <c:f>[1]Sheet1!$B$4:$G$4</c:f>
              <c:strCache>
                <c:ptCount val="6"/>
                <c:pt idx="0">
                  <c:v>FY14 Budget</c:v>
                </c:pt>
                <c:pt idx="1">
                  <c:v>FY14 Projected Actual</c:v>
                </c:pt>
                <c:pt idx="2">
                  <c:v>FY15 Proposed Budget</c:v>
                </c:pt>
                <c:pt idx="3">
                  <c:v>FY15 Projected Actual</c:v>
                </c:pt>
                <c:pt idx="4">
                  <c:v>FY16 Proposed Budget</c:v>
                </c:pt>
                <c:pt idx="5">
                  <c:v>FY16 Projected Actual</c:v>
                </c:pt>
              </c:strCache>
            </c:strRef>
          </c:cat>
          <c:val>
            <c:numRef>
              <c:f>[1]Sheet1!$B$12:$G$12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2813700</c:v>
                </c:pt>
                <c:pt idx="3">
                  <c:v>2813700</c:v>
                </c:pt>
                <c:pt idx="4">
                  <c:v>5627400</c:v>
                </c:pt>
                <c:pt idx="5">
                  <c:v>5627400</c:v>
                </c:pt>
              </c:numCache>
            </c:numRef>
          </c:val>
        </c:ser>
        <c:ser>
          <c:idx val="8"/>
          <c:order val="8"/>
          <c:tx>
            <c:strRef>
              <c:f>[1]Sheet1!$A$13</c:f>
              <c:strCache>
                <c:ptCount val="1"/>
                <c:pt idx="0">
                  <c:v>Fund Mexico</c:v>
                </c:pt>
              </c:strCache>
            </c:strRef>
          </c:tx>
          <c:cat>
            <c:strRef>
              <c:f>[1]Sheet1!$B$4:$G$4</c:f>
              <c:strCache>
                <c:ptCount val="6"/>
                <c:pt idx="0">
                  <c:v>FY14 Budget</c:v>
                </c:pt>
                <c:pt idx="1">
                  <c:v>FY14 Projected Actual</c:v>
                </c:pt>
                <c:pt idx="2">
                  <c:v>FY15 Proposed Budget</c:v>
                </c:pt>
                <c:pt idx="3">
                  <c:v>FY15 Projected Actual</c:v>
                </c:pt>
                <c:pt idx="4">
                  <c:v>FY16 Proposed Budget</c:v>
                </c:pt>
                <c:pt idx="5">
                  <c:v>FY16 Projected Actual</c:v>
                </c:pt>
              </c:strCache>
            </c:strRef>
          </c:cat>
          <c:val>
            <c:numRef>
              <c:f>[1]Sheet1!$B$13:$G$13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1333333</c:v>
                </c:pt>
                <c:pt idx="3">
                  <c:v>833333</c:v>
                </c:pt>
                <c:pt idx="4">
                  <c:v>1333333</c:v>
                </c:pt>
                <c:pt idx="5">
                  <c:v>833333</c:v>
                </c:pt>
              </c:numCache>
            </c:numRef>
          </c:val>
        </c:ser>
        <c:ser>
          <c:idx val="9"/>
          <c:order val="9"/>
          <c:tx>
            <c:strRef>
              <c:f>[1]Sheet1!$A$14</c:f>
              <c:strCache>
                <c:ptCount val="1"/>
                <c:pt idx="0">
                  <c:v>Prop 13 (MA Conjunctive Use)</c:v>
                </c:pt>
              </c:strCache>
            </c:strRef>
          </c:tx>
          <c:cat>
            <c:strRef>
              <c:f>[1]Sheet1!$B$4:$G$4</c:f>
              <c:strCache>
                <c:ptCount val="6"/>
                <c:pt idx="0">
                  <c:v>FY14 Budget</c:v>
                </c:pt>
                <c:pt idx="1">
                  <c:v>FY14 Projected Actual</c:v>
                </c:pt>
                <c:pt idx="2">
                  <c:v>FY15 Proposed Budget</c:v>
                </c:pt>
                <c:pt idx="3">
                  <c:v>FY15 Projected Actual</c:v>
                </c:pt>
                <c:pt idx="4">
                  <c:v>FY16 Proposed Budget</c:v>
                </c:pt>
                <c:pt idx="5">
                  <c:v>FY16 Projected Actual</c:v>
                </c:pt>
              </c:strCache>
            </c:strRef>
          </c:cat>
          <c:val>
            <c:numRef>
              <c:f>[1]Sheet1!$B$14:$G$14</c:f>
              <c:numCache>
                <c:formatCode>General</c:formatCode>
                <c:ptCount val="6"/>
                <c:pt idx="0">
                  <c:v>320924</c:v>
                </c:pt>
                <c:pt idx="1">
                  <c:v>1145924</c:v>
                </c:pt>
                <c:pt idx="2">
                  <c:v>316278</c:v>
                </c:pt>
                <c:pt idx="3">
                  <c:v>1771278</c:v>
                </c:pt>
                <c:pt idx="4">
                  <c:v>324285</c:v>
                </c:pt>
                <c:pt idx="5">
                  <c:v>744285</c:v>
                </c:pt>
              </c:numCache>
            </c:numRef>
          </c:val>
        </c:ser>
        <c:ser>
          <c:idx val="10"/>
          <c:order val="10"/>
          <c:tx>
            <c:strRef>
              <c:f>[1]Sheet1!$A$15</c:f>
              <c:strCache>
                <c:ptCount val="1"/>
                <c:pt idx="0">
                  <c:v>SGV MWD</c:v>
                </c:pt>
              </c:strCache>
            </c:strRef>
          </c:tx>
          <c:cat>
            <c:strRef>
              <c:f>[1]Sheet1!$B$4:$G$4</c:f>
              <c:strCache>
                <c:ptCount val="6"/>
                <c:pt idx="0">
                  <c:v>FY14 Budget</c:v>
                </c:pt>
                <c:pt idx="1">
                  <c:v>FY14 Projected Actual</c:v>
                </c:pt>
                <c:pt idx="2">
                  <c:v>FY15 Proposed Budget</c:v>
                </c:pt>
                <c:pt idx="3">
                  <c:v>FY15 Projected Actual</c:v>
                </c:pt>
                <c:pt idx="4">
                  <c:v>FY16 Proposed Budget</c:v>
                </c:pt>
                <c:pt idx="5">
                  <c:v>FY16 Projected Actual</c:v>
                </c:pt>
              </c:strCache>
            </c:strRef>
          </c:cat>
          <c:val>
            <c:numRef>
              <c:f>[1]Sheet1!$B$15:$G$15</c:f>
              <c:numCache>
                <c:formatCode>General</c:formatCode>
                <c:ptCount val="6"/>
                <c:pt idx="0">
                  <c:v>0</c:v>
                </c:pt>
                <c:pt idx="1">
                  <c:v>1009500</c:v>
                </c:pt>
                <c:pt idx="2">
                  <c:v>1000000</c:v>
                </c:pt>
                <c:pt idx="3">
                  <c:v>1000000</c:v>
                </c:pt>
                <c:pt idx="4">
                  <c:v>1000000</c:v>
                </c:pt>
                <c:pt idx="5">
                  <c:v>1000000</c:v>
                </c:pt>
              </c:numCache>
            </c:numRef>
          </c:val>
        </c:ser>
        <c:ser>
          <c:idx val="11"/>
          <c:order val="11"/>
          <c:tx>
            <c:strRef>
              <c:f>[1]Sheet1!$A$16</c:f>
              <c:strCache>
                <c:ptCount val="1"/>
                <c:pt idx="0">
                  <c:v>Arvin Edison</c:v>
                </c:pt>
              </c:strCache>
            </c:strRef>
          </c:tx>
          <c:cat>
            <c:strRef>
              <c:f>[1]Sheet1!$B$4:$G$4</c:f>
              <c:strCache>
                <c:ptCount val="6"/>
                <c:pt idx="0">
                  <c:v>FY14 Budget</c:v>
                </c:pt>
                <c:pt idx="1">
                  <c:v>FY14 Projected Actual</c:v>
                </c:pt>
                <c:pt idx="2">
                  <c:v>FY15 Proposed Budget</c:v>
                </c:pt>
                <c:pt idx="3">
                  <c:v>FY15 Projected Actual</c:v>
                </c:pt>
                <c:pt idx="4">
                  <c:v>FY16 Proposed Budget</c:v>
                </c:pt>
                <c:pt idx="5">
                  <c:v>FY16 Projected Actual</c:v>
                </c:pt>
              </c:strCache>
            </c:strRef>
          </c:cat>
          <c:val>
            <c:numRef>
              <c:f>[1]Sheet1!$B$16:$G$16</c:f>
              <c:numCache>
                <c:formatCode>General</c:formatCode>
                <c:ptCount val="6"/>
                <c:pt idx="0">
                  <c:v>2807402</c:v>
                </c:pt>
                <c:pt idx="1">
                  <c:v>3530919</c:v>
                </c:pt>
                <c:pt idx="2">
                  <c:v>8020000</c:v>
                </c:pt>
                <c:pt idx="3">
                  <c:v>3680000</c:v>
                </c:pt>
                <c:pt idx="4">
                  <c:v>7466179</c:v>
                </c:pt>
                <c:pt idx="5">
                  <c:v>3999040</c:v>
                </c:pt>
              </c:numCache>
            </c:numRef>
          </c:val>
        </c:ser>
        <c:ser>
          <c:idx val="12"/>
          <c:order val="12"/>
          <c:tx>
            <c:strRef>
              <c:f>[1]Sheet1!$A$17</c:f>
              <c:strCache>
                <c:ptCount val="1"/>
                <c:pt idx="0">
                  <c:v>Kern Delta</c:v>
                </c:pt>
              </c:strCache>
            </c:strRef>
          </c:tx>
          <c:cat>
            <c:strRef>
              <c:f>[1]Sheet1!$B$4:$G$4</c:f>
              <c:strCache>
                <c:ptCount val="6"/>
                <c:pt idx="0">
                  <c:v>FY14 Budget</c:v>
                </c:pt>
                <c:pt idx="1">
                  <c:v>FY14 Projected Actual</c:v>
                </c:pt>
                <c:pt idx="2">
                  <c:v>FY15 Proposed Budget</c:v>
                </c:pt>
                <c:pt idx="3">
                  <c:v>FY15 Projected Actual</c:v>
                </c:pt>
                <c:pt idx="4">
                  <c:v>FY16 Proposed Budget</c:v>
                </c:pt>
                <c:pt idx="5">
                  <c:v>FY16 Projected Actual</c:v>
                </c:pt>
              </c:strCache>
            </c:strRef>
          </c:cat>
          <c:val>
            <c:numRef>
              <c:f>[1]Sheet1!$B$17:$G$17</c:f>
              <c:numCache>
                <c:formatCode>General</c:formatCode>
                <c:ptCount val="6"/>
                <c:pt idx="0">
                  <c:v>936352</c:v>
                </c:pt>
                <c:pt idx="1">
                  <c:v>3928220</c:v>
                </c:pt>
                <c:pt idx="2">
                  <c:v>5900000</c:v>
                </c:pt>
                <c:pt idx="3">
                  <c:v>6000000</c:v>
                </c:pt>
                <c:pt idx="4">
                  <c:v>6049359</c:v>
                </c:pt>
                <c:pt idx="5">
                  <c:v>4109667</c:v>
                </c:pt>
              </c:numCache>
            </c:numRef>
          </c:val>
        </c:ser>
        <c:ser>
          <c:idx val="13"/>
          <c:order val="13"/>
          <c:tx>
            <c:strRef>
              <c:f>[1]Sheet1!$A$18</c:f>
              <c:strCache>
                <c:ptCount val="1"/>
                <c:pt idx="0">
                  <c:v>San Bernardino Transfer</c:v>
                </c:pt>
              </c:strCache>
            </c:strRef>
          </c:tx>
          <c:cat>
            <c:strRef>
              <c:f>[1]Sheet1!$B$4:$G$4</c:f>
              <c:strCache>
                <c:ptCount val="6"/>
                <c:pt idx="0">
                  <c:v>FY14 Budget</c:v>
                </c:pt>
                <c:pt idx="1">
                  <c:v>FY14 Projected Actual</c:v>
                </c:pt>
                <c:pt idx="2">
                  <c:v>FY15 Proposed Budget</c:v>
                </c:pt>
                <c:pt idx="3">
                  <c:v>FY15 Projected Actual</c:v>
                </c:pt>
                <c:pt idx="4">
                  <c:v>FY16 Proposed Budget</c:v>
                </c:pt>
                <c:pt idx="5">
                  <c:v>FY16 Projected Actual</c:v>
                </c:pt>
              </c:strCache>
            </c:strRef>
          </c:cat>
          <c:val>
            <c:numRef>
              <c:f>[1]Sheet1!$B$18:$G$18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1887200</c:v>
                </c:pt>
                <c:pt idx="3">
                  <c:v>1887200</c:v>
                </c:pt>
                <c:pt idx="4">
                  <c:v>1887200</c:v>
                </c:pt>
                <c:pt idx="5">
                  <c:v>1887200</c:v>
                </c:pt>
              </c:numCache>
            </c:numRef>
          </c:val>
        </c:ser>
        <c:ser>
          <c:idx val="14"/>
          <c:order val="14"/>
          <c:tx>
            <c:strRef>
              <c:f>[1]Sheet1!$A$19</c:f>
              <c:strCache>
                <c:ptCount val="1"/>
                <c:pt idx="0">
                  <c:v>Semitropic</c:v>
                </c:pt>
              </c:strCache>
            </c:strRef>
          </c:tx>
          <c:cat>
            <c:strRef>
              <c:f>[1]Sheet1!$B$4:$G$4</c:f>
              <c:strCache>
                <c:ptCount val="6"/>
                <c:pt idx="0">
                  <c:v>FY14 Budget</c:v>
                </c:pt>
                <c:pt idx="1">
                  <c:v>FY14 Projected Actual</c:v>
                </c:pt>
                <c:pt idx="2">
                  <c:v>FY15 Proposed Budget</c:v>
                </c:pt>
                <c:pt idx="3">
                  <c:v>FY15 Projected Actual</c:v>
                </c:pt>
                <c:pt idx="4">
                  <c:v>FY16 Proposed Budget</c:v>
                </c:pt>
                <c:pt idx="5">
                  <c:v>FY16 Projected Actual</c:v>
                </c:pt>
              </c:strCache>
            </c:strRef>
          </c:cat>
          <c:val>
            <c:numRef>
              <c:f>[1]Sheet1!$B$19:$G$19</c:f>
              <c:numCache>
                <c:formatCode>General</c:formatCode>
                <c:ptCount val="6"/>
                <c:pt idx="0">
                  <c:v>1802066</c:v>
                </c:pt>
                <c:pt idx="1">
                  <c:v>15607849</c:v>
                </c:pt>
                <c:pt idx="2">
                  <c:v>4125000</c:v>
                </c:pt>
                <c:pt idx="3">
                  <c:v>23005600</c:v>
                </c:pt>
                <c:pt idx="4">
                  <c:v>4740625</c:v>
                </c:pt>
                <c:pt idx="5">
                  <c:v>10232288</c:v>
                </c:pt>
              </c:numCache>
            </c:numRef>
          </c:val>
        </c:ser>
        <c:ser>
          <c:idx val="15"/>
          <c:order val="15"/>
          <c:tx>
            <c:strRef>
              <c:f>[1]Sheet1!$A$20</c:f>
              <c:strCache>
                <c:ptCount val="1"/>
                <c:pt idx="0">
                  <c:v>Yuba Accord</c:v>
                </c:pt>
              </c:strCache>
            </c:strRef>
          </c:tx>
          <c:cat>
            <c:strRef>
              <c:f>[1]Sheet1!$B$4:$G$4</c:f>
              <c:strCache>
                <c:ptCount val="6"/>
                <c:pt idx="0">
                  <c:v>FY14 Budget</c:v>
                </c:pt>
                <c:pt idx="1">
                  <c:v>FY14 Projected Actual</c:v>
                </c:pt>
                <c:pt idx="2">
                  <c:v>FY15 Proposed Budget</c:v>
                </c:pt>
                <c:pt idx="3">
                  <c:v>FY15 Projected Actual</c:v>
                </c:pt>
                <c:pt idx="4">
                  <c:v>FY16 Proposed Budget</c:v>
                </c:pt>
                <c:pt idx="5">
                  <c:v>FY16 Projected Actual</c:v>
                </c:pt>
              </c:strCache>
            </c:strRef>
          </c:cat>
          <c:val>
            <c:numRef>
              <c:f>[1]Sheet1!$B$20:$G$20</c:f>
              <c:numCache>
                <c:formatCode>General</c:formatCode>
                <c:ptCount val="6"/>
                <c:pt idx="0">
                  <c:v>587000</c:v>
                </c:pt>
                <c:pt idx="1">
                  <c:v>6168750</c:v>
                </c:pt>
                <c:pt idx="2">
                  <c:v>15000</c:v>
                </c:pt>
                <c:pt idx="3">
                  <c:v>6168750</c:v>
                </c:pt>
                <c:pt idx="4">
                  <c:v>15000</c:v>
                </c:pt>
                <c:pt idx="5">
                  <c:v>6168750</c:v>
                </c:pt>
              </c:numCache>
            </c:numRef>
          </c:val>
        </c:ser>
        <c:ser>
          <c:idx val="16"/>
          <c:order val="16"/>
          <c:tx>
            <c:strRef>
              <c:f>[1]Sheet1!$A$21</c:f>
              <c:strCache>
                <c:ptCount val="1"/>
                <c:pt idx="0">
                  <c:v>Multi Year Water Demo Pool *</c:v>
                </c:pt>
              </c:strCache>
            </c:strRef>
          </c:tx>
          <c:cat>
            <c:strRef>
              <c:f>[1]Sheet1!$B$4:$G$4</c:f>
              <c:strCache>
                <c:ptCount val="6"/>
                <c:pt idx="0">
                  <c:v>FY14 Budget</c:v>
                </c:pt>
                <c:pt idx="1">
                  <c:v>FY14 Projected Actual</c:v>
                </c:pt>
                <c:pt idx="2">
                  <c:v>FY15 Proposed Budget</c:v>
                </c:pt>
                <c:pt idx="3">
                  <c:v>FY15 Projected Actual</c:v>
                </c:pt>
                <c:pt idx="4">
                  <c:v>FY16 Proposed Budget</c:v>
                </c:pt>
                <c:pt idx="5">
                  <c:v>FY16 Projected Actual</c:v>
                </c:pt>
              </c:strCache>
            </c:strRef>
          </c:cat>
          <c:val>
            <c:numRef>
              <c:f>[1]Sheet1!$B$21:$G$21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7590000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17"/>
          <c:order val="17"/>
          <c:tx>
            <c:strRef>
              <c:f>[1]Sheet1!$A$22</c:f>
              <c:strCache>
                <c:ptCount val="1"/>
                <c:pt idx="0">
                  <c:v>SWC Dry Year Transfer Prog</c:v>
                </c:pt>
              </c:strCache>
            </c:strRef>
          </c:tx>
          <c:cat>
            <c:strRef>
              <c:f>[1]Sheet1!$B$4:$G$4</c:f>
              <c:strCache>
                <c:ptCount val="6"/>
                <c:pt idx="0">
                  <c:v>FY14 Budget</c:v>
                </c:pt>
                <c:pt idx="1">
                  <c:v>FY14 Projected Actual</c:v>
                </c:pt>
                <c:pt idx="2">
                  <c:v>FY15 Proposed Budget</c:v>
                </c:pt>
                <c:pt idx="3">
                  <c:v>FY15 Projected Actual</c:v>
                </c:pt>
                <c:pt idx="4">
                  <c:v>FY16 Proposed Budget</c:v>
                </c:pt>
                <c:pt idx="5">
                  <c:v>FY16 Projected Actual</c:v>
                </c:pt>
              </c:strCache>
            </c:strRef>
          </c:cat>
          <c:val>
            <c:numRef>
              <c:f>[1]Sheet1!$B$22:$G$22</c:f>
              <c:numCache>
                <c:formatCode>General</c:formatCode>
                <c:ptCount val="6"/>
                <c:pt idx="0">
                  <c:v>0</c:v>
                </c:pt>
                <c:pt idx="1">
                  <c:v>20500000</c:v>
                </c:pt>
                <c:pt idx="2">
                  <c:v>0</c:v>
                </c:pt>
                <c:pt idx="3">
                  <c:v>20500000</c:v>
                </c:pt>
                <c:pt idx="4">
                  <c:v>0</c:v>
                </c:pt>
                <c:pt idx="5">
                  <c:v>20500000</c:v>
                </c:pt>
              </c:numCache>
            </c:numRef>
          </c:val>
        </c:ser>
        <c:ser>
          <c:idx val="18"/>
          <c:order val="18"/>
          <c:tx>
            <c:strRef>
              <c:f>[1]Sheet1!$A$23</c:f>
              <c:strCache>
                <c:ptCount val="1"/>
                <c:pt idx="0">
                  <c:v>System Conservation Pilot Project **</c:v>
                </c:pt>
              </c:strCache>
            </c:strRef>
          </c:tx>
          <c:cat>
            <c:strRef>
              <c:f>[1]Sheet1!$B$4:$G$4</c:f>
              <c:strCache>
                <c:ptCount val="6"/>
                <c:pt idx="0">
                  <c:v>FY14 Budget</c:v>
                </c:pt>
                <c:pt idx="1">
                  <c:v>FY14 Projected Actual</c:v>
                </c:pt>
                <c:pt idx="2">
                  <c:v>FY15 Proposed Budget</c:v>
                </c:pt>
                <c:pt idx="3">
                  <c:v>FY15 Projected Actual</c:v>
                </c:pt>
                <c:pt idx="4">
                  <c:v>FY16 Proposed Budget</c:v>
                </c:pt>
                <c:pt idx="5">
                  <c:v>FY16 Projected Actual</c:v>
                </c:pt>
              </c:strCache>
            </c:strRef>
          </c:cat>
          <c:val>
            <c:numRef>
              <c:f>[1]Sheet1!$B$23:$G$23</c:f>
              <c:numCache>
                <c:formatCode>General</c:formatCode>
                <c:ptCount val="6"/>
                <c:pt idx="0">
                  <c:v>0</c:v>
                </c:pt>
                <c:pt idx="1">
                  <c:v>2000000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19"/>
          <c:order val="19"/>
          <c:tx>
            <c:strRef>
              <c:f>[1]Sheet1!$A$24</c:f>
              <c:strCache>
                <c:ptCount val="1"/>
                <c:pt idx="0">
                  <c:v>Budget Increase (from reserves)</c:v>
                </c:pt>
              </c:strCache>
            </c:strRef>
          </c:tx>
          <c:cat>
            <c:strRef>
              <c:f>[1]Sheet1!$B$4:$G$4</c:f>
              <c:strCache>
                <c:ptCount val="6"/>
                <c:pt idx="0">
                  <c:v>FY14 Budget</c:v>
                </c:pt>
                <c:pt idx="1">
                  <c:v>FY14 Projected Actual</c:v>
                </c:pt>
                <c:pt idx="2">
                  <c:v>FY15 Proposed Budget</c:v>
                </c:pt>
                <c:pt idx="3">
                  <c:v>FY15 Projected Actual</c:v>
                </c:pt>
                <c:pt idx="4">
                  <c:v>FY16 Proposed Budget</c:v>
                </c:pt>
                <c:pt idx="5">
                  <c:v>FY16 Projected Actual</c:v>
                </c:pt>
              </c:strCache>
            </c:strRef>
          </c:cat>
          <c:val>
            <c:numRef>
              <c:f>[1]Sheet1!$B$24:$G$24</c:f>
              <c:numCache>
                <c:formatCode>General</c:formatCode>
                <c:ptCount val="6"/>
                <c:pt idx="0">
                  <c:v>25000000</c:v>
                </c:pt>
                <c:pt idx="1">
                  <c:v>0</c:v>
                </c:pt>
                <c:pt idx="3">
                  <c:v>0</c:v>
                </c:pt>
                <c:pt idx="5">
                  <c:v>0</c:v>
                </c:pt>
              </c:numCache>
            </c:numRef>
          </c:val>
        </c:ser>
        <c:dLbls/>
        <c:overlap val="100"/>
        <c:axId val="54750592"/>
        <c:axId val="54764672"/>
      </c:barChart>
      <c:catAx>
        <c:axId val="54750592"/>
        <c:scaling>
          <c:orientation val="minMax"/>
        </c:scaling>
        <c:axPos val="b"/>
        <c:tickLblPos val="nextTo"/>
        <c:txPr>
          <a:bodyPr/>
          <a:lstStyle/>
          <a:p>
            <a:pPr>
              <a:defRPr sz="1000" baseline="0">
                <a:latin typeface="Arial" panose="020B0604020202020204" pitchFamily="34" charset="0"/>
              </a:defRPr>
            </a:pPr>
            <a:endParaRPr lang="en-US"/>
          </a:p>
        </c:txPr>
        <c:crossAx val="54764672"/>
        <c:crosses val="autoZero"/>
        <c:auto val="1"/>
        <c:lblAlgn val="ctr"/>
        <c:lblOffset val="100"/>
      </c:catAx>
      <c:valAx>
        <c:axId val="5476467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 baseline="0">
                <a:latin typeface="Arial" panose="020B0604020202020204" pitchFamily="34" charset="0"/>
              </a:defRPr>
            </a:pPr>
            <a:endParaRPr lang="en-US"/>
          </a:p>
        </c:txPr>
        <c:crossAx val="54750592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4.7173580469728915E-2"/>
                <c:y val="0.36346691163676292"/>
              </c:manualLayout>
            </c:layout>
            <c:txPr>
              <a:bodyPr/>
              <a:lstStyle/>
              <a:p>
                <a:pPr>
                  <a:defRPr sz="1400" b="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</c:dispUnitsLbl>
        </c:dispUnits>
      </c:valAx>
    </c:plotArea>
    <c:legend>
      <c:legendPos val="b"/>
      <c:layout>
        <c:manualLayout>
          <c:xMode val="edge"/>
          <c:yMode val="edge"/>
          <c:x val="0.12143571907058116"/>
          <c:y val="0.71326596655687835"/>
          <c:w val="0.86405814311839935"/>
          <c:h val="0.26251669907562575"/>
        </c:manualLayout>
      </c:layout>
      <c:txPr>
        <a:bodyPr/>
        <a:lstStyle/>
        <a:p>
          <a:pPr>
            <a:defRPr sz="1200" baseline="0">
              <a:latin typeface="Arial" panose="020B0604020202020204" pitchFamily="34" charset="0"/>
            </a:defRPr>
          </a:pPr>
          <a:endParaRPr lang="en-US"/>
        </a:p>
      </c:txPr>
    </c:legend>
    <c:plotVisOnly val="1"/>
    <c:dispBlanksAs val="gap"/>
  </c:chart>
  <c:printSettings>
    <c:headerFooter/>
    <c:pageMargins b="0.75000000000000011" l="0.70000000000000007" r="0.70000000000000007" t="0.75000000000000011" header="0.30000000000000004" footer="0.30000000000000004"/>
    <c:pageSetup/>
  </c:printSettings>
  <c:userShapes r:id="rId2"/>
</c:chartSpace>
</file>

<file path=xl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7535113409253222"/>
          <c:y val="0.18990934866970724"/>
          <c:w val="0.70746576315726328"/>
          <c:h val="0.62011662775843623"/>
        </c:manualLayout>
      </c:layout>
      <c:barChart>
        <c:barDir val="col"/>
        <c:grouping val="clustered"/>
        <c:ser>
          <c:idx val="0"/>
          <c:order val="0"/>
          <c:tx>
            <c:strRef>
              <c:f>[1]Sheet1!$B$34</c:f>
              <c:strCache>
                <c:ptCount val="1"/>
                <c:pt idx="0">
                  <c:v>Budget</c:v>
                </c:pt>
              </c:strCache>
            </c:strRef>
          </c:tx>
          <c:dLbls>
            <c:txPr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[1]Sheet1!$A$35:$A$37</c:f>
              <c:strCache>
                <c:ptCount val="3"/>
                <c:pt idx="0">
                  <c:v>FY13-14</c:v>
                </c:pt>
                <c:pt idx="1">
                  <c:v>FY14-15</c:v>
                </c:pt>
                <c:pt idx="2">
                  <c:v>FY15-16</c:v>
                </c:pt>
              </c:strCache>
            </c:strRef>
          </c:cat>
          <c:val>
            <c:numRef>
              <c:f>[1]Sheet1!$B$35:$B$37</c:f>
              <c:numCache>
                <c:formatCode>General</c:formatCode>
                <c:ptCount val="3"/>
                <c:pt idx="0">
                  <c:v>62024018</c:v>
                </c:pt>
                <c:pt idx="1">
                  <c:v>69269619</c:v>
                </c:pt>
                <c:pt idx="2">
                  <c:v>65587106</c:v>
                </c:pt>
              </c:numCache>
            </c:numRef>
          </c:val>
        </c:ser>
        <c:ser>
          <c:idx val="1"/>
          <c:order val="1"/>
          <c:tx>
            <c:strRef>
              <c:f>[1]Sheet1!$C$34</c:f>
              <c:strCache>
                <c:ptCount val="1"/>
                <c:pt idx="0">
                  <c:v>Projected</c:v>
                </c:pt>
              </c:strCache>
            </c:strRef>
          </c:tx>
          <c:dLbls>
            <c:txPr>
              <a:bodyPr/>
              <a:lstStyle/>
              <a:p>
                <a:pPr>
                  <a:defRPr sz="1200" baseline="0">
                    <a:latin typeface="Arial" panose="020B0604020202020204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[1]Sheet1!$A$35:$A$37</c:f>
              <c:strCache>
                <c:ptCount val="3"/>
                <c:pt idx="0">
                  <c:v>FY13-14</c:v>
                </c:pt>
                <c:pt idx="1">
                  <c:v>FY14-15</c:v>
                </c:pt>
                <c:pt idx="2">
                  <c:v>FY15-16</c:v>
                </c:pt>
              </c:strCache>
            </c:strRef>
          </c:cat>
          <c:val>
            <c:numRef>
              <c:f>[1]Sheet1!$C$35:$C$37</c:f>
              <c:numCache>
                <c:formatCode>General</c:formatCode>
                <c:ptCount val="3"/>
                <c:pt idx="0">
                  <c:v>85011673</c:v>
                </c:pt>
                <c:pt idx="1">
                  <c:v>106470062</c:v>
                </c:pt>
                <c:pt idx="2">
                  <c:v>102166850</c:v>
                </c:pt>
              </c:numCache>
            </c:numRef>
          </c:val>
        </c:ser>
        <c:dLbls/>
        <c:axId val="55921280"/>
        <c:axId val="55927168"/>
      </c:barChart>
      <c:catAx>
        <c:axId val="55921280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55927168"/>
        <c:crosses val="autoZero"/>
        <c:auto val="1"/>
        <c:lblAlgn val="ctr"/>
        <c:lblOffset val="100"/>
      </c:catAx>
      <c:valAx>
        <c:axId val="55927168"/>
        <c:scaling>
          <c:orientation val="minMax"/>
        </c:scaling>
        <c:axPos val="l"/>
        <c:majorGridlines/>
        <c:numFmt formatCode="#,##0_);[Red]\(#,##0\)" sourceLinked="0"/>
        <c:tickLblPos val="nextTo"/>
        <c:txPr>
          <a:bodyPr/>
          <a:lstStyle/>
          <a:p>
            <a: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55921280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5.566197380634709E-2"/>
                <c:y val="0.42804646995008605"/>
              </c:manualLayout>
            </c:layout>
            <c:txPr>
              <a:bodyPr/>
              <a:lstStyle/>
              <a:p>
                <a:pPr>
                  <a:defRPr sz="1800" b="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</c:dispUnitsLbl>
        </c:dispUnits>
      </c:valAx>
    </c:plotArea>
    <c:legend>
      <c:legendPos val="b"/>
      <c:layout>
        <c:manualLayout>
          <c:xMode val="edge"/>
          <c:yMode val="edge"/>
          <c:x val="0.25093804151049942"/>
          <c:y val="0.91305389008412985"/>
          <c:w val="0.54468747635577175"/>
          <c:h val="5.2287036432309926E-2"/>
        </c:manualLayout>
      </c:layout>
      <c:txPr>
        <a:bodyPr/>
        <a:lstStyle/>
        <a:p>
          <a:pPr>
            <a:defRPr sz="180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</c:chart>
  <c:printSettings>
    <c:headerFooter/>
    <c:pageMargins b="0.75000000000000011" l="0.70000000000000007" r="0.70000000000000007" t="0.75000000000000011" header="0.30000000000000004" footer="0.30000000000000004"/>
    <c:pageSetup/>
  </c:printSettings>
  <c:userShapes r:id="rId2"/>
</c:chartSpace>
</file>

<file path=xl/drawings/_rels/drawing1.xml.rels><?xml version="1.0" encoding="UTF-8" standalone="yes"?>
<Relationships xmlns="http://schemas.openxmlformats.org/package/2006/relationships"><Relationship Id="rId1" Type="http://schemas.openxmlformats.org/officeDocument/2006/relationships/chart" Target="../charts/chart1.xml"/></Relationships>
</file>

<file path=xl/drawings/_rels/drawing3.xml.rels><?xml version="1.0" encoding="UTF-8" standalone="yes"?>
<Relationships xmlns="http://schemas.openxmlformats.org/package/2006/relationships"><Relationship Id="rId1" Type="http://schemas.openxmlformats.org/officeDocument/2006/relationships/chart" Target="../charts/chart2.xml"/></Relationships>
</file>

<file path=xl/drawings/drawing1.xml><?xml version="1.0" encoding="utf-8"?>
<xdr:wsDr xmlns:xdr="http://schemas.openxmlformats.org/drawingml/2006/spreadsheetDrawing" xmlns:a="http://schemas.openxmlformats.org/drawingml/2006/main">
  <xdr:absoluteAnchor>
    <xdr:pos x="0" y="0"/>
    <xdr:ext cx="8670000" cy="6300000"/>
    <xdr:graphicFrame macro="">
      <xdr:nvGraphicFramePr>
        <xdr:cNvPr id="11" name="Chart 10"/>
        <xdr:cNvGraphicFramePr>
          <a:graphicFrameLocks noGrp="1"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1"/>
        </a:graphicData>
      </a:graphic>
    </xdr:graphicFrame>
    <xdr:clientData/>
  </xdr:absoluteAnchor>
</xdr:wsDr>
</file>

<file path=xl/drawings/drawing2.xml><?xml version="1.0" encoding="utf-8"?>
<c:userShapes xmlns:c="http://schemas.openxmlformats.org/drawingml/2006/chart">
  <cdr:relSizeAnchor xmlns:cdr="http://schemas.openxmlformats.org/drawingml/2006/chartDrawing">
    <cdr:from>
      <cdr:x>0.23005</cdr:x>
      <cdr:y>0.06856</cdr:y>
    </cdr:from>
    <cdr:to>
      <cdr:x>0.81315</cdr:x>
      <cdr:y>0.17723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94550" y="431474"/>
          <a:ext cx="5055577" cy="6838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600">
              <a:latin typeface="Arial" panose="020B0604020202020204" pitchFamily="34" charset="0"/>
              <a:cs typeface="Arial" panose="020B0604020202020204" pitchFamily="34" charset="0"/>
            </a:rPr>
            <a:t>Water Supply Programs - Budget and Projected Actuals</a:t>
          </a:r>
        </a:p>
        <a:p xmlns:a="http://schemas.openxmlformats.org/drawingml/2006/main">
          <a:pPr algn="ctr"/>
          <a:r>
            <a:rPr lang="en-US" sz="1600">
              <a:latin typeface="Arial" panose="020B0604020202020204" pitchFamily="34" charset="0"/>
              <a:cs typeface="Arial" panose="020B0604020202020204" pitchFamily="34" charset="0"/>
            </a:rPr>
            <a:t>FY2013/14 Thru FY2015/16 </a:t>
          </a:r>
        </a:p>
      </cdr:txBody>
    </cdr:sp>
  </cdr:relSizeAnchor>
</c:userShapes>
</file>

<file path=xl/drawings/drawing3.xml><?xml version="1.0" encoding="utf-8"?>
<xdr:wsDr xmlns:xdr="http://schemas.openxmlformats.org/drawingml/2006/spreadsheetDrawing" xmlns:a="http://schemas.openxmlformats.org/drawingml/2006/main">
  <xdr:absoluteAnchor>
    <xdr:pos x="0" y="0"/>
    <xdr:ext cx="8670000" cy="6300000"/>
    <xdr:graphicFrame macro="">
      <xdr:nvGraphicFramePr>
        <xdr:cNvPr id="3" name="Chart 2"/>
        <xdr:cNvGraphicFramePr>
          <a:graphicFrameLocks noGrp="1"/>
        </xdr:cNvGraphicFramePr>
      </xdr:nvGraphicFramePr>
      <xdr:xfrm>
        <a:off x="0" y="0"/>
        <a:ext cx="0" cy="0"/>
      </xdr:xfrm>
      <a:graphic>
        <a:graphicData uri="http://schemas.openxmlformats.org/drawingml/2006/chart">
          <c:chart xmlns:c="http://schemas.openxmlformats.org/drawingml/2006/chart" xmlns:r="http://schemas.openxmlformats.org/officeDocument/2006/relationships" r:id="rId1"/>
        </a:graphicData>
      </a:graphic>
    </xdr:graphicFrame>
    <xdr:clientData/>
  </xdr:absoluteAnchor>
</xdr:wsDr>
</file>

<file path=xl/drawings/drawing4.xml><?xml version="1.0" encoding="utf-8"?>
<c:userShapes xmlns:c="http://schemas.openxmlformats.org/drawingml/2006/chart">
  <cdr:relSizeAnchor xmlns:cdr="http://schemas.openxmlformats.org/drawingml/2006/chartDrawing">
    <cdr:from>
      <cdr:x>0.2216</cdr:x>
      <cdr:y>0.0608</cdr:y>
    </cdr:from>
    <cdr:to>
      <cdr:x>0.83286</cdr:x>
      <cdr:y>0.15265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21281" y="382628"/>
          <a:ext cx="5299809" cy="5780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600">
              <a:latin typeface="Arial" panose="020B0604020202020204" pitchFamily="34" charset="0"/>
              <a:cs typeface="Arial" panose="020B0604020202020204" pitchFamily="34" charset="0"/>
            </a:rPr>
            <a:t>Water Supply Programs - Budget and Projected Actuals</a:t>
          </a:r>
        </a:p>
        <a:p xmlns:a="http://schemas.openxmlformats.org/drawingml/2006/main">
          <a:pPr algn="ctr"/>
          <a:r>
            <a:rPr lang="en-US" sz="1600">
              <a:latin typeface="Arial" panose="020B0604020202020204" pitchFamily="34" charset="0"/>
              <a:cs typeface="Arial" panose="020B0604020202020204" pitchFamily="34" charset="0"/>
            </a:rPr>
            <a:t>FY2013/14</a:t>
          </a:r>
          <a:r>
            <a:rPr lang="en-US" sz="1600" baseline="0">
              <a:latin typeface="Arial" panose="020B0604020202020204" pitchFamily="34" charset="0"/>
              <a:cs typeface="Arial" panose="020B0604020202020204" pitchFamily="34" charset="0"/>
            </a:rPr>
            <a:t>  Thru FY2015/16</a:t>
          </a:r>
          <a:r>
            <a:rPr lang="en-US" sz="160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cdr:txBody>
    </cdr:sp>
  </cdr:relSizeAnchor>
</c:userShapes>
</file>

<file path=xl/externalLinks/_rels/externalLink1.xml.rels><?xml version="1.0" encoding="UTF-8" standalone="yes"?>
<Relationships xmlns="http://schemas.openxmlformats.org/package/2006/relationships"><Relationship Id="rId1" Type="http://schemas.openxmlformats.org/officeDocument/2006/relationships/externalLinkPath" Target="/Setec/MWD/MWD2014_FORSCRUB001/NATIVES/001/MWD2014-00000150.xlsx" TargetMode="External"/></Relationships>
</file>

<file path=xl/externalLinks/externalLink1.xml><?xml version="1.0" encoding="utf-8"?>
<externalLink xmlns="http://schemas.openxmlformats.org/spreadsheetml/2006/main">
  <externalBook xmlns:r="http://schemas.openxmlformats.org/officeDocument/2006/relationships" r:id="rId1">
    <sheetNames>
      <sheetName val="Sheet1"/>
      <sheetName val="Stacked Bar"/>
      <sheetName val="Bar Chart"/>
      <sheetName val="Sheet3"/>
    </sheetNames>
    <sheetDataSet>
      <sheetData sheetId="0">
        <row r="4">
          <cell r="B4" t="str">
            <v>FY14 Budget</v>
          </cell>
          <cell r="C4" t="str">
            <v>FY14 Projected Actual</v>
          </cell>
          <cell r="D4" t="str">
            <v>FY15 Proposed Budget</v>
          </cell>
          <cell r="E4" t="str">
            <v>FY15 Projected Actual</v>
          </cell>
          <cell r="F4" t="str">
            <v>FY16 Proposed Budget</v>
          </cell>
          <cell r="G4" t="str">
            <v>FY16 Projected Actual</v>
          </cell>
        </row>
        <row r="5">
          <cell r="A5" t="str">
            <v>IID Conservation</v>
          </cell>
          <cell r="B5">
            <v>12354063</v>
          </cell>
          <cell r="C5">
            <v>11508058</v>
          </cell>
          <cell r="D5">
            <v>12246219</v>
          </cell>
          <cell r="E5">
            <v>11436372</v>
          </cell>
          <cell r="F5">
            <v>12552375</v>
          </cell>
          <cell r="G5">
            <v>11722281</v>
          </cell>
        </row>
        <row r="6">
          <cell r="A6" t="str">
            <v>IID Additional</v>
          </cell>
          <cell r="B6">
            <v>1325000</v>
          </cell>
          <cell r="C6">
            <v>0</v>
          </cell>
          <cell r="D6">
            <v>0</v>
          </cell>
          <cell r="E6">
            <v>0</v>
          </cell>
          <cell r="F6">
            <v>0</v>
          </cell>
          <cell r="G6">
            <v>0</v>
          </cell>
        </row>
        <row r="7">
          <cell r="A7" t="str">
            <v>PVID</v>
          </cell>
          <cell r="B7">
            <v>4696400</v>
          </cell>
          <cell r="C7">
            <v>4762400</v>
          </cell>
          <cell r="D7">
            <v>8595540</v>
          </cell>
          <cell r="E7">
            <v>9639274</v>
          </cell>
          <cell r="F7">
            <v>9419510</v>
          </cell>
          <cell r="G7">
            <v>19446391</v>
          </cell>
        </row>
        <row r="8">
          <cell r="A8" t="str">
            <v>Multi Species HCP</v>
          </cell>
          <cell r="B8">
            <v>5210717</v>
          </cell>
          <cell r="C8">
            <v>5985186</v>
          </cell>
          <cell r="D8">
            <v>6103028</v>
          </cell>
          <cell r="E8">
            <v>6410594</v>
          </cell>
          <cell r="F8">
            <v>4471064</v>
          </cell>
          <cell r="G8">
            <v>6410594</v>
          </cell>
        </row>
        <row r="9">
          <cell r="A9" t="str">
            <v>Lower Colorado</v>
          </cell>
          <cell r="B9">
            <v>1187914</v>
          </cell>
          <cell r="C9">
            <v>1202020</v>
          </cell>
          <cell r="D9">
            <v>1523621</v>
          </cell>
          <cell r="E9">
            <v>1523261</v>
          </cell>
          <cell r="F9">
            <v>1704103</v>
          </cell>
          <cell r="G9">
            <v>1704103</v>
          </cell>
        </row>
        <row r="10">
          <cell r="A10" t="str">
            <v>Quechan Indian Tribe</v>
          </cell>
          <cell r="B10">
            <v>5796180</v>
          </cell>
          <cell r="C10">
            <v>1931670</v>
          </cell>
          <cell r="D10">
            <v>1979900</v>
          </cell>
          <cell r="E10">
            <v>3979900</v>
          </cell>
          <cell r="F10">
            <v>2029430</v>
          </cell>
          <cell r="G10">
            <v>2029430</v>
          </cell>
        </row>
        <row r="11">
          <cell r="A11" t="str">
            <v>San Luis Rey</v>
          </cell>
          <cell r="B11">
            <v>0</v>
          </cell>
          <cell r="C11">
            <v>5731177</v>
          </cell>
          <cell r="D11">
            <v>5820800</v>
          </cell>
          <cell r="E11">
            <v>5820800</v>
          </cell>
          <cell r="F11">
            <v>5967243</v>
          </cell>
          <cell r="G11">
            <v>5752088</v>
          </cell>
        </row>
        <row r="12">
          <cell r="A12" t="str">
            <v>Fund Yuma Desalting Prog</v>
          </cell>
          <cell r="B12">
            <v>0</v>
          </cell>
          <cell r="C12">
            <v>0</v>
          </cell>
          <cell r="D12">
            <v>2813700</v>
          </cell>
          <cell r="E12">
            <v>2813700</v>
          </cell>
          <cell r="F12">
            <v>5627400</v>
          </cell>
          <cell r="G12">
            <v>5627400</v>
          </cell>
        </row>
        <row r="13">
          <cell r="A13" t="str">
            <v>Fund Mexico</v>
          </cell>
          <cell r="B13">
            <v>0</v>
          </cell>
          <cell r="C13">
            <v>0</v>
          </cell>
          <cell r="D13">
            <v>1333333</v>
          </cell>
          <cell r="E13">
            <v>833333</v>
          </cell>
          <cell r="F13">
            <v>1333333</v>
          </cell>
          <cell r="G13">
            <v>833333</v>
          </cell>
        </row>
        <row r="14">
          <cell r="A14" t="str">
            <v>Prop 13 (MA Conjunctive Use)</v>
          </cell>
          <cell r="B14">
            <v>320924</v>
          </cell>
          <cell r="C14">
            <v>1145924</v>
          </cell>
          <cell r="D14">
            <v>316278</v>
          </cell>
          <cell r="E14">
            <v>1771278</v>
          </cell>
          <cell r="F14">
            <v>324285</v>
          </cell>
          <cell r="G14">
            <v>744285</v>
          </cell>
        </row>
        <row r="15">
          <cell r="A15" t="str">
            <v>SGV MWD</v>
          </cell>
          <cell r="B15">
            <v>0</v>
          </cell>
          <cell r="C15">
            <v>1009500</v>
          </cell>
          <cell r="D15">
            <v>1000000</v>
          </cell>
          <cell r="E15">
            <v>1000000</v>
          </cell>
          <cell r="F15">
            <v>1000000</v>
          </cell>
          <cell r="G15">
            <v>1000000</v>
          </cell>
        </row>
        <row r="16">
          <cell r="A16" t="str">
            <v>Arvin Edison</v>
          </cell>
          <cell r="B16">
            <v>2807402</v>
          </cell>
          <cell r="C16">
            <v>3530919</v>
          </cell>
          <cell r="D16">
            <v>8020000</v>
          </cell>
          <cell r="E16">
            <v>3680000</v>
          </cell>
          <cell r="F16">
            <v>7466179</v>
          </cell>
          <cell r="G16">
            <v>3999040</v>
          </cell>
        </row>
        <row r="17">
          <cell r="A17" t="str">
            <v>Kern Delta</v>
          </cell>
          <cell r="B17">
            <v>936352</v>
          </cell>
          <cell r="C17">
            <v>3928220</v>
          </cell>
          <cell r="D17">
            <v>5900000</v>
          </cell>
          <cell r="E17">
            <v>6000000</v>
          </cell>
          <cell r="F17">
            <v>6049359</v>
          </cell>
          <cell r="G17">
            <v>4109667</v>
          </cell>
        </row>
        <row r="18">
          <cell r="A18" t="str">
            <v>San Bernardino Transfer</v>
          </cell>
          <cell r="B18">
            <v>0</v>
          </cell>
          <cell r="C18">
            <v>0</v>
          </cell>
          <cell r="D18">
            <v>1887200</v>
          </cell>
          <cell r="E18">
            <v>1887200</v>
          </cell>
          <cell r="F18">
            <v>1887200</v>
          </cell>
          <cell r="G18">
            <v>1887200</v>
          </cell>
        </row>
        <row r="19">
          <cell r="A19" t="str">
            <v>Semitropic</v>
          </cell>
          <cell r="B19">
            <v>1802066</v>
          </cell>
          <cell r="C19">
            <v>15607849</v>
          </cell>
          <cell r="D19">
            <v>4125000</v>
          </cell>
          <cell r="E19">
            <v>23005600</v>
          </cell>
          <cell r="F19">
            <v>4740625</v>
          </cell>
          <cell r="G19">
            <v>10232288</v>
          </cell>
        </row>
        <row r="20">
          <cell r="A20" t="str">
            <v>Yuba Accord</v>
          </cell>
          <cell r="B20">
            <v>587000</v>
          </cell>
          <cell r="C20">
            <v>6168750</v>
          </cell>
          <cell r="D20">
            <v>15000</v>
          </cell>
          <cell r="E20">
            <v>6168750</v>
          </cell>
          <cell r="F20">
            <v>15000</v>
          </cell>
          <cell r="G20">
            <v>6168750</v>
          </cell>
        </row>
        <row r="21">
          <cell r="A21" t="str">
            <v>Multi Year Water Demo Pool *</v>
          </cell>
          <cell r="B21">
            <v>0</v>
          </cell>
          <cell r="C21">
            <v>0</v>
          </cell>
          <cell r="D21">
            <v>7590000</v>
          </cell>
          <cell r="E21">
            <v>0</v>
          </cell>
          <cell r="F21">
            <v>0</v>
          </cell>
          <cell r="G21">
            <v>0</v>
          </cell>
        </row>
        <row r="22">
          <cell r="A22" t="str">
            <v>SWC Dry Year Transfer Prog</v>
          </cell>
          <cell r="B22">
            <v>0</v>
          </cell>
          <cell r="C22">
            <v>20500000</v>
          </cell>
          <cell r="D22">
            <v>0</v>
          </cell>
          <cell r="E22">
            <v>20500000</v>
          </cell>
          <cell r="F22">
            <v>0</v>
          </cell>
          <cell r="G22">
            <v>20500000</v>
          </cell>
        </row>
        <row r="23">
          <cell r="A23" t="str">
            <v>System Conservation Pilot Project **</v>
          </cell>
          <cell r="B23">
            <v>0</v>
          </cell>
          <cell r="C23">
            <v>2000000</v>
          </cell>
          <cell r="D23">
            <v>0</v>
          </cell>
          <cell r="E23">
            <v>0</v>
          </cell>
          <cell r="F23">
            <v>0</v>
          </cell>
          <cell r="G23">
            <v>0</v>
          </cell>
        </row>
        <row r="24">
          <cell r="A24" t="str">
            <v>Budget Increase (from reserves)</v>
          </cell>
          <cell r="B24">
            <v>25000000</v>
          </cell>
          <cell r="C24">
            <v>0</v>
          </cell>
          <cell r="E24">
            <v>0</v>
          </cell>
          <cell r="G24">
            <v>0</v>
          </cell>
        </row>
        <row r="34">
          <cell r="B34" t="str">
            <v>Budget</v>
          </cell>
          <cell r="C34" t="str">
            <v>Projected</v>
          </cell>
        </row>
        <row r="35">
          <cell r="A35" t="str">
            <v>FY13-14</v>
          </cell>
          <cell r="B35">
            <v>62024018</v>
          </cell>
          <cell r="C35">
            <v>85011673</v>
          </cell>
        </row>
        <row r="36">
          <cell r="A36" t="str">
            <v>FY14-15</v>
          </cell>
          <cell r="B36">
            <v>69269619</v>
          </cell>
          <cell r="C36">
            <v>106470062</v>
          </cell>
        </row>
        <row r="37">
          <cell r="A37" t="str">
            <v>FY15-16</v>
          </cell>
          <cell r="B37">
            <v>65587106</v>
          </cell>
          <cell r="C37">
            <v>102166850</v>
          </cell>
        </row>
      </sheetData>
      <sheetData sheetId="1" refreshError="1"/>
      <sheetData sheetId="2" refreshError="1"/>
      <sheetData sheetId="3" refreshError="1"/>
    </sheetDataSet>
  </externalBook>
</externalLink>
</file>

<file path=xl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xl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xl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xl/worksheets/_rels/sheet2.xml.rels><?xml version="1.0" encoding="UTF-8" standalone="yes"?>
<Relationships xmlns="http://schemas.openxmlformats.org/package/2006/relationships"><Relationship Id="rId1" Type="http://schemas.openxmlformats.org/officeDocument/2006/relationships/drawing" Target="../drawings/drawing1.xml"/></Relationships>
</file>

<file path=xl/worksheets/_rels/sheet3.xml.rels><?xml version="1.0" encoding="UTF-8" standalone="yes"?>
<Relationships xmlns="http://schemas.openxmlformats.org/package/2006/relationships"><Relationship Id="rId1" Type="http://schemas.openxmlformats.org/officeDocument/2006/relationships/drawing" Target="../drawings/drawing3.xml"/></Relationships>
</file>

<file path=xl/worksheets/sheet1.xml><?xml version="1.0" encoding="utf-8"?>
<worksheet xmlns="http://schemas.openxmlformats.org/spreadsheetml/2006/main" xmlns:r="http://schemas.openxmlformats.org/officeDocument/2006/relationships">
  <dimension ref="A1:J37"/>
  <sheetViews>
    <sheetView zoomScale="50" zoomScaleNormal="50" workbookViewId="0">
      <selection sqref="A1:XFD1048576"/>
    </sheetView>
  </sheetViews>
  <sheetFormatPr defaultColWidth="8.85546875" defaultRowHeight="21"/>
  <cols>
    <col min="1" max="1" width="35.85546875" style="18" bestFit="1" customWidth="1"/>
    <col min="2" max="2" width="20" style="18" customWidth="1"/>
    <col min="3" max="3" width="24.85546875" style="18" customWidth="1"/>
    <col min="4" max="4" width="25.5703125" style="18" customWidth="1"/>
    <col min="5" max="5" width="24.42578125" style="18" customWidth="1"/>
    <col min="6" max="6" width="25.7109375" style="18" hidden="1" customWidth="1"/>
    <col min="7" max="7" width="24.5703125" style="18" customWidth="1"/>
    <col min="8" max="8" width="27.42578125" style="18" customWidth="1"/>
    <col min="9" max="10" width="17.5703125" style="18" customWidth="1"/>
    <col min="11" max="16384" width="8.85546875" style="18"/>
  </cols>
  <sheetData>
    <row r="1" spans="1:10" s="1" customFormat="1" ht="20.25">
      <c r="A1" s="21" t="s">
        <v>0</v>
      </c>
      <c r="B1" s="21"/>
      <c r="C1" s="21"/>
      <c r="D1" s="21"/>
      <c r="E1" s="21"/>
      <c r="F1" s="21"/>
      <c r="G1" s="21"/>
    </row>
    <row r="2" spans="1:10" s="1" customFormat="1" ht="20.25">
      <c r="A2" s="21" t="s">
        <v>1</v>
      </c>
      <c r="B2" s="21"/>
      <c r="C2" s="21"/>
      <c r="D2" s="21"/>
      <c r="E2" s="21"/>
      <c r="F2" s="21"/>
      <c r="G2" s="21"/>
    </row>
    <row r="3" spans="1:10" s="1" customFormat="1" thickBot="1"/>
    <row r="4" spans="1:10" s="1" customFormat="1" ht="20.25">
      <c r="A4" s="2" t="s">
        <v>2</v>
      </c>
      <c r="B4" s="3" t="s">
        <v>3</v>
      </c>
      <c r="C4" s="4" t="s">
        <v>4</v>
      </c>
      <c r="D4" s="3" t="s">
        <v>5</v>
      </c>
      <c r="E4" s="4" t="s">
        <v>6</v>
      </c>
      <c r="F4" s="3" t="s">
        <v>7</v>
      </c>
      <c r="G4" s="5" t="s">
        <v>8</v>
      </c>
      <c r="H4" s="1" t="s">
        <v>9</v>
      </c>
    </row>
    <row r="5" spans="1:10" s="1" customFormat="1" ht="20.25">
      <c r="A5" s="6" t="s">
        <v>10</v>
      </c>
      <c r="B5" s="7">
        <v>12354063</v>
      </c>
      <c r="C5" s="8">
        <v>11508058</v>
      </c>
      <c r="D5" s="7">
        <v>12246219</v>
      </c>
      <c r="E5" s="8">
        <v>11436372</v>
      </c>
      <c r="F5" s="7">
        <v>12552375</v>
      </c>
      <c r="G5" s="9">
        <v>11722281</v>
      </c>
      <c r="H5" s="1" t="s">
        <v>11</v>
      </c>
      <c r="I5" s="10">
        <f>E5-D5</f>
        <v>-809847</v>
      </c>
      <c r="J5" s="10">
        <f>G5-F5</f>
        <v>-830094</v>
      </c>
    </row>
    <row r="6" spans="1:10" s="1" customFormat="1" ht="20.25">
      <c r="A6" s="6" t="s">
        <v>12</v>
      </c>
      <c r="B6" s="7">
        <v>1325000</v>
      </c>
      <c r="C6" s="8">
        <v>0</v>
      </c>
      <c r="D6" s="7">
        <v>0</v>
      </c>
      <c r="E6" s="8">
        <v>0</v>
      </c>
      <c r="F6" s="7">
        <v>0</v>
      </c>
      <c r="G6" s="9">
        <v>0</v>
      </c>
      <c r="H6" s="1" t="s">
        <v>13</v>
      </c>
      <c r="I6" s="10">
        <f t="shared" ref="I6:I26" si="0">E6-D6</f>
        <v>0</v>
      </c>
      <c r="J6" s="10">
        <f t="shared" ref="J6:J26" si="1">G6-F6</f>
        <v>0</v>
      </c>
    </row>
    <row r="7" spans="1:10" s="1" customFormat="1" ht="20.25">
      <c r="A7" s="6" t="s">
        <v>14</v>
      </c>
      <c r="B7" s="7">
        <v>4696400</v>
      </c>
      <c r="C7" s="8">
        <v>4762400</v>
      </c>
      <c r="D7" s="7">
        <v>8595540</v>
      </c>
      <c r="E7" s="8">
        <v>9639274</v>
      </c>
      <c r="F7" s="7">
        <v>9419510</v>
      </c>
      <c r="G7" s="9">
        <v>19446391</v>
      </c>
      <c r="H7" s="1" t="s">
        <v>15</v>
      </c>
      <c r="I7" s="10">
        <f t="shared" si="0"/>
        <v>1043734</v>
      </c>
      <c r="J7" s="11">
        <f t="shared" si="1"/>
        <v>10026881</v>
      </c>
    </row>
    <row r="8" spans="1:10" s="1" customFormat="1" ht="20.25">
      <c r="A8" s="6" t="s">
        <v>16</v>
      </c>
      <c r="B8" s="7">
        <v>5210717</v>
      </c>
      <c r="C8" s="8">
        <v>5985186</v>
      </c>
      <c r="D8" s="7">
        <v>6103028</v>
      </c>
      <c r="E8" s="8">
        <v>6410594</v>
      </c>
      <c r="F8" s="7">
        <v>4471064</v>
      </c>
      <c r="G8" s="9">
        <v>6410594</v>
      </c>
      <c r="H8" s="1" t="s">
        <v>17</v>
      </c>
      <c r="I8" s="10">
        <f t="shared" si="0"/>
        <v>307566</v>
      </c>
      <c r="J8" s="10">
        <f t="shared" si="1"/>
        <v>1939530</v>
      </c>
    </row>
    <row r="9" spans="1:10" s="1" customFormat="1" ht="20.25">
      <c r="A9" s="6" t="s">
        <v>18</v>
      </c>
      <c r="B9" s="7">
        <v>1187914</v>
      </c>
      <c r="C9" s="8">
        <v>1202020</v>
      </c>
      <c r="D9" s="7">
        <v>1523621</v>
      </c>
      <c r="E9" s="8">
        <v>1523261</v>
      </c>
      <c r="F9" s="7">
        <v>1704103</v>
      </c>
      <c r="G9" s="9">
        <v>1704103</v>
      </c>
      <c r="H9" s="1" t="s">
        <v>11</v>
      </c>
      <c r="I9" s="10">
        <f t="shared" si="0"/>
        <v>-360</v>
      </c>
      <c r="J9" s="10">
        <f t="shared" si="1"/>
        <v>0</v>
      </c>
    </row>
    <row r="10" spans="1:10" s="1" customFormat="1" ht="20.25">
      <c r="A10" s="6" t="s">
        <v>19</v>
      </c>
      <c r="B10" s="7">
        <v>5796180</v>
      </c>
      <c r="C10" s="8">
        <v>1931670</v>
      </c>
      <c r="D10" s="7">
        <v>1979900</v>
      </c>
      <c r="E10" s="8">
        <v>3979900</v>
      </c>
      <c r="F10" s="7">
        <v>2029430</v>
      </c>
      <c r="G10" s="9">
        <v>2029430</v>
      </c>
      <c r="H10" s="1" t="s">
        <v>11</v>
      </c>
      <c r="I10" s="10">
        <f t="shared" si="0"/>
        <v>2000000</v>
      </c>
      <c r="J10" s="10">
        <f t="shared" si="1"/>
        <v>0</v>
      </c>
    </row>
    <row r="11" spans="1:10" s="1" customFormat="1" ht="20.25">
      <c r="A11" s="6" t="s">
        <v>20</v>
      </c>
      <c r="B11" s="7">
        <v>0</v>
      </c>
      <c r="C11" s="8">
        <v>5731177</v>
      </c>
      <c r="D11" s="7">
        <v>5820800</v>
      </c>
      <c r="E11" s="8">
        <v>5820800</v>
      </c>
      <c r="F11" s="7">
        <v>5967243</v>
      </c>
      <c r="G11" s="9">
        <v>5752088</v>
      </c>
      <c r="H11" s="1" t="s">
        <v>11</v>
      </c>
      <c r="I11" s="10">
        <f t="shared" si="0"/>
        <v>0</v>
      </c>
      <c r="J11" s="10">
        <f t="shared" si="1"/>
        <v>-215155</v>
      </c>
    </row>
    <row r="12" spans="1:10" s="1" customFormat="1" ht="20.25">
      <c r="A12" s="6" t="s">
        <v>21</v>
      </c>
      <c r="B12" s="7">
        <v>0</v>
      </c>
      <c r="C12" s="8">
        <v>0</v>
      </c>
      <c r="D12" s="7">
        <v>2813700</v>
      </c>
      <c r="E12" s="8">
        <v>2813700</v>
      </c>
      <c r="F12" s="7">
        <v>5627400</v>
      </c>
      <c r="G12" s="9">
        <v>5627400</v>
      </c>
      <c r="H12" s="1" t="s">
        <v>15</v>
      </c>
      <c r="I12" s="10">
        <f t="shared" si="0"/>
        <v>0</v>
      </c>
      <c r="J12" s="10">
        <f t="shared" si="1"/>
        <v>0</v>
      </c>
    </row>
    <row r="13" spans="1:10" s="1" customFormat="1" ht="20.25">
      <c r="A13" s="6" t="s">
        <v>22</v>
      </c>
      <c r="B13" s="7">
        <v>0</v>
      </c>
      <c r="C13" s="8">
        <v>0</v>
      </c>
      <c r="D13" s="7">
        <v>1333333</v>
      </c>
      <c r="E13" s="8">
        <v>833333</v>
      </c>
      <c r="F13" s="7">
        <v>1333333</v>
      </c>
      <c r="G13" s="9">
        <v>833333</v>
      </c>
      <c r="H13" s="1" t="s">
        <v>11</v>
      </c>
      <c r="I13" s="10">
        <f t="shared" si="0"/>
        <v>-500000</v>
      </c>
      <c r="J13" s="10">
        <f t="shared" si="1"/>
        <v>-500000</v>
      </c>
    </row>
    <row r="14" spans="1:10" s="1" customFormat="1" ht="20.25">
      <c r="A14" s="6" t="s">
        <v>23</v>
      </c>
      <c r="B14" s="7">
        <v>320924</v>
      </c>
      <c r="C14" s="8">
        <v>1145924</v>
      </c>
      <c r="D14" s="7">
        <v>316278</v>
      </c>
      <c r="E14" s="8">
        <v>1771278</v>
      </c>
      <c r="F14" s="7">
        <v>324285</v>
      </c>
      <c r="G14" s="9">
        <v>744285</v>
      </c>
      <c r="H14" s="1" t="s">
        <v>24</v>
      </c>
      <c r="I14" s="10">
        <f t="shared" si="0"/>
        <v>1455000</v>
      </c>
      <c r="J14" s="10">
        <f t="shared" si="1"/>
        <v>420000</v>
      </c>
    </row>
    <row r="15" spans="1:10" s="1" customFormat="1" ht="20.25">
      <c r="A15" s="6" t="s">
        <v>25</v>
      </c>
      <c r="B15" s="7">
        <v>0</v>
      </c>
      <c r="C15" s="8">
        <v>1009500</v>
      </c>
      <c r="D15" s="7">
        <v>1000000</v>
      </c>
      <c r="E15" s="8">
        <v>1000000</v>
      </c>
      <c r="F15" s="7">
        <v>1000000</v>
      </c>
      <c r="G15" s="9">
        <v>1000000</v>
      </c>
      <c r="H15" s="1" t="s">
        <v>26</v>
      </c>
      <c r="I15" s="10">
        <f t="shared" si="0"/>
        <v>0</v>
      </c>
      <c r="J15" s="10">
        <f t="shared" si="1"/>
        <v>0</v>
      </c>
    </row>
    <row r="16" spans="1:10" s="1" customFormat="1" ht="20.25">
      <c r="A16" s="6" t="s">
        <v>27</v>
      </c>
      <c r="B16" s="7">
        <v>2807402</v>
      </c>
      <c r="C16" s="8">
        <f>2954919+576000</f>
        <v>3530919</v>
      </c>
      <c r="D16" s="7">
        <v>8020000</v>
      </c>
      <c r="E16" s="8">
        <v>3680000</v>
      </c>
      <c r="F16" s="7">
        <v>7466179</v>
      </c>
      <c r="G16" s="9">
        <v>3999040</v>
      </c>
      <c r="H16" s="1" t="s">
        <v>26</v>
      </c>
      <c r="I16" s="11">
        <f t="shared" si="0"/>
        <v>-4340000</v>
      </c>
      <c r="J16" s="11">
        <f t="shared" si="1"/>
        <v>-3467139</v>
      </c>
    </row>
    <row r="17" spans="1:10" s="1" customFormat="1" ht="20.25">
      <c r="A17" s="6" t="s">
        <v>28</v>
      </c>
      <c r="B17" s="7">
        <v>936352</v>
      </c>
      <c r="C17" s="8">
        <f>1178540+2749680</f>
        <v>3928220</v>
      </c>
      <c r="D17" s="7">
        <v>5900000</v>
      </c>
      <c r="E17" s="8">
        <v>6000000</v>
      </c>
      <c r="F17" s="7">
        <v>6049359</v>
      </c>
      <c r="G17" s="9">
        <v>4109667</v>
      </c>
      <c r="H17" s="1" t="s">
        <v>26</v>
      </c>
      <c r="I17" s="10">
        <f t="shared" si="0"/>
        <v>100000</v>
      </c>
      <c r="J17" s="11">
        <f t="shared" si="1"/>
        <v>-1939692</v>
      </c>
    </row>
    <row r="18" spans="1:10" s="1" customFormat="1" ht="20.25">
      <c r="A18" s="6" t="s">
        <v>29</v>
      </c>
      <c r="B18" s="7">
        <v>0</v>
      </c>
      <c r="C18" s="8">
        <v>0</v>
      </c>
      <c r="D18" s="7">
        <v>1887200</v>
      </c>
      <c r="E18" s="8">
        <v>1887200</v>
      </c>
      <c r="F18" s="7">
        <v>1887200</v>
      </c>
      <c r="G18" s="9">
        <v>1887200</v>
      </c>
      <c r="H18" s="1" t="s">
        <v>26</v>
      </c>
      <c r="I18" s="10">
        <f t="shared" si="0"/>
        <v>0</v>
      </c>
      <c r="J18" s="10">
        <f t="shared" si="1"/>
        <v>0</v>
      </c>
    </row>
    <row r="19" spans="1:10" s="1" customFormat="1" ht="20.25">
      <c r="A19" s="6" t="s">
        <v>30</v>
      </c>
      <c r="B19" s="7">
        <v>1802066</v>
      </c>
      <c r="C19" s="8">
        <f>9855649+5752200</f>
        <v>15607849</v>
      </c>
      <c r="D19" s="7">
        <v>4125000</v>
      </c>
      <c r="E19" s="8">
        <v>23005600</v>
      </c>
      <c r="F19" s="7">
        <v>4740625</v>
      </c>
      <c r="G19" s="9">
        <v>10232288</v>
      </c>
      <c r="H19" s="1" t="s">
        <v>26</v>
      </c>
      <c r="I19" s="11">
        <f t="shared" si="0"/>
        <v>18880600</v>
      </c>
      <c r="J19" s="11">
        <f t="shared" si="1"/>
        <v>5491663</v>
      </c>
    </row>
    <row r="20" spans="1:10" s="1" customFormat="1" ht="20.25">
      <c r="A20" s="6" t="s">
        <v>31</v>
      </c>
      <c r="B20" s="7">
        <v>587000</v>
      </c>
      <c r="C20" s="8">
        <v>6168750</v>
      </c>
      <c r="D20" s="7">
        <v>15000</v>
      </c>
      <c r="E20" s="8">
        <v>6168750</v>
      </c>
      <c r="F20" s="7">
        <v>15000</v>
      </c>
      <c r="G20" s="9">
        <v>6168750</v>
      </c>
      <c r="H20" s="1" t="s">
        <v>32</v>
      </c>
      <c r="I20" s="10">
        <f t="shared" si="0"/>
        <v>6153750</v>
      </c>
      <c r="J20" s="10">
        <f t="shared" si="1"/>
        <v>6153750</v>
      </c>
    </row>
    <row r="21" spans="1:10" s="1" customFormat="1" ht="20.25">
      <c r="A21" s="6" t="s">
        <v>33</v>
      </c>
      <c r="B21" s="7">
        <v>0</v>
      </c>
      <c r="C21" s="8">
        <v>0</v>
      </c>
      <c r="D21" s="7">
        <v>7590000</v>
      </c>
      <c r="E21" s="8">
        <v>0</v>
      </c>
      <c r="F21" s="7">
        <v>0</v>
      </c>
      <c r="G21" s="9">
        <v>0</v>
      </c>
      <c r="H21" s="1" t="s">
        <v>32</v>
      </c>
      <c r="I21" s="11">
        <f t="shared" si="0"/>
        <v>-7590000</v>
      </c>
      <c r="J21" s="11">
        <f t="shared" si="1"/>
        <v>0</v>
      </c>
    </row>
    <row r="22" spans="1:10" s="1" customFormat="1" ht="20.25">
      <c r="A22" s="6" t="s">
        <v>34</v>
      </c>
      <c r="B22" s="7">
        <v>0</v>
      </c>
      <c r="C22" s="8">
        <v>20500000</v>
      </c>
      <c r="D22" s="7">
        <v>0</v>
      </c>
      <c r="E22" s="8">
        <v>20500000</v>
      </c>
      <c r="F22" s="7">
        <v>0</v>
      </c>
      <c r="G22" s="9">
        <v>20500000</v>
      </c>
      <c r="H22" s="1" t="s">
        <v>32</v>
      </c>
      <c r="I22" s="11">
        <f t="shared" si="0"/>
        <v>20500000</v>
      </c>
      <c r="J22" s="11">
        <f t="shared" si="1"/>
        <v>20500000</v>
      </c>
    </row>
    <row r="23" spans="1:10" s="1" customFormat="1" ht="20.25">
      <c r="A23" s="6" t="s">
        <v>35</v>
      </c>
      <c r="B23" s="7">
        <v>0</v>
      </c>
      <c r="C23" s="8">
        <v>2000000</v>
      </c>
      <c r="D23" s="7">
        <v>0</v>
      </c>
      <c r="E23" s="8">
        <v>0</v>
      </c>
      <c r="F23" s="7">
        <v>0</v>
      </c>
      <c r="G23" s="9">
        <v>0</v>
      </c>
      <c r="H23" s="1" t="s">
        <v>11</v>
      </c>
      <c r="I23" s="10">
        <f t="shared" si="0"/>
        <v>0</v>
      </c>
      <c r="J23" s="10">
        <f t="shared" si="1"/>
        <v>0</v>
      </c>
    </row>
    <row r="24" spans="1:10" s="1" customFormat="1" thickBot="1">
      <c r="A24" s="12" t="s">
        <v>36</v>
      </c>
      <c r="B24" s="13">
        <v>25000000</v>
      </c>
      <c r="C24" s="14">
        <v>0</v>
      </c>
      <c r="D24" s="13"/>
      <c r="E24" s="14">
        <v>0</v>
      </c>
      <c r="F24" s="13"/>
      <c r="G24" s="15">
        <v>0</v>
      </c>
      <c r="I24" s="10">
        <f t="shared" si="0"/>
        <v>0</v>
      </c>
      <c r="J24" s="10">
        <f t="shared" si="1"/>
        <v>0</v>
      </c>
    </row>
    <row r="25" spans="1:10" s="1" customFormat="1" ht="20.25">
      <c r="A25" s="6"/>
      <c r="B25" s="7"/>
      <c r="C25" s="8"/>
      <c r="D25" s="7"/>
      <c r="E25" s="8"/>
      <c r="F25" s="7"/>
      <c r="G25" s="9"/>
      <c r="I25" s="10">
        <f t="shared" si="0"/>
        <v>0</v>
      </c>
      <c r="J25" s="10">
        <f t="shared" si="1"/>
        <v>0</v>
      </c>
    </row>
    <row r="26" spans="1:10" s="1" customFormat="1" thickBot="1">
      <c r="A26" s="16" t="s">
        <v>37</v>
      </c>
      <c r="B26" s="17">
        <f t="shared" ref="B26:G26" si="2">SUM(B5:B25)</f>
        <v>62024018</v>
      </c>
      <c r="C26" s="14">
        <f t="shared" si="2"/>
        <v>85011673</v>
      </c>
      <c r="D26" s="17">
        <f t="shared" si="2"/>
        <v>69269619</v>
      </c>
      <c r="E26" s="14">
        <f t="shared" si="2"/>
        <v>106470062</v>
      </c>
      <c r="F26" s="17">
        <f t="shared" si="2"/>
        <v>64587106</v>
      </c>
      <c r="G26" s="15">
        <f t="shared" si="2"/>
        <v>102166850</v>
      </c>
      <c r="I26" s="10">
        <f t="shared" si="0"/>
        <v>37200443</v>
      </c>
      <c r="J26" s="10">
        <f t="shared" si="1"/>
        <v>37579744</v>
      </c>
    </row>
    <row r="27" spans="1:10" s="1" customFormat="1" ht="20.25">
      <c r="B27" s="10"/>
      <c r="C27" s="10"/>
      <c r="D27" s="10"/>
      <c r="E27" s="10"/>
      <c r="F27" s="10"/>
      <c r="G27" s="10"/>
    </row>
    <row r="28" spans="1:10" s="1" customFormat="1" ht="20.25">
      <c r="A28" s="1" t="s">
        <v>38</v>
      </c>
      <c r="E28" s="1">
        <v>80000</v>
      </c>
    </row>
    <row r="29" spans="1:10">
      <c r="A29" s="1" t="s">
        <v>39</v>
      </c>
      <c r="E29" s="19">
        <f>E22/E28</f>
        <v>256.25</v>
      </c>
    </row>
    <row r="30" spans="1:10">
      <c r="E30" s="18">
        <v>250</v>
      </c>
    </row>
    <row r="31" spans="1:10">
      <c r="E31" s="18">
        <f>E28*E30</f>
        <v>20000000</v>
      </c>
    </row>
    <row r="32" spans="1:10">
      <c r="E32" s="18">
        <v>500000</v>
      </c>
    </row>
    <row r="33" spans="1:5" ht="21.75" thickBot="1"/>
    <row r="34" spans="1:5">
      <c r="A34" s="2" t="s">
        <v>40</v>
      </c>
      <c r="B34" s="3" t="s">
        <v>41</v>
      </c>
      <c r="C34" s="3" t="s">
        <v>42</v>
      </c>
    </row>
    <row r="35" spans="1:5">
      <c r="A35" s="18" t="s">
        <v>43</v>
      </c>
      <c r="B35" s="20">
        <v>62024018</v>
      </c>
      <c r="C35" s="20">
        <v>85011673</v>
      </c>
      <c r="E35" s="18">
        <v>275</v>
      </c>
    </row>
    <row r="36" spans="1:5">
      <c r="A36" s="18" t="s">
        <v>44</v>
      </c>
      <c r="B36" s="20">
        <v>69269619</v>
      </c>
      <c r="C36" s="20">
        <v>106470062</v>
      </c>
    </row>
    <row r="37" spans="1:5">
      <c r="A37" s="18" t="s">
        <v>45</v>
      </c>
      <c r="B37" s="20">
        <v>65587106</v>
      </c>
      <c r="C37" s="20">
        <v>102166850</v>
      </c>
    </row>
  </sheetData>
  <mergeCells count="2">
    <mergeCell ref="A1:G1"/>
    <mergeCell ref="A2:G2"/>
  </mergeCells>
  <pageMargins left="0.7" right="0.7" top="0.75" bottom="0.75" header="0.3" footer="0.3"/>
</worksheet>
</file>

<file path=xl/worksheets/sheet2.xml><?xml version="1.0" encoding="utf-8"?>
<worksheet xmlns="http://schemas.openxmlformats.org/spreadsheetml/2006/main" xmlns:r="http://schemas.openxmlformats.org/officeDocument/2006/relationships">
  <dimension ref="A1"/>
  <sheetViews>
    <sheetView workbookViewId="0"/>
  </sheetViews>
  <sheetFormatPr defaultRowHeight="15"/>
  <sheetData/>
  <pageMargins left="0.7" right="0.7" top="0.75" bottom="0.75" header="0.3" footer="0.3"/>
  <drawing r:id="rId1"/>
</worksheet>
</file>

<file path=xl/worksheets/sheet3.xml><?xml version="1.0" encoding="utf-8"?>
<worksheet xmlns="http://schemas.openxmlformats.org/spreadsheetml/2006/main" xmlns:r="http://schemas.openxmlformats.org/officeDocument/2006/relationships">
  <dimension ref="A1"/>
  <sheetViews>
    <sheetView tabSelected="1" workbookViewId="0"/>
  </sheetViews>
  <sheetFormatPr defaultRowHeight="15"/>
  <sheetData/>
  <pageMargins left="0.7" right="0.7" top="0.75" bottom="0.75" header="0.3" footer="0.3"/>
  <drawing r:id="rId1"/>
</worksheet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6AE371446CE04684D343C49EECD244" ma:contentTypeVersion="1" ma:contentTypeDescription="Create a new document." ma:contentTypeScope="" ma:versionID="4c384668bb97c29931f7e8fb149bf1df">
  <xsd:schema xmlns:xsd="http://www.w3.org/2001/XMLSchema" xmlns:xs="http://www.w3.org/2001/XMLSchema" xmlns:p="http://schemas.microsoft.com/office/2006/metadata/properties" xmlns:ns2="ba4c5515-d91d-4e1f-9264-41c675fa362c" targetNamespace="http://schemas.microsoft.com/office/2006/metadata/properties" ma:root="true" ma:fieldsID="7db2d172e750fb061a740b1ad0a683c5" ns2:_="">
    <xsd:import namespace="ba4c5515-d91d-4e1f-9264-41c675fa362c"/>
    <xsd:element name="properties">
      <xsd:complexType>
        <xsd:sequence>
          <xsd:element name="documentManagement">
            <xsd:complexType>
              <xsd:all>
                <xsd:element ref="ns2:ParentListItem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4c5515-d91d-4e1f-9264-41c675fa362c" elementFormDefault="qualified">
    <xsd:import namespace="http://schemas.microsoft.com/office/2006/documentManagement/types"/>
    <xsd:import namespace="http://schemas.microsoft.com/office/infopath/2007/PartnerControls"/>
    <xsd:element name="ParentListItemID" ma:index="8" nillable="true" ma:displayName="ParentListItemID" ma:hidden="true" ma:internalName="ParentListItemID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arentListItemID xmlns="ba4c5515-d91d-4e1f-9264-41c675fa362c" xsi:nil="true"/>
  </documentManagement>
</p:properties>
</file>

<file path=customXml/itemProps1.xml><?xml version="1.0" encoding="utf-8"?>
<ds:datastoreItem xmlns:ds="http://schemas.openxmlformats.org/officeDocument/2006/customXml" ds:itemID="{ED93D07E-626F-4373-9E08-C274E49178B2}"/>
</file>

<file path=customXml/itemProps2.xml><?xml version="1.0" encoding="utf-8"?>
<ds:datastoreItem xmlns:ds="http://schemas.openxmlformats.org/officeDocument/2006/customXml" ds:itemID="{8A6948F1-3421-4A98-9107-6EBA20264FBD}"/>
</file>

<file path=customXml/itemProps3.xml><?xml version="1.0" encoding="utf-8"?>
<ds:datastoreItem xmlns:ds="http://schemas.openxmlformats.org/officeDocument/2006/customXml" ds:itemID="{819E961B-BE64-4A25-9904-68ADCD4E91BD}"/>
</file>

<file path=docProps/app.xml><?xml version="1.0" encoding="utf-8"?>
<Properties xmlns="http://schemas.openxmlformats.org/officeDocument/2006/extended-properties" xmlns:vt="http://schemas.openxmlformats.org/officeDocument/2006/docPropsVTypes">
  <Application>Microsoft Excel</Application>
  <DocSecurity>0</DocSecurity>
  <ScaleCrop>false</ScaleCrop>
  <HeadingPairs>
    <vt:vector size="2" baseType="variant">
      <vt:variant>
        <vt:lpstr>Worksheets</vt:lpstr>
      </vt:variant>
      <vt:variant>
        <vt:i4>3</vt:i4>
      </vt:variant>
    </vt:vector>
  </HeadingPairs>
  <TitlesOfParts>
    <vt:vector size="3" baseType="lpstr">
      <vt:lpstr>Sheet1</vt:lpstr>
      <vt:lpstr>Stacked Bar</vt:lpstr>
      <vt:lpstr>Bar Chart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_</dc:title>
  <dc:creator/>
  <cp:lastModifiedBy/>
  <dcterms:created xsi:type="dcterms:W3CDTF">2014-03-06T20:06:56Z</dcterms:created>
  <dcterms:modified xsi:type="dcterms:W3CDTF">2014-03-08T05:06:05Z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0x010100536AE371446CE04684D343C49EECD244</vt:lpwstr>
  </property>
</Properties>
</file>