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xl/workbook.xml" ContentType="application/vnd.openxmlformats-officedocument.spreadsheetml.sheet.main+xml"/>
  <Override PartName="/xl/worksheets/sheet4.xml" ContentType="application/vnd.openxmlformats-officedocument.spreadsheetml.worksheet+xml"/>
  <Override PartName="/xl/drawings/drawing3.xml" ContentType="application/vnd.openxmlformats-officedocument.drawing+xml"/>
  <Override PartName="/xl/worksheets/sheet1.xml" ContentType="application/vnd.openxmlformats-officedocument.spreadsheetml.worksheet+xml"/>
  <Override PartName="/xl/worksheets/sheet3.xml" ContentType="application/vnd.openxmlformats-officedocument.spreadsheetml.worksheet+xml"/>
  <Override PartName="/xl/worksheets/sheet2.xml" ContentType="application/vnd.openxmlformats-officedocument.spreadsheetml.worksheet+xml"/>
  <Override PartName="/xl/drawings/drawing2.xml" ContentType="application/vnd.openxmlformats-officedocument.drawing+xml"/>
  <Override PartName="/xl/styles.xml" ContentType="application/vnd.openxmlformats-officedocument.spreadsheetml.styles+xml"/>
  <Override PartName="/xl/theme/theme1.xml" ContentType="application/vnd.openxmlformats-officedocument.theme+xml"/>
  <Override PartName="/xl/worksheets/sheet8.xml" ContentType="application/vnd.openxmlformats-officedocument.spreadsheetml.worksheet+xml"/>
  <Override PartName="/xl/worksheets/sheet7.xml" ContentType="application/vnd.openxmlformats-officedocument.spreadsheetml.worksheet+xml"/>
  <Override PartName="/xl/worksheets/sheet6.xml" ContentType="application/vnd.openxmlformats-officedocument.spreadsheetml.worksheet+xml"/>
  <Override PartName="/xl/worksheets/sheet5.xml" ContentType="application/vnd.openxmlformats-officedocument.spreadsheetml.worksheet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comments3.xml" ContentType="application/vnd.openxmlformats-officedocument.spreadsheetml.comments+xml"/>
  <Override PartName="/xl/calcChain.xml" ContentType="application/vnd.openxmlformats-officedocument.spreadsheetml.calcChain+xml"/>
  <Override PartName="/xl/externalLinks/externalLink1.xml" ContentType="application/vnd.openxmlformats-officedocument.spreadsheetml.externalLink+xml"/>
  <Override PartName="/xl/comments1.xml" ContentType="application/vnd.openxmlformats-officedocument.spreadsheetml.comments+xml"/>
  <Override PartName="/xl/comments2.xml" ContentType="application/vnd.openxmlformats-officedocument.spreadsheet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>
  <fileVersion appName="xl" lastEdited="4" lowestEdited="5" rupBuild="4507"/>
  <workbookPr filterPrivacy="1" defaultThemeVersion="124226"/>
  <bookViews>
    <workbookView xWindow="480" yWindow="60" windowWidth="27795" windowHeight="12840" activeTab="7"/>
  </bookViews>
  <sheets>
    <sheet name="O&amp;M Summary" sheetId="1" r:id="rId1"/>
    <sheet name="Team Budgeting export sum 1216" sheetId="2" r:id="rId2"/>
    <sheet name="Staffing Summary" sheetId="3" r:id="rId3"/>
    <sheet name="Engineering Labor" sheetId="4" r:id="rId4"/>
    <sheet name="Vacancy Summary" sheetId="5" r:id="rId5"/>
    <sheet name="Bay Delta" sheetId="6" r:id="rId6"/>
    <sheet name="Outside Services" sheetId="7" r:id="rId7"/>
    <sheet name="Travel" sheetId="8" r:id="rId8"/>
  </sheets>
  <externalReferences>
    <externalReference r:id="rId9"/>
  </externalReferences>
  <calcPr calcId="125725"/>
</workbook>
</file>

<file path=xl/calcChain.xml><?xml version="1.0" encoding="utf-8"?>
<calcChain xmlns="http://schemas.openxmlformats.org/spreadsheetml/2006/main">
  <c r="E118" i="6"/>
  <c r="E122" s="1"/>
  <c r="D118"/>
  <c r="D122" s="1"/>
  <c r="C117"/>
  <c r="C118" s="1"/>
  <c r="L95"/>
  <c r="K95"/>
  <c r="J95"/>
  <c r="I95"/>
  <c r="G95"/>
  <c r="F95"/>
  <c r="E95"/>
  <c r="D95"/>
  <c r="D84"/>
  <c r="G83"/>
  <c r="G82"/>
  <c r="G81"/>
  <c r="G80"/>
  <c r="G84" s="1"/>
  <c r="F80"/>
  <c r="F84" s="1"/>
  <c r="E80"/>
  <c r="E84" s="1"/>
  <c r="C80"/>
  <c r="C84" s="1"/>
  <c r="D74"/>
  <c r="E73"/>
  <c r="E74" s="1"/>
  <c r="D73"/>
  <c r="C73"/>
  <c r="G73" s="1"/>
  <c r="G72"/>
  <c r="F71"/>
  <c r="G71" s="1"/>
  <c r="G70"/>
  <c r="F70"/>
  <c r="G69"/>
  <c r="F69"/>
  <c r="F68"/>
  <c r="K31"/>
  <c r="J31"/>
  <c r="I31"/>
  <c r="L31" s="1"/>
  <c r="G31"/>
  <c r="F31"/>
  <c r="E31"/>
  <c r="D31"/>
  <c r="D32" s="1"/>
  <c r="C31"/>
  <c r="K30"/>
  <c r="J30"/>
  <c r="I30"/>
  <c r="L30" s="1"/>
  <c r="G30"/>
  <c r="F30"/>
  <c r="E30"/>
  <c r="D30"/>
  <c r="C30"/>
  <c r="K29"/>
  <c r="J29"/>
  <c r="I29"/>
  <c r="H29"/>
  <c r="G29"/>
  <c r="F29"/>
  <c r="E29"/>
  <c r="D29"/>
  <c r="C29"/>
  <c r="K28"/>
  <c r="J28"/>
  <c r="L28" s="1"/>
  <c r="I28"/>
  <c r="G28"/>
  <c r="G32" s="1"/>
  <c r="F28"/>
  <c r="F32" s="1"/>
  <c r="E28"/>
  <c r="D28"/>
  <c r="C28"/>
  <c r="C32" s="1"/>
  <c r="Q17" i="5"/>
  <c r="P17"/>
  <c r="O17"/>
  <c r="N17"/>
  <c r="M17"/>
  <c r="L17"/>
  <c r="J17"/>
  <c r="I17"/>
  <c r="H17"/>
  <c r="G17"/>
  <c r="F17"/>
  <c r="E17"/>
  <c r="C17"/>
  <c r="N11" i="4"/>
  <c r="M11" s="1"/>
  <c r="H11"/>
  <c r="E11" s="1"/>
  <c r="G11"/>
  <c r="N10"/>
  <c r="M10"/>
  <c r="H10"/>
  <c r="G10" s="1"/>
  <c r="N9"/>
  <c r="K10" s="1"/>
  <c r="H9"/>
  <c r="G9" s="1"/>
  <c r="L8"/>
  <c r="J8"/>
  <c r="H8"/>
  <c r="G8" s="1"/>
  <c r="N7"/>
  <c r="K7" s="1"/>
  <c r="H7"/>
  <c r="E7" s="1"/>
  <c r="G7"/>
  <c r="L6"/>
  <c r="N6" s="1"/>
  <c r="K6" s="1"/>
  <c r="H6"/>
  <c r="G6" s="1"/>
  <c r="E166" i="1"/>
  <c r="D166"/>
  <c r="C166"/>
  <c r="Q165"/>
  <c r="N165"/>
  <c r="I165"/>
  <c r="H165"/>
  <c r="O165" s="1"/>
  <c r="G165"/>
  <c r="N164"/>
  <c r="I164"/>
  <c r="Q164" s="1"/>
  <c r="H164"/>
  <c r="O164" s="1"/>
  <c r="G164"/>
  <c r="I163"/>
  <c r="Q163" s="1"/>
  <c r="H163"/>
  <c r="O163" s="1"/>
  <c r="G163"/>
  <c r="N163" s="1"/>
  <c r="I162"/>
  <c r="Q162" s="1"/>
  <c r="H162"/>
  <c r="O162" s="1"/>
  <c r="G162"/>
  <c r="N162" s="1"/>
  <c r="Q161"/>
  <c r="I161"/>
  <c r="H161"/>
  <c r="O161" s="1"/>
  <c r="G161"/>
  <c r="N161" s="1"/>
  <c r="N160"/>
  <c r="I160"/>
  <c r="Q160" s="1"/>
  <c r="H160"/>
  <c r="O160" s="1"/>
  <c r="G160"/>
  <c r="I159"/>
  <c r="Q159" s="1"/>
  <c r="H159"/>
  <c r="O159" s="1"/>
  <c r="G159"/>
  <c r="N159" s="1"/>
  <c r="O158"/>
  <c r="I158"/>
  <c r="Q158" s="1"/>
  <c r="H158"/>
  <c r="G158"/>
  <c r="N158" s="1"/>
  <c r="N157"/>
  <c r="I157"/>
  <c r="Q157" s="1"/>
  <c r="H157"/>
  <c r="O157" s="1"/>
  <c r="G157"/>
  <c r="N156"/>
  <c r="I156"/>
  <c r="Q156" s="1"/>
  <c r="H156"/>
  <c r="O156" s="1"/>
  <c r="G156"/>
  <c r="I155"/>
  <c r="Q155" s="1"/>
  <c r="H155"/>
  <c r="G155"/>
  <c r="N155" s="1"/>
  <c r="Q154"/>
  <c r="O154"/>
  <c r="I154"/>
  <c r="I166" s="1"/>
  <c r="Q166" s="1"/>
  <c r="H154"/>
  <c r="G154"/>
  <c r="E148"/>
  <c r="D148"/>
  <c r="C148"/>
  <c r="O147"/>
  <c r="I147"/>
  <c r="Q147" s="1"/>
  <c r="H147"/>
  <c r="G147"/>
  <c r="N147" s="1"/>
  <c r="N146"/>
  <c r="I146"/>
  <c r="Q146" s="1"/>
  <c r="H146"/>
  <c r="O146" s="1"/>
  <c r="G146"/>
  <c r="I145"/>
  <c r="Q145" s="1"/>
  <c r="H145"/>
  <c r="O145" s="1"/>
  <c r="G145"/>
  <c r="N145" s="1"/>
  <c r="I144"/>
  <c r="Q144" s="1"/>
  <c r="H144"/>
  <c r="O144" s="1"/>
  <c r="G144"/>
  <c r="N144" s="1"/>
  <c r="I143"/>
  <c r="Q143" s="1"/>
  <c r="H143"/>
  <c r="O143" s="1"/>
  <c r="G143"/>
  <c r="N143" s="1"/>
  <c r="N142"/>
  <c r="I142"/>
  <c r="Q142" s="1"/>
  <c r="H142"/>
  <c r="O142" s="1"/>
  <c r="G142"/>
  <c r="I141"/>
  <c r="Q141" s="1"/>
  <c r="H141"/>
  <c r="O141" s="1"/>
  <c r="G141"/>
  <c r="N141" s="1"/>
  <c r="I140"/>
  <c r="Q140" s="1"/>
  <c r="H140"/>
  <c r="O140" s="1"/>
  <c r="G140"/>
  <c r="N140" s="1"/>
  <c r="O139"/>
  <c r="I139"/>
  <c r="Q139" s="1"/>
  <c r="H139"/>
  <c r="G139"/>
  <c r="N139" s="1"/>
  <c r="I138"/>
  <c r="Q138" s="1"/>
  <c r="H138"/>
  <c r="O138" s="1"/>
  <c r="G138"/>
  <c r="N138" s="1"/>
  <c r="I137"/>
  <c r="I148" s="1"/>
  <c r="Q148" s="1"/>
  <c r="H137"/>
  <c r="O137" s="1"/>
  <c r="G137"/>
  <c r="N137" s="1"/>
  <c r="I136"/>
  <c r="Q136" s="1"/>
  <c r="H136"/>
  <c r="O136" s="1"/>
  <c r="G136"/>
  <c r="E131"/>
  <c r="D131"/>
  <c r="C131"/>
  <c r="I130"/>
  <c r="Q130" s="1"/>
  <c r="H130"/>
  <c r="O130" s="1"/>
  <c r="G130"/>
  <c r="N130" s="1"/>
  <c r="Q129"/>
  <c r="O129"/>
  <c r="I129"/>
  <c r="H129"/>
  <c r="G129"/>
  <c r="N129" s="1"/>
  <c r="I128"/>
  <c r="Q128" s="1"/>
  <c r="H128"/>
  <c r="O128" s="1"/>
  <c r="G128"/>
  <c r="N128" s="1"/>
  <c r="I127"/>
  <c r="Q127" s="1"/>
  <c r="H127"/>
  <c r="O127" s="1"/>
  <c r="G127"/>
  <c r="N127" s="1"/>
  <c r="O126"/>
  <c r="N126"/>
  <c r="I126"/>
  <c r="Q126" s="1"/>
  <c r="H126"/>
  <c r="G126"/>
  <c r="O125"/>
  <c r="I125"/>
  <c r="Q125" s="1"/>
  <c r="H125"/>
  <c r="G125"/>
  <c r="N125" s="1"/>
  <c r="I124"/>
  <c r="Q124" s="1"/>
  <c r="H124"/>
  <c r="O124" s="1"/>
  <c r="G124"/>
  <c r="N124" s="1"/>
  <c r="I123"/>
  <c r="Q123" s="1"/>
  <c r="H123"/>
  <c r="O123" s="1"/>
  <c r="G123"/>
  <c r="N123" s="1"/>
  <c r="I122"/>
  <c r="Q122" s="1"/>
  <c r="H122"/>
  <c r="O122" s="1"/>
  <c r="G122"/>
  <c r="N122" s="1"/>
  <c r="Q121"/>
  <c r="O121"/>
  <c r="I121"/>
  <c r="H121"/>
  <c r="G121"/>
  <c r="N121" s="1"/>
  <c r="I120"/>
  <c r="Q120" s="1"/>
  <c r="H120"/>
  <c r="O120" s="1"/>
  <c r="G120"/>
  <c r="N120" s="1"/>
  <c r="I119"/>
  <c r="Q119" s="1"/>
  <c r="H119"/>
  <c r="H131" s="1"/>
  <c r="O131" s="1"/>
  <c r="G119"/>
  <c r="D112"/>
  <c r="G112" s="1"/>
  <c r="N112" s="1"/>
  <c r="H110"/>
  <c r="O110" s="1"/>
  <c r="E110"/>
  <c r="D110"/>
  <c r="E109"/>
  <c r="H109" s="1"/>
  <c r="O109" s="1"/>
  <c r="D109"/>
  <c r="E95"/>
  <c r="D95"/>
  <c r="C95"/>
  <c r="I94"/>
  <c r="Q94" s="1"/>
  <c r="H94"/>
  <c r="O94" s="1"/>
  <c r="G94"/>
  <c r="N94" s="1"/>
  <c r="N93"/>
  <c r="I93"/>
  <c r="Q93" s="1"/>
  <c r="H93"/>
  <c r="G93"/>
  <c r="N92"/>
  <c r="I92"/>
  <c r="Q92" s="1"/>
  <c r="H92"/>
  <c r="G92"/>
  <c r="Q91"/>
  <c r="I91"/>
  <c r="H91"/>
  <c r="G91"/>
  <c r="N91" s="1"/>
  <c r="Q90"/>
  <c r="I90"/>
  <c r="H90"/>
  <c r="G90"/>
  <c r="N90" s="1"/>
  <c r="I89"/>
  <c r="H89"/>
  <c r="O89" s="1"/>
  <c r="G89"/>
  <c r="Q88"/>
  <c r="I88"/>
  <c r="H88"/>
  <c r="O88" s="1"/>
  <c r="G88"/>
  <c r="N88" s="1"/>
  <c r="O87"/>
  <c r="N87"/>
  <c r="I87"/>
  <c r="Q87" s="1"/>
  <c r="H87"/>
  <c r="G87"/>
  <c r="N86"/>
  <c r="I86"/>
  <c r="Q86" s="1"/>
  <c r="H86"/>
  <c r="O86" s="1"/>
  <c r="G86"/>
  <c r="I85"/>
  <c r="Q85" s="1"/>
  <c r="H85"/>
  <c r="O85" s="1"/>
  <c r="G85"/>
  <c r="N85" s="1"/>
  <c r="Q84"/>
  <c r="I84"/>
  <c r="H84"/>
  <c r="O84" s="1"/>
  <c r="G84"/>
  <c r="N84" s="1"/>
  <c r="Q83"/>
  <c r="I83"/>
  <c r="H83"/>
  <c r="O83" s="1"/>
  <c r="G83"/>
  <c r="N83" s="1"/>
  <c r="E64"/>
  <c r="D64"/>
  <c r="C64"/>
  <c r="E63"/>
  <c r="I63" s="1"/>
  <c r="Q63" s="1"/>
  <c r="D63"/>
  <c r="G63" s="1"/>
  <c r="N63" s="1"/>
  <c r="C63"/>
  <c r="E62"/>
  <c r="E35" s="1"/>
  <c r="E27" s="1"/>
  <c r="D62"/>
  <c r="C62"/>
  <c r="E59"/>
  <c r="H59" s="1"/>
  <c r="O59" s="1"/>
  <c r="D59"/>
  <c r="G59" s="1"/>
  <c r="N59" s="1"/>
  <c r="C59"/>
  <c r="E58"/>
  <c r="H58" s="1"/>
  <c r="O58" s="1"/>
  <c r="D58"/>
  <c r="G58" s="1"/>
  <c r="N58" s="1"/>
  <c r="C58"/>
  <c r="I57"/>
  <c r="Q57" s="1"/>
  <c r="E57"/>
  <c r="D57"/>
  <c r="C57"/>
  <c r="E56"/>
  <c r="D56"/>
  <c r="C56"/>
  <c r="I56" s="1"/>
  <c r="Q56" s="1"/>
  <c r="H55"/>
  <c r="O55" s="1"/>
  <c r="E55"/>
  <c r="D55"/>
  <c r="C55"/>
  <c r="E54"/>
  <c r="H54" s="1"/>
  <c r="O54" s="1"/>
  <c r="D54"/>
  <c r="C54"/>
  <c r="I54" s="1"/>
  <c r="Q54" s="1"/>
  <c r="E53"/>
  <c r="D53"/>
  <c r="G53" s="1"/>
  <c r="N53" s="1"/>
  <c r="C53"/>
  <c r="E52"/>
  <c r="D52"/>
  <c r="G52" s="1"/>
  <c r="N52" s="1"/>
  <c r="C52"/>
  <c r="H51"/>
  <c r="O51" s="1"/>
  <c r="G51"/>
  <c r="N51" s="1"/>
  <c r="E51"/>
  <c r="E112" s="1"/>
  <c r="H112" s="1"/>
  <c r="O112" s="1"/>
  <c r="D51"/>
  <c r="C51"/>
  <c r="C112" s="1"/>
  <c r="E50"/>
  <c r="E111" s="1"/>
  <c r="D50"/>
  <c r="D111" s="1"/>
  <c r="C50"/>
  <c r="C111" s="1"/>
  <c r="O49"/>
  <c r="H49"/>
  <c r="C49"/>
  <c r="G49" s="1"/>
  <c r="N49" s="1"/>
  <c r="H48"/>
  <c r="C48"/>
  <c r="G48" s="1"/>
  <c r="N48" s="1"/>
  <c r="E34"/>
  <c r="I34" s="1"/>
  <c r="Q34" s="1"/>
  <c r="D34"/>
  <c r="C34"/>
  <c r="C60" s="1"/>
  <c r="O33"/>
  <c r="N33"/>
  <c r="I33"/>
  <c r="Q33" s="1"/>
  <c r="H33"/>
  <c r="G33"/>
  <c r="I32"/>
  <c r="Q32" s="1"/>
  <c r="H32"/>
  <c r="O32" s="1"/>
  <c r="G32"/>
  <c r="N32" s="1"/>
  <c r="O31"/>
  <c r="I31"/>
  <c r="Q31" s="1"/>
  <c r="H31"/>
  <c r="G31"/>
  <c r="N31" s="1"/>
  <c r="Q30"/>
  <c r="I30"/>
  <c r="H30"/>
  <c r="O30" s="1"/>
  <c r="G30"/>
  <c r="N30" s="1"/>
  <c r="Q29"/>
  <c r="N29"/>
  <c r="I29"/>
  <c r="H29"/>
  <c r="O29" s="1"/>
  <c r="G29"/>
  <c r="N28"/>
  <c r="I28"/>
  <c r="Q28" s="1"/>
  <c r="H28"/>
  <c r="O28" s="1"/>
  <c r="G28"/>
  <c r="I26"/>
  <c r="Q26" s="1"/>
  <c r="H26"/>
  <c r="O26" s="1"/>
  <c r="G26"/>
  <c r="N26" s="1"/>
  <c r="Q25"/>
  <c r="N25"/>
  <c r="I25"/>
  <c r="H25"/>
  <c r="O25" s="1"/>
  <c r="G25"/>
  <c r="O24"/>
  <c r="I24"/>
  <c r="Q24" s="1"/>
  <c r="H24"/>
  <c r="G24"/>
  <c r="N24" s="1"/>
  <c r="N23"/>
  <c r="I23"/>
  <c r="Q23" s="1"/>
  <c r="H23"/>
  <c r="O23" s="1"/>
  <c r="G23"/>
  <c r="Q22"/>
  <c r="I22"/>
  <c r="H22"/>
  <c r="G22"/>
  <c r="N22" s="1"/>
  <c r="E16"/>
  <c r="D16"/>
  <c r="C16"/>
  <c r="I15"/>
  <c r="Q15" s="1"/>
  <c r="H15"/>
  <c r="O15" s="1"/>
  <c r="G15"/>
  <c r="N15" s="1"/>
  <c r="I14"/>
  <c r="Q14" s="1"/>
  <c r="H14"/>
  <c r="O14" s="1"/>
  <c r="G14"/>
  <c r="N14" s="1"/>
  <c r="Q13"/>
  <c r="O13"/>
  <c r="N13"/>
  <c r="I13"/>
  <c r="H13"/>
  <c r="G13"/>
  <c r="N12"/>
  <c r="I12"/>
  <c r="Q12" s="1"/>
  <c r="H12"/>
  <c r="O12" s="1"/>
  <c r="G12"/>
  <c r="O11"/>
  <c r="I11"/>
  <c r="Q11" s="1"/>
  <c r="H11"/>
  <c r="G11"/>
  <c r="N11" s="1"/>
  <c r="I10"/>
  <c r="Q10" s="1"/>
  <c r="H10"/>
  <c r="O10" s="1"/>
  <c r="G10"/>
  <c r="N10" s="1"/>
  <c r="I9"/>
  <c r="Q9" s="1"/>
  <c r="H9"/>
  <c r="O9" s="1"/>
  <c r="G9"/>
  <c r="N9" s="1"/>
  <c r="N8"/>
  <c r="I8"/>
  <c r="Q8" s="1"/>
  <c r="H8"/>
  <c r="O8" s="1"/>
  <c r="G8"/>
  <c r="O7"/>
  <c r="I7"/>
  <c r="Q7" s="1"/>
  <c r="H7"/>
  <c r="G7"/>
  <c r="N7" s="1"/>
  <c r="Q6"/>
  <c r="O6"/>
  <c r="I6"/>
  <c r="H6"/>
  <c r="G6"/>
  <c r="N6" s="1"/>
  <c r="Q5"/>
  <c r="N5"/>
  <c r="I5"/>
  <c r="H5"/>
  <c r="O5" s="1"/>
  <c r="G5"/>
  <c r="I4"/>
  <c r="H4"/>
  <c r="G4"/>
  <c r="N4" s="1"/>
  <c r="E32" i="6" l="1"/>
  <c r="K32"/>
  <c r="I32"/>
  <c r="C74"/>
  <c r="F74"/>
  <c r="M7" i="4"/>
  <c r="E10"/>
  <c r="H50" i="1"/>
  <c r="O50" s="1"/>
  <c r="I48"/>
  <c r="Q48" s="1"/>
  <c r="G54"/>
  <c r="N54" s="1"/>
  <c r="H56"/>
  <c r="O56" s="1"/>
  <c r="G148"/>
  <c r="N148" s="1"/>
  <c r="H166"/>
  <c r="O166" s="1"/>
  <c r="H53"/>
  <c r="O53" s="1"/>
  <c r="H57"/>
  <c r="O57" s="1"/>
  <c r="G62"/>
  <c r="N62" s="1"/>
  <c r="H64"/>
  <c r="O64" s="1"/>
  <c r="I64"/>
  <c r="Q64" s="1"/>
  <c r="I49"/>
  <c r="Q49" s="1"/>
  <c r="I55"/>
  <c r="Q55" s="1"/>
  <c r="G57"/>
  <c r="N57" s="1"/>
  <c r="I58"/>
  <c r="Q58" s="1"/>
  <c r="I62"/>
  <c r="Q62" s="1"/>
  <c r="G16"/>
  <c r="N16" s="1"/>
  <c r="H34"/>
  <c r="O34" s="1"/>
  <c r="G55"/>
  <c r="N55" s="1"/>
  <c r="E60"/>
  <c r="I60" s="1"/>
  <c r="Q60" s="1"/>
  <c r="H63"/>
  <c r="O63" s="1"/>
  <c r="I131"/>
  <c r="Q131" s="1"/>
  <c r="I59"/>
  <c r="Q59" s="1"/>
  <c r="I16"/>
  <c r="Q16" s="1"/>
  <c r="G34"/>
  <c r="N34" s="1"/>
  <c r="I50"/>
  <c r="Q50" s="1"/>
  <c r="G56"/>
  <c r="N56" s="1"/>
  <c r="D60"/>
  <c r="D61" s="1"/>
  <c r="I95"/>
  <c r="G166"/>
  <c r="N166" s="1"/>
  <c r="H95"/>
  <c r="G131"/>
  <c r="N131" s="1"/>
  <c r="H148"/>
  <c r="O148" s="1"/>
  <c r="F122" i="6"/>
  <c r="J32"/>
  <c r="L32" s="1"/>
  <c r="G68"/>
  <c r="G74" s="1"/>
  <c r="L29"/>
  <c r="M8" i="4"/>
  <c r="E6"/>
  <c r="K9"/>
  <c r="M9"/>
  <c r="N8"/>
  <c r="K8" s="1"/>
  <c r="K11"/>
  <c r="M6"/>
  <c r="E8"/>
  <c r="E9"/>
  <c r="E36" i="1"/>
  <c r="C61"/>
  <c r="G111"/>
  <c r="N111" s="1"/>
  <c r="D113"/>
  <c r="C65"/>
  <c r="H16"/>
  <c r="O16" s="1"/>
  <c r="O4"/>
  <c r="I111"/>
  <c r="Q111" s="1"/>
  <c r="I52"/>
  <c r="Q52" s="1"/>
  <c r="H52"/>
  <c r="O52" s="1"/>
  <c r="O48"/>
  <c r="I51"/>
  <c r="Q51" s="1"/>
  <c r="H111"/>
  <c r="O111" s="1"/>
  <c r="Q4"/>
  <c r="O22"/>
  <c r="C35"/>
  <c r="I35" s="1"/>
  <c r="Q35" s="1"/>
  <c r="I53"/>
  <c r="Q53" s="1"/>
  <c r="H62"/>
  <c r="O62" s="1"/>
  <c r="C109"/>
  <c r="I112"/>
  <c r="Q112" s="1"/>
  <c r="N119"/>
  <c r="G95"/>
  <c r="D35"/>
  <c r="G64"/>
  <c r="N64" s="1"/>
  <c r="C110"/>
  <c r="O119"/>
  <c r="N136"/>
  <c r="Q137"/>
  <c r="O155"/>
  <c r="C27"/>
  <c r="C36" s="1"/>
  <c r="N154"/>
  <c r="G50"/>
  <c r="N50" s="1"/>
  <c r="E113"/>
  <c r="G61" l="1"/>
  <c r="N61" s="1"/>
  <c r="G60"/>
  <c r="N60" s="1"/>
  <c r="E61"/>
  <c r="I61" s="1"/>
  <c r="Q61" s="1"/>
  <c r="H60"/>
  <c r="O60" s="1"/>
  <c r="D65"/>
  <c r="G110"/>
  <c r="N110" s="1"/>
  <c r="I110"/>
  <c r="Q110" s="1"/>
  <c r="I109"/>
  <c r="C113"/>
  <c r="G109"/>
  <c r="G35"/>
  <c r="N35" s="1"/>
  <c r="D27"/>
  <c r="H35"/>
  <c r="O35" s="1"/>
  <c r="I27"/>
  <c r="H113"/>
  <c r="O113" s="1"/>
  <c r="E65"/>
  <c r="G65" l="1"/>
  <c r="N65" s="1"/>
  <c r="H61"/>
  <c r="O61" s="1"/>
  <c r="H65"/>
  <c r="O65" s="1"/>
  <c r="G113"/>
  <c r="N113" s="1"/>
  <c r="N109"/>
  <c r="I113"/>
  <c r="Q113" s="1"/>
  <c r="Q109"/>
  <c r="Q27"/>
  <c r="I36"/>
  <c r="Q36" s="1"/>
  <c r="G27"/>
  <c r="D36"/>
  <c r="H27"/>
  <c r="I65"/>
  <c r="Q65" s="1"/>
  <c r="O27" l="1"/>
  <c r="H36"/>
  <c r="O36" s="1"/>
  <c r="N27"/>
  <c r="G36"/>
  <c r="N36" s="1"/>
</calcChain>
</file>

<file path=xl/comments1.xml><?xml version="1.0" encoding="utf-8"?>
<comments xmlns="http://schemas.openxmlformats.org/spreadsheetml/2006/main">
  <authors>
    <author>Author</author>
  </authors>
  <commentList>
    <comment ref="D48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updated by D. Buening 12/19</t>
        </r>
      </text>
    </comment>
    <comment ref="E48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updated by D. Buening 12/19</t>
        </r>
      </text>
    </comment>
    <comment ref="D49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updated by D. Buening 12/19</t>
        </r>
      </text>
    </comment>
    <comment ref="E49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updated by D. Buening 12/19</t>
        </r>
      </text>
    </comment>
    <comment ref="D159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updated by D. Buening 12/19</t>
        </r>
      </text>
    </comment>
    <comment ref="E159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updated by D. Buening 12/19</t>
        </r>
      </text>
    </comment>
  </commentList>
</comments>
</file>

<file path=xl/comments2.xml><?xml version="1.0" encoding="utf-8"?>
<comments xmlns="http://schemas.openxmlformats.org/spreadsheetml/2006/main">
  <authors>
    <author>Author</author>
  </authors>
  <commentList>
    <comment ref="J6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235,564 hrs/1,750 hrs = 135
</t>
        </r>
      </text>
    </comment>
    <comment ref="L6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359,811 capital hrs + 59.5 other hrs divided 1,750 hours = 206</t>
        </r>
      </text>
    </comment>
    <comment ref="J8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ST from LH plus apportionment of leave hrs (ST% of total hrs-35.1% O&amp;M). Exclude ALP, ALX, SKX, SKP leave codes. Exclude TPR &amp; RPT for straight time; Reports from LH; leave from DB does not include district temp</t>
        </r>
      </text>
    </comment>
    <comment ref="L8" authorId="0">
      <text>
        <r>
          <rPr>
            <b/>
            <sz val="9"/>
            <color rgb="FF000000"/>
            <rFont val="Tahoma"/>
            <charset val="1"/>
          </rPr>
          <t>Author:</t>
        </r>
        <r>
          <rPr>
            <sz val="9"/>
            <color rgb="FF000000"/>
            <rFont val="Tahoma"/>
            <charset val="1"/>
          </rPr>
          <t xml:space="preserve">
ST from LH plus apportionment of leave hrs (ST% of total hrs-64.9% cap). Exclude ALX, ASP, SKX, SKP leave codes. Reports from LH; leave from DB does not include District Temp</t>
        </r>
      </text>
    </comment>
  </commentList>
</comments>
</file>

<file path=xl/comments3.xml><?xml version="1.0" encoding="utf-8"?>
<comments xmlns="http://schemas.openxmlformats.org/spreadsheetml/2006/main">
  <authors>
    <author>Author</author>
  </authors>
  <commentList>
    <comment ref="E4" authorId="0">
      <text>
        <r>
          <rPr>
            <b/>
            <sz val="9"/>
            <color rgb="FF000000"/>
            <rFont val="Tahoma"/>
            <family val="2"/>
          </rPr>
          <t>Author:</t>
        </r>
        <r>
          <rPr>
            <sz val="9"/>
            <color rgb="FF000000"/>
            <rFont val="Tahoma"/>
            <family val="2"/>
          </rPr>
          <t xml:space="preserve">
Blank status</t>
        </r>
      </text>
    </comment>
    <comment ref="F4" authorId="0">
      <text>
        <r>
          <rPr>
            <b/>
            <sz val="9"/>
            <color rgb="FF000000"/>
            <rFont val="Tahoma"/>
            <family val="2"/>
          </rPr>
          <t>Author:</t>
        </r>
        <r>
          <rPr>
            <sz val="9"/>
            <color rgb="FF000000"/>
            <rFont val="Tahoma"/>
            <family val="2"/>
          </rPr>
          <t xml:space="preserve">
Planning Status</t>
        </r>
      </text>
    </comment>
    <comment ref="G4" authorId="0">
      <text>
        <r>
          <rPr>
            <b/>
            <sz val="9"/>
            <color rgb="FF000000"/>
            <rFont val="Tahoma"/>
            <family val="2"/>
          </rPr>
          <t>Author:</t>
        </r>
        <r>
          <rPr>
            <sz val="9"/>
            <color rgb="FF000000"/>
            <rFont val="Tahoma"/>
            <family val="2"/>
          </rPr>
          <t xml:space="preserve">
Recruitment/Sourcing status</t>
        </r>
      </text>
    </comment>
  </commentList>
</comments>
</file>

<file path=xl/sharedStrings.xml><?xml version="1.0" encoding="utf-8"?>
<sst xmlns="http://schemas.openxmlformats.org/spreadsheetml/2006/main" count="655" uniqueCount="321">
  <si>
    <t>Total Departmental O&amp;M*</t>
  </si>
  <si>
    <t>Percent Change by fiscal year</t>
  </si>
  <si>
    <t>Percentage Change from CFY 2014</t>
  </si>
  <si>
    <t>Group</t>
  </si>
  <si>
    <t>CFY 2014</t>
  </si>
  <si>
    <t>FY 2015</t>
  </si>
  <si>
    <t>FY 2016</t>
  </si>
  <si>
    <t>2015 vs CFY</t>
  </si>
  <si>
    <t>2016 vs 2015</t>
  </si>
  <si>
    <t>2016 vs CFY</t>
  </si>
  <si>
    <t>General Manager's Office</t>
  </si>
  <si>
    <t>External Affairs</t>
  </si>
  <si>
    <t>Chief Financial Officer</t>
  </si>
  <si>
    <t>Engineering Services</t>
  </si>
  <si>
    <t>Business Technology</t>
  </si>
  <si>
    <t>Water System Operations</t>
  </si>
  <si>
    <t>Water Resource Management</t>
  </si>
  <si>
    <t>General Counsel</t>
  </si>
  <si>
    <t>Office of the Auditor</t>
  </si>
  <si>
    <t>Ethics Department</t>
  </si>
  <si>
    <t>Real Property Mgmt &amp; Development</t>
  </si>
  <si>
    <t>Human Resources</t>
  </si>
  <si>
    <t>* Includes utilities &amp; chemicals within WSO budget</t>
  </si>
  <si>
    <t>Total Departmental O&amp;M</t>
  </si>
  <si>
    <t>Water System Operations*</t>
  </si>
  <si>
    <t xml:space="preserve"> Water Treatment Utilities</t>
  </si>
  <si>
    <t>Water Treatment Chemicals</t>
  </si>
  <si>
    <t>* Excludes water treatment utilities &amp; chemicals</t>
  </si>
  <si>
    <t>WSO budget includes power &amp; sludge</t>
  </si>
  <si>
    <t>Account</t>
  </si>
  <si>
    <t>Regular Labor less additives**</t>
  </si>
  <si>
    <t>Labor additives</t>
  </si>
  <si>
    <t>Overtime &amp; premium</t>
  </si>
  <si>
    <t>Temporary Labor</t>
  </si>
  <si>
    <t>Outside Services - Professional</t>
  </si>
  <si>
    <t>Outside Services - Non Professional</t>
  </si>
  <si>
    <t>Outside Services - R&amp;M</t>
  </si>
  <si>
    <t>Materials &amp; Supplies</t>
  </si>
  <si>
    <t>Travel</t>
  </si>
  <si>
    <t>Training &amp; Seminar Costs</t>
  </si>
  <si>
    <t>Advertising</t>
  </si>
  <si>
    <t>Communication Expenses</t>
  </si>
  <si>
    <t>Water Treatment Utilities</t>
  </si>
  <si>
    <t>Other utilities</t>
  </si>
  <si>
    <t>Other chemicals</t>
  </si>
  <si>
    <t>Other departmental expenses</t>
  </si>
  <si>
    <t>** excluding overtime &amp; premium</t>
  </si>
  <si>
    <t>See staffing summary</t>
  </si>
  <si>
    <t>PERS employer contribution rate increases from 16.31% in FY 2014 to 17.649% in FY 2015 to a projected 19.30% in FY 2016</t>
  </si>
  <si>
    <t>Reflects full OPEB funding in FY 2015 &amp; FY 2016</t>
  </si>
  <si>
    <t>WSO overtime increase of $755K related to shutdowns, higher cost operator OT due to class comp and backfilling due to higher than expected vacancies</t>
  </si>
  <si>
    <t>No agency temp labor budgeted in FY 2015 or 2016; WSO net decrease of $169K; $155K increase in RPDM; $167K decrease in Ethics (D. Ghaly hired full time); $181K increase in Business Technology</t>
  </si>
  <si>
    <t>See outside services summary</t>
  </si>
  <si>
    <t>See travel summary: $403K increase in GM; $125K in External Affairs for legislative travel; $93K WSO shutdowns; $70K Engineering for Bay Delta prelim design</t>
  </si>
  <si>
    <t>$275K increase in WSO (Asbestos, OSHA, medical emergency skills, first responder); $33K increase in Engineering; $15K increase in HR</t>
  </si>
  <si>
    <t>$45K increase in HR advertising; External Affairs advertising remains same at $2,264K</t>
  </si>
  <si>
    <t>All utilities including variable power &amp; sludge</t>
  </si>
  <si>
    <t>Non water treatment utilities</t>
  </si>
  <si>
    <t>WSO projections</t>
  </si>
  <si>
    <t>Non water treatment chemicals</t>
  </si>
  <si>
    <t>Includes insurance premiums, memberships &amp; subscriptions (excluding SWC, SWPCA, Six Agency), rents &amp; leases (copiers/equipment &amp; SD lease for External Affairs) ,subsidies &amp; incentives, permits, etc.</t>
  </si>
  <si>
    <t>Other O&amp;M (GDR)*</t>
  </si>
  <si>
    <t>Insurance Claims</t>
  </si>
  <si>
    <t>Memberships &amp; Subscriptions</t>
  </si>
  <si>
    <t>Taxes &amp; Permits</t>
  </si>
  <si>
    <t>Rents &amp; Leases</t>
  </si>
  <si>
    <t>Benefits</t>
  </si>
  <si>
    <t>Prior Year's Adjustments</t>
  </si>
  <si>
    <t>Equipment Expensed</t>
  </si>
  <si>
    <t>Miscellaneous Expenses</t>
  </si>
  <si>
    <t>Overhead credit on construction</t>
  </si>
  <si>
    <t>* General District Requirements costs not included in Departmental O&amp;M; excludes operating equipment</t>
  </si>
  <si>
    <t>3rd party claims &amp; direct legal expenses; insurance premiums budgeted in HR</t>
  </si>
  <si>
    <t>SWC, SWPCA, Six Agency; $100K increase for SWC/Annual Bay Delta Fund and $100K other SWC</t>
  </si>
  <si>
    <t>To administer Metropolitan's Regional Conservation Rebate Program for commercial and residential incentives.</t>
  </si>
  <si>
    <t>Exluding approximately $1M in WSO permits &amp; $300K in Engineering permits</t>
  </si>
  <si>
    <t>Property taxes; excludes copier/equipment leases budgeted by groups and lease for External Affairs San Diego office</t>
  </si>
  <si>
    <t>Allowance for bonuses/pay for performance</t>
  </si>
  <si>
    <t>OC Feeder 2 amortization</t>
  </si>
  <si>
    <t>PC Replacement project costs</t>
  </si>
  <si>
    <t>O&amp;M Labor</t>
  </si>
  <si>
    <t>O&amp;M Regular Labor**</t>
  </si>
  <si>
    <t>**including overtime &amp; premium</t>
  </si>
  <si>
    <t>O&amp;M Labor*</t>
  </si>
  <si>
    <t>* including temporary labor</t>
  </si>
  <si>
    <t>Departmental O&amp;M excluding GDR</t>
  </si>
  <si>
    <t>Row Labels</t>
  </si>
  <si>
    <t>Sum of Sum of CFY_Budget</t>
  </si>
  <si>
    <t>Sum of Sum of FY 2014/15</t>
  </si>
  <si>
    <t>Sum of Sum of FY 2015/16</t>
  </si>
  <si>
    <t>Labor - Straight Time</t>
  </si>
  <si>
    <t>Labor Additives</t>
  </si>
  <si>
    <t>Labor - Overtime</t>
  </si>
  <si>
    <t>Shift Pay</t>
  </si>
  <si>
    <t>Standby Pay</t>
  </si>
  <si>
    <t>Lead Pay</t>
  </si>
  <si>
    <t>Call Back Pay</t>
  </si>
  <si>
    <t>Labor - Agency Temporary</t>
  </si>
  <si>
    <t>Straight Time,District Temp.</t>
  </si>
  <si>
    <t>Non-Leave Labor Additives (District Temp)</t>
  </si>
  <si>
    <t>Standby Pay,District Temp</t>
  </si>
  <si>
    <t>Over Time,District Temp.</t>
  </si>
  <si>
    <t>Outside Services - Non-Professional/Maint.</t>
  </si>
  <si>
    <t>Security</t>
  </si>
  <si>
    <t>Repairs and Maintenance - Outside Services</t>
  </si>
  <si>
    <t>Training and Seminars Costs</t>
  </si>
  <si>
    <t>Travel Expenses</t>
  </si>
  <si>
    <t>Chemicals, Non-Water Treatment</t>
  </si>
  <si>
    <t>Chemicals, Water Treatment</t>
  </si>
  <si>
    <t>Materials and Supplies</t>
  </si>
  <si>
    <t>Fuels</t>
  </si>
  <si>
    <t>Utilities Charges</t>
  </si>
  <si>
    <t>Water</t>
  </si>
  <si>
    <t>Electricity</t>
  </si>
  <si>
    <t>Gas</t>
  </si>
  <si>
    <t>Hazardous Waste Disposal</t>
  </si>
  <si>
    <t>Non-Hazardous Waste Disposal</t>
  </si>
  <si>
    <t>Sludge Disposal-Non-Hazardous</t>
  </si>
  <si>
    <t>Accounting Cost Adjustment</t>
  </si>
  <si>
    <t>Community Outreach Activities</t>
  </si>
  <si>
    <t>Conferences and Meetings</t>
  </si>
  <si>
    <t>Contract Payments</t>
  </si>
  <si>
    <t>District Validated Parking</t>
  </si>
  <si>
    <t>Freight and Demurrage</t>
  </si>
  <si>
    <t>Grant / Donation Expense</t>
  </si>
  <si>
    <t>Graphics and Reprographics</t>
  </si>
  <si>
    <t>Insurance Premiums</t>
  </si>
  <si>
    <t>Memberships and Subscriptions</t>
  </si>
  <si>
    <t>Reference Books</t>
  </si>
  <si>
    <t>Rent and Leases</t>
  </si>
  <si>
    <t>Sponsorships</t>
  </si>
  <si>
    <t>Subsidies and Incentives</t>
  </si>
  <si>
    <t>Taxes and Permits</t>
  </si>
  <si>
    <t>Usage of Operating Equipment</t>
  </si>
  <si>
    <t>Grand Total</t>
  </si>
  <si>
    <t>Budgeted Regular Employees</t>
  </si>
  <si>
    <t>FY 2016 vs FY 2014</t>
  </si>
  <si>
    <t>General Manager' Office</t>
  </si>
  <si>
    <t xml:space="preserve"> 2 BDCP - 1 transfer from Engineering plus 1 unbudgeted Sr Resource Specialist</t>
  </si>
  <si>
    <t>backfill Group Manager's position</t>
  </si>
  <si>
    <t>Capital FTE transfer to GM office; 371 FTEs includes 3 FTEs for tech support to WSO (2 C&amp;D, 1 R&amp;R)</t>
  </si>
  <si>
    <t>3 engineers (power ops, water treatment and C&amp;D)</t>
  </si>
  <si>
    <t>J. Scott transfer to Legal</t>
  </si>
  <si>
    <t>J. Scott; 1 unbudgeted Sr Deputy General Counsel</t>
  </si>
  <si>
    <t>D. Ghaly to full time; P. Von Haam from Legal</t>
  </si>
  <si>
    <t>Real Property Mgmt &amp; Development*</t>
  </si>
  <si>
    <t>1 transfer to BT; 2 positions eliminated (section mgr &amp; unfunded Sr admin analyst);</t>
  </si>
  <si>
    <t>Eliminated admin analyst position (retiring)</t>
  </si>
  <si>
    <t>* 28 FTEs includes 3 unfunded positions (at $0 dollars)</t>
  </si>
  <si>
    <t>FTE Changes</t>
  </si>
  <si>
    <t>FTE</t>
  </si>
  <si>
    <t>2 FTEs for BDCP</t>
  </si>
  <si>
    <t>Environmental Specialist (M. Meisler) transfer from Engineering (capital)</t>
  </si>
  <si>
    <t>Unbudgeted Sr Resource Specialist (in recruitment)</t>
  </si>
  <si>
    <t>1 backfill Group Manager's position</t>
  </si>
  <si>
    <t>D. Zinke moves up to L. Waade's position in GM office</t>
  </si>
  <si>
    <t xml:space="preserve">Capital FTE transfer to GM office (M. Meisler) </t>
  </si>
  <si>
    <t>371 FTEs includes</t>
  </si>
  <si>
    <t>FTEs for tech support to WSO (2 C&amp;D plant engineers &amp; 1 R&amp;R support engineer)</t>
  </si>
  <si>
    <t>FTEs for increased regulatory requirements</t>
  </si>
  <si>
    <t>FTE to support member agency service connection requests</t>
  </si>
  <si>
    <t>Resource specialist (E. Young) transferred from RPDM</t>
  </si>
  <si>
    <t>Eliminated Sr Admin Analyst</t>
  </si>
  <si>
    <t>Water Systems Operations</t>
  </si>
  <si>
    <t>Sr Engineer - Power Operations and Planning</t>
  </si>
  <si>
    <t>Associate engineer - Water treatment</t>
  </si>
  <si>
    <t>Associate engineer - C &amp; D</t>
  </si>
  <si>
    <t>Sr Engineer (J. Scott) transfer to General Counsel</t>
  </si>
  <si>
    <t>Sr Engineer (J. Scott) transfer from WRM</t>
  </si>
  <si>
    <t>Unbudgeted Sr Deputy General Counsel (J. Teraoka)</t>
  </si>
  <si>
    <t>Ethics Officer (D. Ghaly) to full time position</t>
  </si>
  <si>
    <t>Ethics policy officer (P. Von Haam) transfer from General Counsel</t>
  </si>
  <si>
    <t>Resource specialist (E. Young) transferred to Business Technology</t>
  </si>
  <si>
    <t>Eliminated Admin Analyst position (unfunded position)</t>
  </si>
  <si>
    <t>Eliminated Section Manager position</t>
  </si>
  <si>
    <t>Eliminated Admin Asst position (retiring)</t>
  </si>
  <si>
    <t>Engineering Services Labor</t>
  </si>
  <si>
    <t>Fiscal Year</t>
  </si>
  <si>
    <t>Type</t>
  </si>
  <si>
    <t>Labor Dollars*</t>
  </si>
  <si>
    <t>FTEs**</t>
  </si>
  <si>
    <t># of employees</t>
  </si>
  <si>
    <t>O&amp;M</t>
  </si>
  <si>
    <t>% of Total</t>
  </si>
  <si>
    <t>Capital</t>
  </si>
  <si>
    <t>Total</t>
  </si>
  <si>
    <t>FY 2013</t>
  </si>
  <si>
    <t>Actuals</t>
  </si>
  <si>
    <t>Budget</t>
  </si>
  <si>
    <t>FY 2014</t>
  </si>
  <si>
    <t>Nov YTD Actuals</t>
  </si>
  <si>
    <t>* includes regular and temporary employees</t>
  </si>
  <si>
    <t>** regular employees only</t>
  </si>
  <si>
    <t>O&amp;M dollars excludes unfunded OPEB; capital dollars includes OPEB</t>
  </si>
  <si>
    <t>O&amp;M and Capital dollars include OPEB</t>
  </si>
  <si>
    <t>Vacancy Summary (as of 12/9/2013)</t>
  </si>
  <si>
    <t>Phase</t>
  </si>
  <si>
    <t>Calendar Year of Vacancy</t>
  </si>
  <si>
    <t>No of Vacancies</t>
  </si>
  <si>
    <t>Req not submitted</t>
  </si>
  <si>
    <t>Not Posted Yet</t>
  </si>
  <si>
    <t>Ready to Post</t>
  </si>
  <si>
    <t>On Hold</t>
  </si>
  <si>
    <t>Screening/ Testing</t>
  </si>
  <si>
    <t>Offer</t>
  </si>
  <si>
    <t>SWAPS</t>
  </si>
  <si>
    <t>Vacancy factor</t>
  </si>
  <si>
    <t>unfunded 3 positions</t>
  </si>
  <si>
    <t>* Note: 11 SWAP PCN's were created for WSO pre-apprentice positions  (filled). In exchange, WSO is to provide PCN's to deactivate.</t>
  </si>
  <si>
    <t>Bay Delta Initiatives Program*</t>
  </si>
  <si>
    <t>Appropriations</t>
  </si>
  <si>
    <t>2011</t>
  </si>
  <si>
    <t>2012</t>
  </si>
  <si>
    <t>2013</t>
  </si>
  <si>
    <t>2014</t>
  </si>
  <si>
    <t>Post-2000</t>
  </si>
  <si>
    <t>As Of  December 13, 2013</t>
  </si>
  <si>
    <t>Funded</t>
  </si>
  <si>
    <t>Remaining</t>
  </si>
  <si>
    <t>Used</t>
  </si>
  <si>
    <t>11029 - Bay Delta Initiatives Program</t>
  </si>
  <si>
    <t>000000 - Default</t>
  </si>
  <si>
    <t>—</t>
  </si>
  <si>
    <t>601019 - Delta Habitat &amp; Conservation &amp; Conveyance Program (Dhccp) Engineering Services</t>
  </si>
  <si>
    <t>601023 - Bay-Delta Program Management (Fy 2010/2011)</t>
  </si>
  <si>
    <t>601024 - Bay-Delta Near-Term Actions (Fy 2010/2011)</t>
  </si>
  <si>
    <t>601025 - Bay-Delta Long-Term Actions (Fy 2010/2011)</t>
  </si>
  <si>
    <t>601032 - Bay-Delta Program Management (Fy 2011/2012)</t>
  </si>
  <si>
    <t>601033 - Bay-Delta Near-Term Actions (Fy 2011/2012)</t>
  </si>
  <si>
    <t>601034 - Bay-Delta Long-Term Actions (Fy 2011/2012)</t>
  </si>
  <si>
    <t>601035 - Delta Habitat &amp; Conservation &amp; Conveyance Program (Dhccp) Engineering Services (Fy 2011/2012)</t>
  </si>
  <si>
    <t>601050 - Bay-Delta Program Management (Fy 2012/2013)</t>
  </si>
  <si>
    <t>601051 - Bay-Delta Near-Term Activities (2012/2013)</t>
  </si>
  <si>
    <t>601052 - Bay-Delta Long-Term (Fy 2012/2013)</t>
  </si>
  <si>
    <t>601053 - Delta Habitat &amp; Conservation &amp; Conveyance Program (Dhccp) Engineering Services (Fy 2012/2013)</t>
  </si>
  <si>
    <t>601066 - Bay Delta Program Management (Fy 2013/2014)</t>
  </si>
  <si>
    <t>601067 - Bay Delta Near-Term Activities (Fy 2013/2014)</t>
  </si>
  <si>
    <t>601068 - Bay Delta Long-Term (Fy 2013/2014)</t>
  </si>
  <si>
    <t>601069 - Delta Habitat &amp; Conservation &amp; Conveyance Program (Dhccp) Engineering Services (Fy 2013/2014)</t>
  </si>
  <si>
    <t>O&amp;M Costs by Project Type</t>
  </si>
  <si>
    <t>O&amp;M Project Type</t>
  </si>
  <si>
    <t>Bay Delta Program Management</t>
  </si>
  <si>
    <t>Bay Delta Near Term Actions</t>
  </si>
  <si>
    <t>Bay Delta Long Term Actions</t>
  </si>
  <si>
    <t>Delta Habitat &amp; Conservation &amp; Conveyance Program</t>
  </si>
  <si>
    <t>* Appropriation 11029 (does not include other Bay Delta appropriation 11003)</t>
  </si>
  <si>
    <t>O&amp;M Costs by Account</t>
  </si>
  <si>
    <t>Accounts</t>
  </si>
  <si>
    <t>42000 Labor</t>
  </si>
  <si>
    <t>42200 Labor, District Temporary</t>
  </si>
  <si>
    <t>42300 Subsidies &amp; Incentives</t>
  </si>
  <si>
    <t>43000 Materials &amp; Supplies</t>
  </si>
  <si>
    <t>43100 Repairs &amp; Maintenance - Outside Services</t>
  </si>
  <si>
    <t>44100 Utilities Charges</t>
  </si>
  <si>
    <t>44200 Travel Expenses</t>
  </si>
  <si>
    <t>44300 Communication Expenses</t>
  </si>
  <si>
    <t>44400 Rent &amp; Leases</t>
  </si>
  <si>
    <t>44450 District Validated Parking</t>
  </si>
  <si>
    <t>44700 Equipment Expensed</t>
  </si>
  <si>
    <t>44900 Memberships &amp; Subscriptions</t>
  </si>
  <si>
    <t>45100 Reference Books</t>
  </si>
  <si>
    <t>45200 Training &amp; Seminars Costs</t>
  </si>
  <si>
    <t>45250 Conferences &amp; Meetings</t>
  </si>
  <si>
    <t>45400 Outside Services - Professional</t>
  </si>
  <si>
    <t>45500 Outside Services - Non Professional / Maintenance</t>
  </si>
  <si>
    <t>45600 Graphics &amp; Reprographics</t>
  </si>
  <si>
    <t>45650 Taxes &amp; Permits</t>
  </si>
  <si>
    <t>49000 Miscellaneous Expenses</t>
  </si>
  <si>
    <t>Bay Delta Initiatives Program</t>
  </si>
  <si>
    <t>O&amp;M Costs by Group</t>
  </si>
  <si>
    <t>YTD Dec 2013</t>
  </si>
  <si>
    <t>Other</t>
  </si>
  <si>
    <t>Regular Labor Costs by Group</t>
  </si>
  <si>
    <t>YTD Nov 2013</t>
  </si>
  <si>
    <t>FTEs by Group</t>
  </si>
  <si>
    <t>2014*</t>
  </si>
  <si>
    <t>No of employees</t>
  </si>
  <si>
    <t>No of FTEs</t>
  </si>
  <si>
    <t>* 11 payroll periods</t>
  </si>
  <si>
    <t>BDCP Budget Notes</t>
  </si>
  <si>
    <t xml:space="preserve">Hard to know what is in budget for BDCP.  Only 1 generic Bay Delta project (901302) was availabe to budget to.  The specific Bay Delta Initiative projects were not available. </t>
  </si>
  <si>
    <t>I don't think WRM's CFY budget below is related to Bay Delta Iniative.  The General Manager has a specific organization called 'Bay Delta Initiatve'.  They did not allocate many costs to Bay Delta project for FY 15 or 16.</t>
  </si>
  <si>
    <t>See budget below for Bay Delta Iniative org (all costs) within the GM's office.  $2.3M was identified in executive presenation as Bay Delta professional services in FY 15 &amp; 16.</t>
  </si>
  <si>
    <t>Engineering told us that they would increase current FTEs from 10 to 15 next year for BDCP and they allocated $3.0M to labor, $360K to professional svcs &amp; 150K to travel for Bay Delta.</t>
  </si>
  <si>
    <t xml:space="preserve">External Affairs also did not allocate costs to Bay Delta project. </t>
  </si>
  <si>
    <t>GM office labor</t>
  </si>
  <si>
    <t>GM spent $3.6M on labor for BDCP in FY 2013</t>
  </si>
  <si>
    <t>GM office professional services</t>
  </si>
  <si>
    <t>FY 15 &amp; 16 noted in presentation but not allocated in budget system</t>
  </si>
  <si>
    <t>GM office travel/other</t>
  </si>
  <si>
    <t>Engineering labor</t>
  </si>
  <si>
    <t>Engineering professional services</t>
  </si>
  <si>
    <t>Engineering travel/other</t>
  </si>
  <si>
    <t>RPDM labor</t>
  </si>
  <si>
    <t>RPDM professional services</t>
  </si>
  <si>
    <t>RPDM travel/other</t>
  </si>
  <si>
    <t>GM labor estimate</t>
  </si>
  <si>
    <t>GM travel/other estimate</t>
  </si>
  <si>
    <t>External Affairs estimate</t>
  </si>
  <si>
    <t>Groups that allocated costs to Bay Delta Project 901302</t>
  </si>
  <si>
    <t>Bay Delta Initiatives Org budget</t>
  </si>
  <si>
    <t>Outside Services</t>
  </si>
  <si>
    <t xml:space="preserve">FY 15 &amp; 16 includes $2.3M for Bay Delta &amp; $.3M other </t>
  </si>
  <si>
    <t>Increased communication &amp; outreach efforts (Rodriguez Strategies $185K, J. Fambro + $75K)</t>
  </si>
  <si>
    <t>$300K increase for Environmental planning (PCRP), $100K various on-call architectural consultants (to support DWR, HSE, O&amp;M)</t>
  </si>
  <si>
    <t>$300K increase for EMS Storage warranty; $100K carpet replacement; $200K misc</t>
  </si>
  <si>
    <t>$1.1M increase for Securitas Security (maintenance for security equipment) offset by $433K decrease in prof/R&amp;M O/S</t>
  </si>
  <si>
    <t>$200K increase for Colorado River water use investigation in FY 15 &amp; 16</t>
  </si>
  <si>
    <t>no detail provided for FY 15 &amp; 16</t>
  </si>
  <si>
    <t>$232K increase for succession planning; FY 15 &amp; 16 includes $50K for mgmt forum; $75K for HR org assessment</t>
  </si>
  <si>
    <t>$100K increase for website, GIS, handheld devices, Microsoft</t>
  </si>
  <si>
    <t>misc small</t>
  </si>
  <si>
    <t>$.1M carpet replacement and $.2M misc small</t>
  </si>
  <si>
    <t>$1.1M increase for Securitas Security (maintenance for security equipment)</t>
  </si>
  <si>
    <t>$.3M EMS Storage Warranty</t>
  </si>
  <si>
    <t>increase in inspection trips</t>
  </si>
  <si>
    <t>$125K increase for State &amp; Federal legislative travel; $30K increase for media trips</t>
  </si>
  <si>
    <t>$5K increase for G. Breaux, $4K K. Norris, $6K Treasurer; $2K J. Skillman</t>
  </si>
  <si>
    <t>$70K increase for Bay Delta preliminary design/reviews</t>
  </si>
  <si>
    <t>Increase in travel related to shutdown support</t>
  </si>
  <si>
    <t>$11K increase for CRA related travel</t>
  </si>
</sst>
</file>

<file path=xl/styles.xml><?xml version="1.0" encoding="utf-8"?>
<styleSheet xmlns="http://schemas.openxmlformats.org/spreadsheetml/2006/main">
  <numFmts count="8">
    <numFmt numFmtId="43" formatCode="_(* #,##0.00_);_(* \(#,##0.00\);_(* &quot;-&quot;??_);_(@_)"/>
    <numFmt numFmtId="164" formatCode="_(* #,##0_);_(* \(#,##0\);_(* &quot;-&quot;??_);_(@_)"/>
    <numFmt numFmtId="165" formatCode="_(* #,##0.0_);_(* \(#,##0.0\);_(* &quot;-&quot;??_);_(@_)"/>
    <numFmt numFmtId="166" formatCode="_(* #,##0.0_);_(* \(#,##0.0\);_(* &quot;-&quot;?_);_(@_)"/>
    <numFmt numFmtId="167" formatCode="0.0"/>
    <numFmt numFmtId="168" formatCode="#,##0;\(#,##0\);&quot; &quot;"/>
    <numFmt numFmtId="169" formatCode="#,##0%;\(#,##0%\);&quot;—&quot;"/>
    <numFmt numFmtId="170" formatCode="#,##0.0;\(#,##0.0\);&quot; &quot;"/>
  </numFmts>
  <fonts count="35">
    <font>
      <sz val="11"/>
      <color theme="1"/>
      <name val="Calibri"/>
      <family val="2"/>
      <scheme val="minor"/>
    </font>
    <font>
      <sz val="11"/>
      <color theme="1"/>
      <name val="Calibri"/>
      <family val="2"/>
      <scheme val="minor"/>
    </font>
    <font>
      <b/>
      <sz val="11"/>
      <color rgb="FF000000"/>
      <name val="Calibri"/>
      <family val="2"/>
    </font>
    <font>
      <sz val="11"/>
      <color theme="1"/>
      <name val="Calibri"/>
      <family val="2"/>
    </font>
    <font>
      <sz val="11"/>
      <color rgb="FF000000"/>
      <name val="Calibri"/>
      <family val="2"/>
    </font>
    <font>
      <sz val="11"/>
      <color rgb="FF000000"/>
      <name val="Calibri"/>
    </font>
    <font>
      <i/>
      <sz val="11"/>
      <color rgb="FF000000"/>
      <name val="Calibri"/>
      <family val="2"/>
    </font>
    <font>
      <i/>
      <sz val="9"/>
      <color rgb="FF000000"/>
      <name val="Calibri"/>
      <family val="2"/>
    </font>
    <font>
      <i/>
      <sz val="10"/>
      <color rgb="FF000000"/>
      <name val="Calibri"/>
      <family val="2"/>
    </font>
    <font>
      <sz val="10"/>
      <color rgb="FF000000"/>
      <name val="Calibri"/>
      <family val="2"/>
    </font>
    <font>
      <b/>
      <sz val="10"/>
      <color rgb="FF000000"/>
      <name val="Calibri"/>
      <family val="2"/>
    </font>
    <font>
      <sz val="9"/>
      <color rgb="FF000000"/>
      <name val="Calibri"/>
      <family val="2"/>
    </font>
    <font>
      <b/>
      <sz val="9"/>
      <color rgb="FF000000"/>
      <name val="Tahoma"/>
      <charset val="1"/>
    </font>
    <font>
      <sz val="9"/>
      <color rgb="FF000000"/>
      <name val="Tahoma"/>
      <charset val="1"/>
    </font>
    <font>
      <b/>
      <sz val="14"/>
      <color rgb="FF000000"/>
      <name val="Calibri"/>
      <family val="2"/>
    </font>
    <font>
      <b/>
      <sz val="12"/>
      <color rgb="FF000000"/>
      <name val="Calibri"/>
      <family val="2"/>
    </font>
    <font>
      <sz val="12"/>
      <color rgb="FF000000"/>
      <name val="Calibri"/>
      <family val="2"/>
    </font>
    <font>
      <sz val="10"/>
      <color rgb="FF000000"/>
      <name val="Arial"/>
      <family val="2"/>
    </font>
    <font>
      <b/>
      <i/>
      <sz val="9"/>
      <color rgb="FF000000"/>
      <name val="Calibri"/>
      <family val="2"/>
    </font>
    <font>
      <b/>
      <sz val="9"/>
      <color rgb="FF000000"/>
      <name val="Tahoma"/>
      <family val="2"/>
    </font>
    <font>
      <sz val="9"/>
      <color rgb="FF000000"/>
      <name val="Tahoma"/>
      <family val="2"/>
    </font>
    <font>
      <sz val="12"/>
      <color rgb="FFF6F6F6"/>
      <name val="Arial"/>
      <family val="2"/>
    </font>
    <font>
      <sz val="8"/>
      <color rgb="FF000000"/>
      <name val="Arial"/>
      <family val="2"/>
    </font>
    <font>
      <b/>
      <sz val="12"/>
      <color rgb="FF000000"/>
      <name val="Arial"/>
      <family val="2"/>
    </font>
    <font>
      <b/>
      <u/>
      <sz val="8"/>
      <color rgb="FF0000FF"/>
      <name val="Arial"/>
      <family val="2"/>
    </font>
    <font>
      <b/>
      <sz val="8"/>
      <color rgb="FF000000"/>
      <name val="Arial"/>
      <family val="2"/>
    </font>
    <font>
      <u/>
      <sz val="8"/>
      <color rgb="FF0000FF"/>
      <name val="Arial"/>
      <family val="2"/>
    </font>
    <font>
      <sz val="8"/>
      <color rgb="FF000000"/>
      <name val="Calibri"/>
      <family val="2"/>
    </font>
    <font>
      <sz val="12"/>
      <color rgb="FF000000"/>
      <name val="Arial"/>
      <family val="2"/>
    </font>
    <font>
      <sz val="9"/>
      <color rgb="FF000000"/>
      <name val="Arial"/>
      <family val="2"/>
    </font>
    <font>
      <sz val="9"/>
      <name val="Arial"/>
      <family val="2"/>
    </font>
    <font>
      <b/>
      <sz val="9"/>
      <name val="Arial"/>
      <family val="2"/>
    </font>
    <font>
      <i/>
      <sz val="9"/>
      <color rgb="FF000000"/>
      <name val="Arial"/>
      <family val="2"/>
    </font>
    <font>
      <b/>
      <sz val="9"/>
      <color rgb="FF000000"/>
      <name val="Arial"/>
      <family val="2"/>
    </font>
    <font>
      <i/>
      <sz val="12"/>
      <color rgb="FF000000"/>
      <name val="Calibri"/>
      <family val="2"/>
    </font>
  </fonts>
  <fills count="11">
    <fill>
      <patternFill patternType="none"/>
    </fill>
    <fill>
      <patternFill patternType="gray125"/>
    </fill>
    <fill>
      <patternFill patternType="solid">
        <fgColor rgb="FFDCE6F1"/>
        <bgColor rgb="FF000000"/>
      </patternFill>
    </fill>
    <fill>
      <patternFill patternType="solid">
        <fgColor rgb="FFF6F6F6"/>
        <bgColor rgb="FF000000"/>
      </patternFill>
    </fill>
    <fill>
      <patternFill patternType="solid">
        <fgColor rgb="FFFFFF00"/>
        <bgColor rgb="FF000000"/>
      </patternFill>
    </fill>
    <fill>
      <patternFill patternType="solid">
        <fgColor rgb="FFF5F5F5"/>
        <bgColor rgb="FF000000"/>
      </patternFill>
    </fill>
    <fill>
      <patternFill patternType="solid">
        <fgColor rgb="FFEEFFFF"/>
        <bgColor rgb="FF000000"/>
      </patternFill>
    </fill>
    <fill>
      <patternFill patternType="solid">
        <fgColor rgb="FFFFEEFF"/>
        <bgColor rgb="FF000000"/>
      </patternFill>
    </fill>
    <fill>
      <patternFill patternType="solid">
        <fgColor rgb="FFFFFFEE"/>
        <bgColor rgb="FF000000"/>
      </patternFill>
    </fill>
    <fill>
      <patternFill patternType="solid">
        <fgColor rgb="FFF2F2F2"/>
        <bgColor rgb="FF000000"/>
      </patternFill>
    </fill>
    <fill>
      <patternFill patternType="solid">
        <fgColor rgb="FFDAEEF3"/>
        <bgColor rgb="FF000000"/>
      </patternFill>
    </fill>
  </fills>
  <borders count="36">
    <border>
      <left/>
      <right/>
      <top/>
      <bottom/>
      <diagonal/>
    </border>
    <border>
      <left/>
      <right/>
      <top style="thin">
        <color indexed="64"/>
      </top>
      <bottom style="thin">
        <color indexed="64"/>
      </bottom>
      <diagonal/>
    </border>
    <border>
      <left/>
      <right/>
      <top/>
      <bottom style="thin">
        <color indexed="64"/>
      </bottom>
      <diagonal/>
    </border>
    <border>
      <left/>
      <right style="thin">
        <color rgb="FFC0C0C0"/>
      </right>
      <top/>
      <bottom/>
      <diagonal/>
    </border>
    <border>
      <left style="thin">
        <color rgb="FFC0C0C0"/>
      </left>
      <right style="thin">
        <color rgb="FFC0C0C0"/>
      </right>
      <top/>
      <bottom/>
      <diagonal/>
    </border>
    <border>
      <left style="thin">
        <color rgb="FFC0C0C0"/>
      </left>
      <right/>
      <top/>
      <bottom style="thin">
        <color rgb="FFC0C0C0"/>
      </bottom>
      <diagonal/>
    </border>
    <border>
      <left/>
      <right/>
      <top/>
      <bottom style="thin">
        <color rgb="FFC0C0C0"/>
      </bottom>
      <diagonal/>
    </border>
    <border>
      <left/>
      <right style="thin">
        <color rgb="FFC0C0C0"/>
      </right>
      <top/>
      <bottom style="thin">
        <color rgb="FFC0C0C0"/>
      </bottom>
      <diagonal/>
    </border>
    <border>
      <left style="thin">
        <color rgb="FFC0C0C0"/>
      </left>
      <right style="thin">
        <color rgb="FFC0C0C0"/>
      </right>
      <top/>
      <bottom style="thin">
        <color rgb="FFC0C0C0"/>
      </bottom>
      <diagonal/>
    </border>
    <border>
      <left style="thin">
        <color rgb="FFC0C0C0"/>
      </left>
      <right style="thin">
        <color rgb="FFC0C0C0"/>
      </right>
      <top style="thin">
        <color rgb="FFC0C0C0"/>
      </top>
      <bottom style="thin">
        <color rgb="FFC0C0C0"/>
      </bottom>
      <diagonal/>
    </border>
    <border>
      <left style="thin">
        <color rgb="FFC0C0C0"/>
      </left>
      <right/>
      <top style="thin">
        <color rgb="FFC0C0C0"/>
      </top>
      <bottom style="thin">
        <color rgb="FFC0C0C0"/>
      </bottom>
      <diagonal/>
    </border>
    <border>
      <left/>
      <right style="thin">
        <color rgb="FFC0C0C0"/>
      </right>
      <top style="thin">
        <color rgb="FFC0C0C0"/>
      </top>
      <bottom style="thin">
        <color rgb="FFC0C0C0"/>
      </bottom>
      <diagonal/>
    </border>
    <border>
      <left/>
      <right style="thin">
        <color rgb="FFC0C0C0"/>
      </right>
      <top style="thin">
        <color rgb="FFC0C0C0"/>
      </top>
      <bottom/>
      <diagonal/>
    </border>
    <border>
      <left style="thin">
        <color rgb="FFC0C0C0"/>
      </left>
      <right style="thin">
        <color rgb="FFC0C0C0"/>
      </right>
      <top style="thin">
        <color rgb="FFC0C0C0"/>
      </top>
      <bottom/>
      <diagonal/>
    </border>
    <border>
      <left style="thin">
        <color rgb="FFC0C0C0"/>
      </left>
      <right/>
      <top style="thin">
        <color rgb="FFC0C0C0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rgb="FFC0C0C0"/>
      </right>
      <top style="thin">
        <color indexed="64"/>
      </top>
      <bottom/>
      <diagonal/>
    </border>
    <border>
      <left style="thin">
        <color rgb="FFC0C0C0"/>
      </left>
      <right style="thin">
        <color rgb="FFC0C0C0"/>
      </right>
      <top style="thin">
        <color indexed="64"/>
      </top>
      <bottom/>
      <diagonal/>
    </border>
    <border>
      <left style="thin">
        <color rgb="FFC0C0C0"/>
      </left>
      <right/>
      <top style="thin">
        <color indexed="64"/>
      </top>
      <bottom style="thin">
        <color rgb="FFC0C0C0"/>
      </bottom>
      <diagonal/>
    </border>
    <border>
      <left/>
      <right/>
      <top style="thin">
        <color indexed="64"/>
      </top>
      <bottom style="thin">
        <color rgb="FFC0C0C0"/>
      </bottom>
      <diagonal/>
    </border>
    <border>
      <left/>
      <right style="thin">
        <color indexed="64"/>
      </right>
      <top style="thin">
        <color indexed="64"/>
      </top>
      <bottom style="thin">
        <color rgb="FFC0C0C0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 style="thin">
        <color rgb="FFC0C0C0"/>
      </right>
      <top/>
      <bottom style="thin">
        <color indexed="64"/>
      </bottom>
      <diagonal/>
    </border>
    <border>
      <left style="thin">
        <color rgb="FFC0C0C0"/>
      </left>
      <right style="thin">
        <color rgb="FFC0C0C0"/>
      </right>
      <top/>
      <bottom style="thin">
        <color indexed="64"/>
      </bottom>
      <diagonal/>
    </border>
    <border>
      <left style="thin">
        <color rgb="FFC0C0C0"/>
      </left>
      <right style="thin">
        <color rgb="FFC0C0C0"/>
      </right>
      <top style="thin">
        <color rgb="FFC0C0C0"/>
      </top>
      <bottom style="thin">
        <color indexed="64"/>
      </bottom>
      <diagonal/>
    </border>
    <border>
      <left style="thin">
        <color rgb="FFC0C0C0"/>
      </left>
      <right style="thin">
        <color indexed="64"/>
      </right>
      <top style="thin">
        <color rgb="FFC0C0C0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rgb="FFC0C0C0"/>
      </left>
      <right style="thin">
        <color rgb="FFC0C0C0"/>
      </right>
      <top style="thin">
        <color indexed="64"/>
      </top>
      <bottom style="thin">
        <color indexed="64"/>
      </bottom>
      <diagonal/>
    </border>
    <border>
      <left style="thin">
        <color rgb="FFC0C0C0"/>
      </left>
      <right/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/>
      <diagonal/>
    </border>
    <border>
      <left/>
      <right/>
      <top style="thin">
        <color indexed="64"/>
      </top>
      <bottom/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</borders>
  <cellStyleXfs count="3">
    <xf numFmtId="0" fontId="0" fillId="0" borderId="0"/>
    <xf numFmtId="43" fontId="1" fillId="0" borderId="0" applyFont="0" applyFill="0" applyBorder="0" applyAlignment="0" applyProtection="0"/>
    <xf numFmtId="9" fontId="1" fillId="0" borderId="0" applyFont="0" applyFill="0" applyBorder="0" applyAlignment="0" applyProtection="0"/>
  </cellStyleXfs>
  <cellXfs count="185">
    <xf numFmtId="0" fontId="0" fillId="0" borderId="0" xfId="0"/>
    <xf numFmtId="0" fontId="2" fillId="0" borderId="0" xfId="0" applyFont="1" applyFill="1" applyBorder="1"/>
    <xf numFmtId="0" fontId="3" fillId="0" borderId="0" xfId="0" applyFont="1" applyFill="1" applyBorder="1"/>
    <xf numFmtId="0" fontId="2" fillId="0" borderId="0" xfId="0" applyFont="1" applyFill="1" applyBorder="1" applyAlignment="1">
      <alignment wrapText="1"/>
    </xf>
    <xf numFmtId="0" fontId="2" fillId="2" borderId="0" xfId="0" applyFont="1" applyFill="1" applyBorder="1" applyAlignment="1">
      <alignment horizontal="center"/>
    </xf>
    <xf numFmtId="164" fontId="2" fillId="2" borderId="0" xfId="1" applyNumberFormat="1" applyFont="1" applyFill="1" applyBorder="1" applyAlignment="1">
      <alignment horizontal="center"/>
    </xf>
    <xf numFmtId="164" fontId="3" fillId="0" borderId="0" xfId="1" applyNumberFormat="1" applyFont="1" applyFill="1" applyBorder="1"/>
    <xf numFmtId="9" fontId="3" fillId="0" borderId="0" xfId="2" applyFont="1" applyFill="1" applyBorder="1"/>
    <xf numFmtId="164" fontId="5" fillId="0" borderId="0" xfId="1" applyNumberFormat="1" applyFont="1" applyFill="1" applyBorder="1" applyAlignment="1"/>
    <xf numFmtId="164" fontId="2" fillId="0" borderId="1" xfId="1" applyNumberFormat="1" applyFont="1" applyFill="1" applyBorder="1"/>
    <xf numFmtId="164" fontId="2" fillId="0" borderId="0" xfId="1" applyNumberFormat="1" applyFont="1" applyFill="1" applyBorder="1"/>
    <xf numFmtId="9" fontId="2" fillId="0" borderId="1" xfId="2" applyFont="1" applyFill="1" applyBorder="1"/>
    <xf numFmtId="0" fontId="6" fillId="0" borderId="0" xfId="0" applyFont="1" applyFill="1" applyBorder="1"/>
    <xf numFmtId="0" fontId="2" fillId="0" borderId="0" xfId="0" applyFont="1" applyFill="1" applyBorder="1" applyAlignment="1">
      <alignment horizontal="center"/>
    </xf>
    <xf numFmtId="0" fontId="3" fillId="0" borderId="0" xfId="0" applyFont="1" applyFill="1" applyBorder="1" applyAlignment="1">
      <alignment horizontal="right"/>
    </xf>
    <xf numFmtId="0" fontId="7" fillId="0" borderId="0" xfId="0" applyFont="1" applyFill="1" applyBorder="1"/>
    <xf numFmtId="0" fontId="8" fillId="0" borderId="0" xfId="0" applyFont="1" applyFill="1" applyBorder="1"/>
    <xf numFmtId="164" fontId="8" fillId="0" borderId="0" xfId="0" applyNumberFormat="1" applyFont="1" applyFill="1" applyBorder="1"/>
    <xf numFmtId="0" fontId="9" fillId="0" borderId="0" xfId="0" applyFont="1" applyFill="1" applyBorder="1"/>
    <xf numFmtId="164" fontId="3" fillId="0" borderId="0" xfId="0" applyNumberFormat="1" applyFont="1" applyFill="1" applyBorder="1"/>
    <xf numFmtId="9" fontId="2" fillId="0" borderId="0" xfId="2" applyFont="1" applyFill="1" applyBorder="1"/>
    <xf numFmtId="164" fontId="8" fillId="0" borderId="0" xfId="1" applyNumberFormat="1" applyFont="1" applyFill="1" applyBorder="1"/>
    <xf numFmtId="164" fontId="10" fillId="0" borderId="0" xfId="1" applyNumberFormat="1" applyFont="1" applyFill="1" applyBorder="1"/>
    <xf numFmtId="9" fontId="10" fillId="0" borderId="0" xfId="2" applyFont="1" applyFill="1" applyBorder="1"/>
    <xf numFmtId="164" fontId="9" fillId="0" borderId="0" xfId="1" applyNumberFormat="1" applyFont="1" applyFill="1" applyBorder="1"/>
    <xf numFmtId="0" fontId="11" fillId="0" borderId="0" xfId="0" applyFont="1" applyFill="1" applyBorder="1"/>
    <xf numFmtId="165" fontId="4" fillId="0" borderId="0" xfId="1" applyNumberFormat="1" applyFont="1" applyFill="1" applyBorder="1" applyAlignment="1">
      <alignment horizontal="right" wrapText="1"/>
    </xf>
    <xf numFmtId="165" fontId="3" fillId="0" borderId="0" xfId="1" applyNumberFormat="1" applyFont="1" applyFill="1" applyBorder="1"/>
    <xf numFmtId="164" fontId="3" fillId="0" borderId="2" xfId="1" applyNumberFormat="1" applyFont="1" applyFill="1" applyBorder="1"/>
    <xf numFmtId="9" fontId="3" fillId="0" borderId="2" xfId="2" applyFont="1" applyFill="1" applyBorder="1"/>
    <xf numFmtId="0" fontId="2" fillId="0" borderId="1" xfId="0" applyFont="1" applyFill="1" applyBorder="1"/>
    <xf numFmtId="164" fontId="2" fillId="0" borderId="0" xfId="1" applyNumberFormat="1" applyFont="1" applyFill="1" applyBorder="1" applyAlignment="1">
      <alignment horizontal="center"/>
    </xf>
    <xf numFmtId="164" fontId="6" fillId="0" borderId="0" xfId="1" applyNumberFormat="1" applyFont="1" applyFill="1" applyBorder="1"/>
    <xf numFmtId="0" fontId="3" fillId="0" borderId="0" xfId="0" applyFont="1" applyFill="1" applyBorder="1" applyAlignment="1">
      <alignment horizontal="left"/>
    </xf>
    <xf numFmtId="0" fontId="6" fillId="0" borderId="0" xfId="0" applyFont="1" applyFill="1" applyBorder="1" applyAlignment="1">
      <alignment horizontal="left"/>
    </xf>
    <xf numFmtId="0" fontId="14" fillId="0" borderId="0" xfId="0" applyFont="1" applyFill="1" applyBorder="1"/>
    <xf numFmtId="0" fontId="3" fillId="0" borderId="0" xfId="0" applyFont="1" applyFill="1" applyBorder="1" applyAlignment="1">
      <alignment wrapText="1"/>
    </xf>
    <xf numFmtId="0" fontId="15" fillId="2" borderId="2" xfId="0" applyFont="1" applyFill="1" applyBorder="1" applyAlignment="1">
      <alignment horizontal="center"/>
    </xf>
    <xf numFmtId="0" fontId="15" fillId="2" borderId="2" xfId="0" applyFont="1" applyFill="1" applyBorder="1"/>
    <xf numFmtId="0" fontId="15" fillId="2" borderId="2" xfId="0" applyFont="1" applyFill="1" applyBorder="1" applyAlignment="1">
      <alignment horizontal="center" wrapText="1"/>
    </xf>
    <xf numFmtId="166" fontId="3" fillId="0" borderId="0" xfId="0" applyNumberFormat="1" applyFont="1" applyFill="1" applyBorder="1"/>
    <xf numFmtId="0" fontId="3" fillId="0" borderId="0" xfId="0" applyFont="1" applyFill="1" applyBorder="1" applyAlignment="1">
      <alignment horizontal="left" wrapText="1"/>
    </xf>
    <xf numFmtId="165" fontId="3" fillId="0" borderId="2" xfId="1" applyNumberFormat="1" applyFont="1" applyFill="1" applyBorder="1"/>
    <xf numFmtId="166" fontId="3" fillId="0" borderId="2" xfId="0" applyNumberFormat="1" applyFont="1" applyFill="1" applyBorder="1"/>
    <xf numFmtId="165" fontId="3" fillId="0" borderId="0" xfId="0" applyNumberFormat="1" applyFont="1" applyFill="1" applyBorder="1"/>
    <xf numFmtId="165" fontId="3" fillId="0" borderId="0" xfId="1" applyNumberFormat="1" applyFont="1" applyFill="1" applyBorder="1" applyAlignment="1">
      <alignment horizontal="left"/>
    </xf>
    <xf numFmtId="167" fontId="3" fillId="0" borderId="0" xfId="0" applyNumberFormat="1" applyFont="1" applyFill="1" applyBorder="1"/>
    <xf numFmtId="0" fontId="2" fillId="2" borderId="0" xfId="0" applyFont="1" applyFill="1" applyBorder="1"/>
    <xf numFmtId="9" fontId="3" fillId="0" borderId="0" xfId="2" applyNumberFormat="1" applyFont="1" applyFill="1" applyBorder="1"/>
    <xf numFmtId="0" fontId="16" fillId="0" borderId="0" xfId="0" applyFont="1" applyFill="1" applyBorder="1"/>
    <xf numFmtId="165" fontId="16" fillId="0" borderId="0" xfId="0" applyNumberFormat="1" applyFont="1" applyFill="1" applyBorder="1"/>
    <xf numFmtId="0" fontId="17" fillId="0" borderId="0" xfId="0" applyFont="1" applyFill="1" applyBorder="1" applyAlignment="1">
      <alignment wrapText="1"/>
    </xf>
    <xf numFmtId="0" fontId="17" fillId="0" borderId="0" xfId="0" applyFont="1" applyFill="1" applyBorder="1"/>
    <xf numFmtId="0" fontId="15" fillId="0" borderId="0" xfId="0" applyFont="1" applyFill="1" applyBorder="1"/>
    <xf numFmtId="165" fontId="15" fillId="0" borderId="0" xfId="0" applyNumberFormat="1" applyFont="1" applyFill="1" applyBorder="1" applyAlignment="1">
      <alignment horizontal="center"/>
    </xf>
    <xf numFmtId="165" fontId="15" fillId="0" borderId="2" xfId="0" applyNumberFormat="1" applyFont="1" applyFill="1" applyBorder="1" applyAlignment="1">
      <alignment horizontal="center" wrapText="1"/>
    </xf>
    <xf numFmtId="165" fontId="15" fillId="0" borderId="2" xfId="0" applyNumberFormat="1" applyFont="1" applyFill="1" applyBorder="1" applyAlignment="1">
      <alignment horizontal="center"/>
    </xf>
    <xf numFmtId="0" fontId="15" fillId="0" borderId="2" xfId="0" applyFont="1" applyFill="1" applyBorder="1" applyAlignment="1">
      <alignment horizontal="center" wrapText="1"/>
    </xf>
    <xf numFmtId="0" fontId="15" fillId="0" borderId="2" xfId="0" applyFont="1" applyFill="1" applyBorder="1" applyAlignment="1">
      <alignment horizontal="center"/>
    </xf>
    <xf numFmtId="165" fontId="17" fillId="0" borderId="0" xfId="0" applyNumberFormat="1" applyFont="1" applyFill="1" applyBorder="1"/>
    <xf numFmtId="165" fontId="6" fillId="0" borderId="0" xfId="0" applyNumberFormat="1" applyFont="1" applyFill="1" applyBorder="1" applyAlignment="1">
      <alignment horizontal="left"/>
    </xf>
    <xf numFmtId="164" fontId="3" fillId="0" borderId="2" xfId="0" applyNumberFormat="1" applyFont="1" applyFill="1" applyBorder="1"/>
    <xf numFmtId="165" fontId="3" fillId="0" borderId="2" xfId="0" applyNumberFormat="1" applyFont="1" applyFill="1" applyBorder="1"/>
    <xf numFmtId="164" fontId="2" fillId="0" borderId="0" xfId="0" applyNumberFormat="1" applyFont="1" applyFill="1" applyBorder="1"/>
    <xf numFmtId="0" fontId="18" fillId="0" borderId="0" xfId="0" applyFont="1" applyFill="1" applyBorder="1" applyAlignment="1">
      <alignment horizontal="left" wrapText="1"/>
    </xf>
    <xf numFmtId="43" fontId="3" fillId="0" borderId="0" xfId="0" applyNumberFormat="1" applyFont="1" applyFill="1" applyBorder="1"/>
    <xf numFmtId="49" fontId="22" fillId="3" borderId="9" xfId="0" applyNumberFormat="1" applyFont="1" applyFill="1" applyBorder="1" applyAlignment="1">
      <alignment horizontal="center" wrapText="1"/>
    </xf>
    <xf numFmtId="49" fontId="22" fillId="3" borderId="10" xfId="0" applyNumberFormat="1" applyFont="1" applyFill="1" applyBorder="1" applyAlignment="1">
      <alignment horizontal="center" wrapText="1"/>
    </xf>
    <xf numFmtId="49" fontId="23" fillId="4" borderId="11" xfId="0" applyNumberFormat="1" applyFont="1" applyFill="1" applyBorder="1" applyAlignment="1">
      <alignment horizontal="center" vertical="center" wrapText="1"/>
    </xf>
    <xf numFmtId="0" fontId="22" fillId="4" borderId="0" xfId="0" applyFont="1" applyFill="1" applyBorder="1" applyAlignment="1">
      <alignment horizontal="left" vertical="center"/>
    </xf>
    <xf numFmtId="168" fontId="24" fillId="4" borderId="9" xfId="0" applyNumberFormat="1" applyFont="1" applyFill="1" applyBorder="1" applyAlignment="1">
      <alignment horizontal="right" vertical="center"/>
    </xf>
    <xf numFmtId="168" fontId="25" fillId="4" borderId="9" xfId="0" applyNumberFormat="1" applyFont="1" applyFill="1" applyBorder="1" applyAlignment="1">
      <alignment horizontal="right" vertical="center"/>
    </xf>
    <xf numFmtId="168" fontId="25" fillId="5" borderId="9" xfId="0" applyNumberFormat="1" applyFont="1" applyFill="1" applyBorder="1" applyAlignment="1">
      <alignment horizontal="right" vertical="center"/>
    </xf>
    <xf numFmtId="169" fontId="25" fillId="5" borderId="10" xfId="0" applyNumberFormat="1" applyFont="1" applyFill="1" applyBorder="1" applyAlignment="1">
      <alignment horizontal="right" vertical="center"/>
    </xf>
    <xf numFmtId="49" fontId="22" fillId="0" borderId="11" xfId="0" applyNumberFormat="1" applyFont="1" applyFill="1" applyBorder="1" applyAlignment="1">
      <alignment horizontal="left" vertical="center" wrapText="1"/>
    </xf>
    <xf numFmtId="0" fontId="22" fillId="0" borderId="0" xfId="0" applyFont="1" applyFill="1" applyBorder="1" applyAlignment="1">
      <alignment horizontal="left" vertical="center"/>
    </xf>
    <xf numFmtId="168" fontId="26" fillId="6" borderId="9" xfId="0" applyNumberFormat="1" applyFont="1" applyFill="1" applyBorder="1" applyAlignment="1">
      <alignment horizontal="right" vertical="center"/>
    </xf>
    <xf numFmtId="49" fontId="22" fillId="6" borderId="9" xfId="0" applyNumberFormat="1" applyFont="1" applyFill="1" applyBorder="1" applyAlignment="1">
      <alignment horizontal="right" vertical="center"/>
    </xf>
    <xf numFmtId="168" fontId="24" fillId="7" borderId="9" xfId="0" applyNumberFormat="1" applyFont="1" applyFill="1" applyBorder="1" applyAlignment="1">
      <alignment horizontal="right" vertical="center"/>
    </xf>
    <xf numFmtId="168" fontId="22" fillId="8" borderId="9" xfId="0" applyNumberFormat="1" applyFont="1" applyFill="1" applyBorder="1" applyAlignment="1">
      <alignment horizontal="right" vertical="center"/>
    </xf>
    <xf numFmtId="49" fontId="22" fillId="8" borderId="10" xfId="0" applyNumberFormat="1" applyFont="1" applyFill="1" applyBorder="1" applyAlignment="1">
      <alignment horizontal="right" vertical="center"/>
    </xf>
    <xf numFmtId="0" fontId="27" fillId="0" borderId="0" xfId="0" applyFont="1" applyFill="1" applyBorder="1"/>
    <xf numFmtId="169" fontId="22" fillId="8" borderId="10" xfId="0" applyNumberFormat="1" applyFont="1" applyFill="1" applyBorder="1" applyAlignment="1">
      <alignment horizontal="right" vertical="center"/>
    </xf>
    <xf numFmtId="49" fontId="22" fillId="0" borderId="12" xfId="0" applyNumberFormat="1" applyFont="1" applyFill="1" applyBorder="1" applyAlignment="1">
      <alignment horizontal="left" vertical="center" wrapText="1"/>
    </xf>
    <xf numFmtId="49" fontId="22" fillId="6" borderId="13" xfId="0" applyNumberFormat="1" applyFont="1" applyFill="1" applyBorder="1" applyAlignment="1">
      <alignment horizontal="right" vertical="center"/>
    </xf>
    <xf numFmtId="168" fontId="26" fillId="6" borderId="13" xfId="0" applyNumberFormat="1" applyFont="1" applyFill="1" applyBorder="1" applyAlignment="1">
      <alignment horizontal="right" vertical="center"/>
    </xf>
    <xf numFmtId="168" fontId="24" fillId="7" borderId="13" xfId="0" applyNumberFormat="1" applyFont="1" applyFill="1" applyBorder="1" applyAlignment="1">
      <alignment horizontal="right" vertical="center"/>
    </xf>
    <xf numFmtId="168" fontId="22" fillId="8" borderId="13" xfId="0" applyNumberFormat="1" applyFont="1" applyFill="1" applyBorder="1" applyAlignment="1">
      <alignment horizontal="right" vertical="center"/>
    </xf>
    <xf numFmtId="169" fontId="22" fillId="8" borderId="14" xfId="0" applyNumberFormat="1" applyFont="1" applyFill="1" applyBorder="1" applyAlignment="1">
      <alignment horizontal="right" vertical="center"/>
    </xf>
    <xf numFmtId="49" fontId="28" fillId="0" borderId="0" xfId="0" applyNumberFormat="1" applyFont="1" applyFill="1" applyBorder="1" applyAlignment="1">
      <alignment horizontal="left" vertical="center" wrapText="1"/>
    </xf>
    <xf numFmtId="49" fontId="22" fillId="0" borderId="0" xfId="0" applyNumberFormat="1" applyFont="1" applyFill="1" applyBorder="1" applyAlignment="1">
      <alignment horizontal="right" vertical="center"/>
    </xf>
    <xf numFmtId="168" fontId="26" fillId="0" borderId="0" xfId="0" applyNumberFormat="1" applyFont="1" applyFill="1" applyBorder="1" applyAlignment="1">
      <alignment horizontal="right" vertical="center"/>
    </xf>
    <xf numFmtId="168" fontId="24" fillId="0" borderId="0" xfId="0" applyNumberFormat="1" applyFont="1" applyFill="1" applyBorder="1" applyAlignment="1">
      <alignment horizontal="right" vertical="center"/>
    </xf>
    <xf numFmtId="168" fontId="22" fillId="0" borderId="0" xfId="0" applyNumberFormat="1" applyFont="1" applyFill="1" applyBorder="1" applyAlignment="1">
      <alignment horizontal="right" vertical="center"/>
    </xf>
    <xf numFmtId="169" fontId="22" fillId="0" borderId="0" xfId="0" applyNumberFormat="1" applyFont="1" applyFill="1" applyBorder="1" applyAlignment="1">
      <alignment horizontal="right" vertical="center"/>
    </xf>
    <xf numFmtId="49" fontId="15" fillId="0" borderId="0" xfId="0" applyNumberFormat="1" applyFont="1" applyFill="1" applyBorder="1" applyAlignment="1">
      <alignment horizontal="left" vertical="center" wrapText="1"/>
    </xf>
    <xf numFmtId="0" fontId="22" fillId="9" borderId="15" xfId="0" applyFont="1" applyFill="1" applyBorder="1"/>
    <xf numFmtId="0" fontId="22" fillId="0" borderId="0" xfId="0" applyFont="1" applyFill="1" applyBorder="1"/>
    <xf numFmtId="0" fontId="29" fillId="9" borderId="21" xfId="0" applyFont="1" applyFill="1" applyBorder="1" applyAlignment="1">
      <alignment horizontal="left"/>
    </xf>
    <xf numFmtId="49" fontId="29" fillId="3" borderId="24" xfId="0" applyNumberFormat="1" applyFont="1" applyFill="1" applyBorder="1" applyAlignment="1">
      <alignment horizontal="center" wrapText="1"/>
    </xf>
    <xf numFmtId="49" fontId="29" fillId="3" borderId="25" xfId="0" applyNumberFormat="1" applyFont="1" applyFill="1" applyBorder="1" applyAlignment="1">
      <alignment horizontal="center" wrapText="1"/>
    </xf>
    <xf numFmtId="164" fontId="30" fillId="0" borderId="8" xfId="1" applyNumberFormat="1" applyFont="1" applyFill="1" applyBorder="1" applyAlignment="1">
      <alignment horizontal="left" vertical="center"/>
    </xf>
    <xf numFmtId="0" fontId="29" fillId="0" borderId="0" xfId="0" applyFont="1" applyFill="1" applyBorder="1"/>
    <xf numFmtId="164" fontId="30" fillId="0" borderId="8" xfId="1" applyNumberFormat="1" applyFont="1" applyFill="1" applyBorder="1" applyAlignment="1">
      <alignment horizontal="right" vertical="center"/>
    </xf>
    <xf numFmtId="164" fontId="31" fillId="0" borderId="8" xfId="1" applyNumberFormat="1" applyFont="1" applyFill="1" applyBorder="1" applyAlignment="1">
      <alignment horizontal="right" vertical="center"/>
    </xf>
    <xf numFmtId="164" fontId="29" fillId="0" borderId="0" xfId="1" applyNumberFormat="1" applyFont="1" applyFill="1" applyBorder="1"/>
    <xf numFmtId="9" fontId="30" fillId="0" borderId="8" xfId="2" applyFont="1" applyFill="1" applyBorder="1" applyAlignment="1">
      <alignment horizontal="right" vertical="center"/>
    </xf>
    <xf numFmtId="0" fontId="29" fillId="9" borderId="26" xfId="0" applyFont="1" applyFill="1" applyBorder="1"/>
    <xf numFmtId="168" fontId="31" fillId="5" borderId="27" xfId="0" applyNumberFormat="1" applyFont="1" applyFill="1" applyBorder="1" applyAlignment="1">
      <alignment horizontal="right" vertical="center"/>
    </xf>
    <xf numFmtId="0" fontId="31" fillId="0" borderId="0" xfId="0" applyFont="1" applyFill="1" applyBorder="1" applyAlignment="1">
      <alignment horizontal="left" vertical="center"/>
    </xf>
    <xf numFmtId="169" fontId="31" fillId="5" borderId="28" xfId="0" applyNumberFormat="1" applyFont="1" applyFill="1" applyBorder="1" applyAlignment="1">
      <alignment horizontal="right" vertical="center"/>
    </xf>
    <xf numFmtId="168" fontId="31" fillId="0" borderId="0" xfId="0" applyNumberFormat="1" applyFont="1" applyFill="1" applyBorder="1" applyAlignment="1">
      <alignment horizontal="right" vertical="center"/>
    </xf>
    <xf numFmtId="169" fontId="31" fillId="0" borderId="0" xfId="0" applyNumberFormat="1" applyFont="1" applyFill="1" applyBorder="1" applyAlignment="1">
      <alignment horizontal="right" vertical="center"/>
    </xf>
    <xf numFmtId="0" fontId="32" fillId="0" borderId="0" xfId="0" applyFont="1" applyFill="1" applyBorder="1"/>
    <xf numFmtId="0" fontId="29" fillId="0" borderId="0" xfId="0" applyFont="1" applyFill="1" applyBorder="1" applyAlignment="1">
      <alignment horizontal="left" vertical="center"/>
    </xf>
    <xf numFmtId="0" fontId="30" fillId="0" borderId="0" xfId="0" applyFont="1" applyFill="1" applyBorder="1" applyAlignment="1">
      <alignment horizontal="left" vertical="center"/>
    </xf>
    <xf numFmtId="164" fontId="30" fillId="0" borderId="9" xfId="1" applyNumberFormat="1" applyFont="1" applyFill="1" applyBorder="1" applyAlignment="1">
      <alignment horizontal="left" vertical="center"/>
    </xf>
    <xf numFmtId="164" fontId="30" fillId="0" borderId="9" xfId="1" applyNumberFormat="1" applyFont="1" applyFill="1" applyBorder="1" applyAlignment="1">
      <alignment horizontal="right" vertical="center"/>
    </xf>
    <xf numFmtId="164" fontId="31" fillId="0" borderId="9" xfId="1" applyNumberFormat="1" applyFont="1" applyFill="1" applyBorder="1" applyAlignment="1">
      <alignment horizontal="right" vertical="center"/>
    </xf>
    <xf numFmtId="9" fontId="30" fillId="0" borderId="9" xfId="2" applyFont="1" applyFill="1" applyBorder="1" applyAlignment="1">
      <alignment horizontal="right" vertical="center"/>
    </xf>
    <xf numFmtId="164" fontId="30" fillId="0" borderId="13" xfId="1" applyNumberFormat="1" applyFont="1" applyFill="1" applyBorder="1" applyAlignment="1">
      <alignment horizontal="left" vertical="center"/>
    </xf>
    <xf numFmtId="164" fontId="30" fillId="0" borderId="13" xfId="1" applyNumberFormat="1" applyFont="1" applyFill="1" applyBorder="1" applyAlignment="1">
      <alignment horizontal="right" vertical="center"/>
    </xf>
    <xf numFmtId="164" fontId="31" fillId="0" borderId="13" xfId="1" applyNumberFormat="1" applyFont="1" applyFill="1" applyBorder="1" applyAlignment="1">
      <alignment horizontal="right" vertical="center"/>
    </xf>
    <xf numFmtId="9" fontId="30" fillId="0" borderId="13" xfId="2" applyFont="1" applyFill="1" applyBorder="1" applyAlignment="1">
      <alignment horizontal="right" vertical="center"/>
    </xf>
    <xf numFmtId="49" fontId="33" fillId="5" borderId="26" xfId="0" applyNumberFormat="1" applyFont="1" applyFill="1" applyBorder="1" applyAlignment="1">
      <alignment horizontal="center" vertical="center" wrapText="1"/>
    </xf>
    <xf numFmtId="0" fontId="33" fillId="0" borderId="0" xfId="0" applyFont="1" applyFill="1" applyBorder="1" applyAlignment="1">
      <alignment horizontal="left" vertical="center"/>
    </xf>
    <xf numFmtId="164" fontId="31" fillId="5" borderId="27" xfId="1" applyNumberFormat="1" applyFont="1" applyFill="1" applyBorder="1" applyAlignment="1">
      <alignment horizontal="right" vertical="center"/>
    </xf>
    <xf numFmtId="9" fontId="31" fillId="5" borderId="27" xfId="2" applyFont="1" applyFill="1" applyBorder="1" applyAlignment="1">
      <alignment horizontal="right" vertical="center"/>
    </xf>
    <xf numFmtId="49" fontId="33" fillId="0" borderId="0" xfId="0" applyNumberFormat="1" applyFont="1" applyFill="1" applyBorder="1" applyAlignment="1">
      <alignment horizontal="center" vertical="center" wrapText="1"/>
    </xf>
    <xf numFmtId="0" fontId="3" fillId="9" borderId="26" xfId="0" applyFont="1" applyFill="1" applyBorder="1" applyAlignment="1">
      <alignment horizontal="left"/>
    </xf>
    <xf numFmtId="0" fontId="2" fillId="9" borderId="29" xfId="0" applyFont="1" applyFill="1" applyBorder="1" applyAlignment="1">
      <alignment horizontal="center"/>
    </xf>
    <xf numFmtId="0" fontId="2" fillId="9" borderId="1" xfId="0" applyFont="1" applyFill="1" applyBorder="1" applyAlignment="1">
      <alignment horizontal="center"/>
    </xf>
    <xf numFmtId="0" fontId="2" fillId="9" borderId="1" xfId="0" applyFont="1" applyFill="1" applyBorder="1" applyAlignment="1">
      <alignment horizontal="center" wrapText="1"/>
    </xf>
    <xf numFmtId="0" fontId="2" fillId="9" borderId="30" xfId="0" applyFont="1" applyFill="1" applyBorder="1" applyAlignment="1">
      <alignment horizontal="center"/>
    </xf>
    <xf numFmtId="168" fontId="31" fillId="9" borderId="27" xfId="0" applyNumberFormat="1" applyFont="1" applyFill="1" applyBorder="1" applyAlignment="1">
      <alignment horizontal="right" vertical="center"/>
    </xf>
    <xf numFmtId="164" fontId="30" fillId="0" borderId="0" xfId="1" applyNumberFormat="1" applyFont="1" applyFill="1" applyBorder="1" applyAlignment="1">
      <alignment horizontal="right" vertical="center"/>
    </xf>
    <xf numFmtId="39" fontId="3" fillId="0" borderId="0" xfId="0" applyNumberFormat="1" applyFont="1" applyFill="1" applyBorder="1"/>
    <xf numFmtId="164" fontId="30" fillId="0" borderId="4" xfId="1" applyNumberFormat="1" applyFont="1" applyFill="1" applyBorder="1" applyAlignment="1">
      <alignment horizontal="left" vertical="center"/>
    </xf>
    <xf numFmtId="0" fontId="3" fillId="9" borderId="15" xfId="0" applyFont="1" applyFill="1" applyBorder="1"/>
    <xf numFmtId="0" fontId="3" fillId="9" borderId="32" xfId="0" applyFont="1" applyFill="1" applyBorder="1"/>
    <xf numFmtId="0" fontId="3" fillId="9" borderId="21" xfId="0" applyFont="1" applyFill="1" applyBorder="1" applyAlignment="1">
      <alignment horizontal="left"/>
    </xf>
    <xf numFmtId="0" fontId="2" fillId="9" borderId="34" xfId="0" applyFont="1" applyFill="1" applyBorder="1" applyAlignment="1">
      <alignment wrapText="1"/>
    </xf>
    <xf numFmtId="0" fontId="2" fillId="9" borderId="2" xfId="0" applyFont="1" applyFill="1" applyBorder="1"/>
    <xf numFmtId="0" fontId="2" fillId="9" borderId="2" xfId="0" applyFont="1" applyFill="1" applyBorder="1" applyAlignment="1">
      <alignment wrapText="1"/>
    </xf>
    <xf numFmtId="0" fontId="3" fillId="9" borderId="2" xfId="0" applyFont="1" applyFill="1" applyBorder="1"/>
    <xf numFmtId="0" fontId="2" fillId="9" borderId="35" xfId="0" applyFont="1" applyFill="1" applyBorder="1"/>
    <xf numFmtId="170" fontId="30" fillId="0" borderId="9" xfId="0" applyNumberFormat="1" applyFont="1" applyFill="1" applyBorder="1" applyAlignment="1">
      <alignment horizontal="right" vertical="center"/>
    </xf>
    <xf numFmtId="170" fontId="30" fillId="0" borderId="13" xfId="0" applyNumberFormat="1" applyFont="1" applyFill="1" applyBorder="1" applyAlignment="1">
      <alignment horizontal="right" vertical="center"/>
    </xf>
    <xf numFmtId="170" fontId="31" fillId="9" borderId="27" xfId="0" applyNumberFormat="1" applyFont="1" applyFill="1" applyBorder="1" applyAlignment="1">
      <alignment horizontal="right" vertical="center"/>
    </xf>
    <xf numFmtId="170" fontId="31" fillId="10" borderId="27" xfId="0" applyNumberFormat="1" applyFont="1" applyFill="1" applyBorder="1" applyAlignment="1">
      <alignment horizontal="right" vertical="center"/>
    </xf>
    <xf numFmtId="170" fontId="31" fillId="9" borderId="9" xfId="0" applyNumberFormat="1" applyFont="1" applyFill="1" applyBorder="1" applyAlignment="1">
      <alignment horizontal="right" vertical="center"/>
    </xf>
    <xf numFmtId="170" fontId="31" fillId="10" borderId="9" xfId="0" applyNumberFormat="1" applyFont="1" applyFill="1" applyBorder="1" applyAlignment="1">
      <alignment horizontal="right" vertical="center"/>
    </xf>
    <xf numFmtId="0" fontId="34" fillId="0" borderId="0" xfId="0" applyFont="1" applyFill="1" applyBorder="1"/>
    <xf numFmtId="164" fontId="2" fillId="4" borderId="0" xfId="1" applyNumberFormat="1" applyFont="1" applyFill="1" applyBorder="1"/>
    <xf numFmtId="164" fontId="14" fillId="0" borderId="0" xfId="1" applyNumberFormat="1" applyFont="1" applyFill="1" applyBorder="1" applyAlignment="1"/>
    <xf numFmtId="164" fontId="4" fillId="0" borderId="0" xfId="1" applyNumberFormat="1" applyFont="1" applyFill="1" applyBorder="1" applyAlignment="1"/>
    <xf numFmtId="164" fontId="4" fillId="0" borderId="0" xfId="1" applyNumberFormat="1" applyFont="1" applyFill="1" applyBorder="1" applyAlignment="1">
      <alignment horizontal="left"/>
    </xf>
    <xf numFmtId="164" fontId="4" fillId="0" borderId="0" xfId="1" applyNumberFormat="1" applyFont="1" applyFill="1" applyBorder="1" applyAlignment="1">
      <alignment horizontal="right" wrapText="1"/>
    </xf>
    <xf numFmtId="164" fontId="4" fillId="0" borderId="2" xfId="1" applyNumberFormat="1" applyFont="1" applyFill="1" applyBorder="1" applyAlignment="1">
      <alignment horizontal="right" wrapText="1"/>
    </xf>
    <xf numFmtId="0" fontId="2" fillId="0" borderId="0" xfId="0" applyFont="1" applyFill="1" applyBorder="1" applyAlignment="1">
      <alignment wrapText="1"/>
    </xf>
    <xf numFmtId="0" fontId="2" fillId="2" borderId="0" xfId="0" applyFont="1" applyFill="1" applyBorder="1" applyAlignment="1">
      <alignment horizontal="center"/>
    </xf>
    <xf numFmtId="165" fontId="15" fillId="2" borderId="0" xfId="0" applyNumberFormat="1" applyFont="1" applyFill="1" applyBorder="1" applyAlignment="1">
      <alignment horizontal="center"/>
    </xf>
    <xf numFmtId="0" fontId="18" fillId="0" borderId="0" xfId="0" applyFont="1" applyFill="1" applyBorder="1" applyAlignment="1">
      <alignment horizontal="left" wrapText="1"/>
    </xf>
    <xf numFmtId="0" fontId="2" fillId="0" borderId="0" xfId="0" applyFont="1" applyFill="1" applyBorder="1" applyAlignment="1">
      <alignment horizontal="center"/>
    </xf>
    <xf numFmtId="49" fontId="29" fillId="3" borderId="17" xfId="0" applyNumberFormat="1" applyFont="1" applyFill="1" applyBorder="1" applyAlignment="1">
      <alignment horizontal="center" wrapText="1"/>
    </xf>
    <xf numFmtId="49" fontId="29" fillId="3" borderId="23" xfId="0" applyNumberFormat="1" applyFont="1" applyFill="1" applyBorder="1" applyAlignment="1">
      <alignment horizontal="center" wrapText="1"/>
    </xf>
    <xf numFmtId="0" fontId="29" fillId="0" borderId="17" xfId="0" applyFont="1" applyFill="1" applyBorder="1" applyAlignment="1">
      <alignment horizontal="left" vertical="center" wrapText="1"/>
    </xf>
    <xf numFmtId="0" fontId="29" fillId="0" borderId="23" xfId="0" applyFont="1" applyFill="1" applyBorder="1" applyAlignment="1">
      <alignment horizontal="left" vertical="center" wrapText="1"/>
    </xf>
    <xf numFmtId="49" fontId="29" fillId="3" borderId="18" xfId="0" applyNumberFormat="1" applyFont="1" applyFill="1" applyBorder="1" applyAlignment="1">
      <alignment horizontal="center" wrapText="1"/>
    </xf>
    <xf numFmtId="49" fontId="29" fillId="3" borderId="19" xfId="0" applyNumberFormat="1" applyFont="1" applyFill="1" applyBorder="1" applyAlignment="1">
      <alignment horizontal="center" wrapText="1"/>
    </xf>
    <xf numFmtId="49" fontId="29" fillId="3" borderId="20" xfId="0" applyNumberFormat="1" applyFont="1" applyFill="1" applyBorder="1" applyAlignment="1">
      <alignment horizontal="center" wrapText="1"/>
    </xf>
    <xf numFmtId="0" fontId="2" fillId="9" borderId="31" xfId="0" applyFont="1" applyFill="1" applyBorder="1" applyAlignment="1">
      <alignment horizontal="center"/>
    </xf>
    <xf numFmtId="0" fontId="2" fillId="9" borderId="32" xfId="0" applyFont="1" applyFill="1" applyBorder="1" applyAlignment="1">
      <alignment horizontal="center"/>
    </xf>
    <xf numFmtId="0" fontId="2" fillId="9" borderId="33" xfId="0" applyFont="1" applyFill="1" applyBorder="1" applyAlignment="1">
      <alignment horizontal="center"/>
    </xf>
    <xf numFmtId="49" fontId="29" fillId="3" borderId="16" xfId="0" applyNumberFormat="1" applyFont="1" applyFill="1" applyBorder="1" applyAlignment="1">
      <alignment horizontal="left" wrapText="1"/>
    </xf>
    <xf numFmtId="49" fontId="29" fillId="3" borderId="22" xfId="0" applyNumberFormat="1" applyFont="1" applyFill="1" applyBorder="1" applyAlignment="1">
      <alignment horizontal="left" wrapText="1"/>
    </xf>
    <xf numFmtId="49" fontId="22" fillId="3" borderId="4" xfId="0" applyNumberFormat="1" applyFont="1" applyFill="1" applyBorder="1" applyAlignment="1">
      <alignment horizontal="center" wrapText="1"/>
    </xf>
    <xf numFmtId="49" fontId="22" fillId="3" borderId="8" xfId="0" applyNumberFormat="1" applyFont="1" applyFill="1" applyBorder="1" applyAlignment="1">
      <alignment horizontal="center" wrapText="1"/>
    </xf>
    <xf numFmtId="0" fontId="22" fillId="0" borderId="4" xfId="0" applyFont="1" applyFill="1" applyBorder="1" applyAlignment="1">
      <alignment horizontal="left" vertical="center" wrapText="1"/>
    </xf>
    <xf numFmtId="49" fontId="22" fillId="3" borderId="5" xfId="0" applyNumberFormat="1" applyFont="1" applyFill="1" applyBorder="1" applyAlignment="1">
      <alignment horizontal="center" wrapText="1"/>
    </xf>
    <xf numFmtId="49" fontId="22" fillId="3" borderId="6" xfId="0" applyNumberFormat="1" applyFont="1" applyFill="1" applyBorder="1" applyAlignment="1">
      <alignment horizontal="center" wrapText="1"/>
    </xf>
    <xf numFmtId="49" fontId="29" fillId="3" borderId="16" xfId="0" applyNumberFormat="1" applyFont="1" applyFill="1" applyBorder="1" applyAlignment="1">
      <alignment horizontal="center" wrapText="1"/>
    </xf>
    <xf numFmtId="49" fontId="29" fillId="3" borderId="22" xfId="0" applyNumberFormat="1" applyFont="1" applyFill="1" applyBorder="1" applyAlignment="1">
      <alignment horizontal="center" wrapText="1"/>
    </xf>
    <xf numFmtId="49" fontId="21" fillId="3" borderId="3" xfId="0" applyNumberFormat="1" applyFont="1" applyFill="1" applyBorder="1" applyAlignment="1">
      <alignment horizontal="center" wrapText="1"/>
    </xf>
    <xf numFmtId="49" fontId="21" fillId="3" borderId="7" xfId="0" applyNumberFormat="1" applyFont="1" applyFill="1" applyBorder="1" applyAlignment="1">
      <alignment horizontal="center" wrapText="1"/>
    </xf>
  </cellXfs>
  <cellStyles count="3">
    <cellStyle name="Comma" xfId="1" builtinId="3"/>
    <cellStyle name="Normal" xfId="0" builtinId="0"/>
    <cellStyle name="Percent" xfId="2" builtinId="5"/>
  </cellStyles>
  <dxfs count="0"/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3" Type="http://schemas.openxmlformats.org/officeDocument/2006/relationships/worksheet" Target="worksheets/sheet3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worksheet" Target="worksheets/sheet4.xml"/><Relationship Id="rId9" Type="http://schemas.openxmlformats.org/officeDocument/2006/relationships/externalLink" Target="externalLinks/externalLink1.xml"/><Relationship Id="rId14" Type="http://schemas.openxmlformats.org/officeDocument/2006/relationships/customXml" Target="../customXml/item1.xml"/></Relationships>
</file>

<file path=xl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xl/drawing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xl/drawing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0</xdr:col>
      <xdr:colOff>304800</xdr:colOff>
      <xdr:row>17</xdr:row>
      <xdr:rowOff>9525</xdr:rowOff>
    </xdr:from>
    <xdr:to>
      <xdr:col>16</xdr:col>
      <xdr:colOff>493963</xdr:colOff>
      <xdr:row>32</xdr:row>
      <xdr:rowOff>9168</xdr:rowOff>
    </xdr:to>
    <xdr:pic>
      <xdr:nvPicPr>
        <xdr:cNvPr id="2" name="Picture 1"/>
        <xdr:cNvPicPr>
          <a:picLocks noChangeAspect="1"/>
        </xdr:cNvPicPr>
      </xdr:nvPicPr>
      <xdr:blipFill>
        <a:blip xmlns:r="http://schemas.openxmlformats.org/officeDocument/2006/relationships" r:embed="rId1" cstate="print"/>
        <a:stretch>
          <a:fillRect/>
        </a:stretch>
      </xdr:blipFill>
      <xdr:spPr>
        <a:xfrm>
          <a:off x="304800" y="3343275"/>
          <a:ext cx="10704763" cy="2857143"/>
        </a:xfrm>
        <a:prstGeom prst="rect">
          <a:avLst/>
        </a:prstGeom>
      </xdr:spPr>
    </xdr:pic>
    <xdr:clientData/>
  </xdr:twoCellAnchor>
  <xdr:twoCellAnchor editAs="oneCell">
    <xdr:from>
      <xdr:col>0</xdr:col>
      <xdr:colOff>228600</xdr:colOff>
      <xdr:row>33</xdr:row>
      <xdr:rowOff>47625</xdr:rowOff>
    </xdr:from>
    <xdr:to>
      <xdr:col>17</xdr:col>
      <xdr:colOff>655763</xdr:colOff>
      <xdr:row>52</xdr:row>
      <xdr:rowOff>113840</xdr:rowOff>
    </xdr:to>
    <xdr:pic>
      <xdr:nvPicPr>
        <xdr:cNvPr id="3" name="Picture 2"/>
        <xdr:cNvPicPr>
          <a:picLocks noChangeAspect="1"/>
        </xdr:cNvPicPr>
      </xdr:nvPicPr>
      <xdr:blipFill>
        <a:blip xmlns:r="http://schemas.openxmlformats.org/officeDocument/2006/relationships" r:embed="rId2" cstate="print"/>
        <a:stretch>
          <a:fillRect/>
        </a:stretch>
      </xdr:blipFill>
      <xdr:spPr>
        <a:xfrm>
          <a:off x="228600" y="6429375"/>
          <a:ext cx="11704763" cy="3685715"/>
        </a:xfrm>
        <a:prstGeom prst="rect">
          <a:avLst/>
        </a:prstGeom>
      </xdr:spPr>
    </xdr:pic>
    <xdr:clientData/>
  </xdr:twoCellAnchor>
  <xdr:twoCellAnchor editAs="oneCell">
    <xdr:from>
      <xdr:col>0</xdr:col>
      <xdr:colOff>333375</xdr:colOff>
      <xdr:row>53</xdr:row>
      <xdr:rowOff>76200</xdr:rowOff>
    </xdr:from>
    <xdr:to>
      <xdr:col>17</xdr:col>
      <xdr:colOff>351014</xdr:colOff>
      <xdr:row>88</xdr:row>
      <xdr:rowOff>46796</xdr:rowOff>
    </xdr:to>
    <xdr:pic>
      <xdr:nvPicPr>
        <xdr:cNvPr id="4" name="Picture 3"/>
        <xdr:cNvPicPr>
          <a:picLocks noChangeAspect="1"/>
        </xdr:cNvPicPr>
      </xdr:nvPicPr>
      <xdr:blipFill>
        <a:blip xmlns:r="http://schemas.openxmlformats.org/officeDocument/2006/relationships" r:embed="rId3" cstate="print"/>
        <a:stretch>
          <a:fillRect/>
        </a:stretch>
      </xdr:blipFill>
      <xdr:spPr>
        <a:xfrm>
          <a:off x="333375" y="10267950"/>
          <a:ext cx="11295239" cy="6638096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0</xdr:col>
      <xdr:colOff>0</xdr:colOff>
      <xdr:row>36</xdr:row>
      <xdr:rowOff>76199</xdr:rowOff>
    </xdr:from>
    <xdr:to>
      <xdr:col>18</xdr:col>
      <xdr:colOff>104775</xdr:colOff>
      <xdr:row>54</xdr:row>
      <xdr:rowOff>161924</xdr:rowOff>
    </xdr:to>
    <xdr:pic>
      <xdr:nvPicPr>
        <xdr:cNvPr id="2" name="Picture 1"/>
        <xdr:cNvPicPr>
          <a:picLocks noChangeAspect="1"/>
        </xdr:cNvPicPr>
      </xdr:nvPicPr>
      <xdr:blipFill>
        <a:blip xmlns:r="http://schemas.openxmlformats.org/officeDocument/2006/relationships" r:embed="rId1" cstate="print"/>
        <a:stretch>
          <a:fillRect/>
        </a:stretch>
      </xdr:blipFill>
      <xdr:spPr>
        <a:xfrm>
          <a:off x="0" y="7400924"/>
          <a:ext cx="10934700" cy="3514725"/>
        </a:xfrm>
        <a:prstGeom prst="rect">
          <a:avLst/>
        </a:prstGeom>
      </xdr:spPr>
    </xdr:pic>
    <xdr:clientData/>
  </xdr:twoCellAnchor>
  <xdr:twoCellAnchor editAs="oneCell">
    <xdr:from>
      <xdr:col>0</xdr:col>
      <xdr:colOff>133350</xdr:colOff>
      <xdr:row>21</xdr:row>
      <xdr:rowOff>0</xdr:rowOff>
    </xdr:from>
    <xdr:to>
      <xdr:col>5</xdr:col>
      <xdr:colOff>742372</xdr:colOff>
      <xdr:row>36</xdr:row>
      <xdr:rowOff>180595</xdr:rowOff>
    </xdr:to>
    <xdr:pic>
      <xdr:nvPicPr>
        <xdr:cNvPr id="3" name="Picture 2"/>
        <xdr:cNvPicPr>
          <a:picLocks noChangeAspect="1"/>
        </xdr:cNvPicPr>
      </xdr:nvPicPr>
      <xdr:blipFill>
        <a:blip xmlns:r="http://schemas.openxmlformats.org/officeDocument/2006/relationships" r:embed="rId2" cstate="print"/>
        <a:stretch>
          <a:fillRect/>
        </a:stretch>
      </xdr:blipFill>
      <xdr:spPr>
        <a:xfrm>
          <a:off x="133350" y="4467225"/>
          <a:ext cx="4628572" cy="3038095"/>
        </a:xfrm>
        <a:prstGeom prst="rect">
          <a:avLst/>
        </a:prstGeom>
      </xdr:spPr>
    </xdr:pic>
    <xdr:clientData/>
  </xdr:twoCellAnchor>
</xdr:wsDr>
</file>

<file path=xl/drawings/drawing3.xml><?xml version="1.0" encoding="utf-8"?>
<xdr:wsDr xmlns:xdr="http://schemas.openxmlformats.org/drawingml/2006/spreadsheetDrawing" xmlns:a="http://schemas.openxmlformats.org/drawingml/2006/main">
  <xdr:twoCellAnchor editAs="oneCell">
    <xdr:from>
      <xdr:col>0</xdr:col>
      <xdr:colOff>85725</xdr:colOff>
      <xdr:row>124</xdr:row>
      <xdr:rowOff>47625</xdr:rowOff>
    </xdr:from>
    <xdr:to>
      <xdr:col>4</xdr:col>
      <xdr:colOff>732711</xdr:colOff>
      <xdr:row>132</xdr:row>
      <xdr:rowOff>123625</xdr:rowOff>
    </xdr:to>
    <xdr:pic>
      <xdr:nvPicPr>
        <xdr:cNvPr id="2" name="Picture 1"/>
        <xdr:cNvPicPr>
          <a:picLocks noChangeAspect="1"/>
        </xdr:cNvPicPr>
      </xdr:nvPicPr>
      <xdr:blipFill>
        <a:blip xmlns:r="http://schemas.openxmlformats.org/officeDocument/2006/relationships" r:embed="rId1" cstate="print"/>
        <a:stretch>
          <a:fillRect/>
        </a:stretch>
      </xdr:blipFill>
      <xdr:spPr>
        <a:xfrm>
          <a:off x="85725" y="24212550"/>
          <a:ext cx="5714286" cy="1600000"/>
        </a:xfrm>
        <a:prstGeom prst="rect">
          <a:avLst/>
        </a:prstGeom>
      </xdr:spPr>
    </xdr:pic>
    <xdr:clientData/>
  </xdr:twoCellAnchor>
  <xdr:twoCellAnchor editAs="oneCell">
    <xdr:from>
      <xdr:col>0</xdr:col>
      <xdr:colOff>0</xdr:colOff>
      <xdr:row>134</xdr:row>
      <xdr:rowOff>66675</xdr:rowOff>
    </xdr:from>
    <xdr:to>
      <xdr:col>3</xdr:col>
      <xdr:colOff>713763</xdr:colOff>
      <xdr:row>141</xdr:row>
      <xdr:rowOff>85556</xdr:rowOff>
    </xdr:to>
    <xdr:pic>
      <xdr:nvPicPr>
        <xdr:cNvPr id="3" name="Picture 2"/>
        <xdr:cNvPicPr>
          <a:picLocks noChangeAspect="1"/>
        </xdr:cNvPicPr>
      </xdr:nvPicPr>
      <xdr:blipFill>
        <a:blip xmlns:r="http://schemas.openxmlformats.org/officeDocument/2006/relationships" r:embed="rId2" cstate="print"/>
        <a:stretch>
          <a:fillRect/>
        </a:stretch>
      </xdr:blipFill>
      <xdr:spPr>
        <a:xfrm>
          <a:off x="0" y="26136600"/>
          <a:ext cx="4895238" cy="1352381"/>
        </a:xfrm>
        <a:prstGeom prst="rect">
          <a:avLst/>
        </a:prstGeom>
      </xdr:spPr>
    </xdr:pic>
    <xdr:clientData/>
  </xdr:twoCellAnchor>
</xdr:wsDr>
</file>

<file path=xl/externalLinks/_rels/externalLink1.xml.rels><?xml version="1.0" encoding="UTF-8" standalone="yes"?>
<Relationships xmlns="http://schemas.openxmlformats.org/package/2006/relationships"><Relationship Id="rId1" Type="http://schemas.openxmlformats.org/officeDocument/2006/relationships/externalLinkPath" Target="/Setec/MWD/MWD2014_FORSCRUB001/NATIVES/001/MWD2014-00000021.xlsx" TargetMode="External"/></Relationships>
</file>

<file path=xl/externalLinks/externalLink1.xml><?xml version="1.0" encoding="utf-8"?>
<externalLink xmlns="http://schemas.openxmlformats.org/spreadsheetml/2006/main">
  <externalBook xmlns:r="http://schemas.openxmlformats.org/officeDocument/2006/relationships" r:id="rId1">
    <sheetNames>
      <sheetName val="O&amp;M Summary"/>
      <sheetName val="Utilities - WSO"/>
      <sheetName val="All labor"/>
      <sheetName val="Regular Labor"/>
      <sheetName val="Regular Labor w ot &amp; prem"/>
      <sheetName val="Team Budgeting export sum 1216"/>
      <sheetName val="Staffing Summary"/>
      <sheetName val="Engineering Labor"/>
      <sheetName val="Vacancy Summary"/>
      <sheetName val="Bay Delta"/>
      <sheetName val="Outside Services"/>
      <sheetName val="Travel"/>
      <sheetName val="131211"/>
      <sheetName val="Bay Delta data"/>
      <sheetName val="template detail"/>
    </sheetNames>
    <sheetDataSet>
      <sheetData sheetId="0" refreshError="1"/>
      <sheetData sheetId="1">
        <row r="9">
          <cell r="B9">
            <v>11788800</v>
          </cell>
        </row>
      </sheetData>
      <sheetData sheetId="2" refreshError="1"/>
      <sheetData sheetId="3" refreshError="1"/>
      <sheetData sheetId="4" refreshError="1"/>
      <sheetData sheetId="5">
        <row r="4">
          <cell r="B4">
            <v>158672062</v>
          </cell>
        </row>
        <row r="5">
          <cell r="B5">
            <v>95618753</v>
          </cell>
        </row>
        <row r="6">
          <cell r="B6">
            <v>6018755</v>
          </cell>
          <cell r="C6">
            <v>6555400</v>
          </cell>
          <cell r="D6">
            <v>6593000</v>
          </cell>
        </row>
        <row r="7">
          <cell r="B7">
            <v>1467098</v>
          </cell>
          <cell r="C7">
            <v>1674800</v>
          </cell>
          <cell r="D7">
            <v>1683100</v>
          </cell>
        </row>
        <row r="8">
          <cell r="B8">
            <v>737528</v>
          </cell>
          <cell r="C8">
            <v>625900</v>
          </cell>
          <cell r="D8">
            <v>629500</v>
          </cell>
        </row>
        <row r="9">
          <cell r="B9">
            <v>87776</v>
          </cell>
          <cell r="C9">
            <v>65200</v>
          </cell>
          <cell r="D9">
            <v>61900</v>
          </cell>
        </row>
        <row r="10">
          <cell r="B10">
            <v>50139</v>
          </cell>
          <cell r="C10">
            <v>142300</v>
          </cell>
          <cell r="D10">
            <v>142800</v>
          </cell>
        </row>
        <row r="11">
          <cell r="B11">
            <v>295000</v>
          </cell>
          <cell r="C11">
            <v>0</v>
          </cell>
          <cell r="D11">
            <v>0</v>
          </cell>
        </row>
        <row r="12">
          <cell r="B12">
            <v>1255306</v>
          </cell>
          <cell r="C12">
            <v>1442300</v>
          </cell>
          <cell r="D12">
            <v>1426300</v>
          </cell>
        </row>
        <row r="13">
          <cell r="B13">
            <v>558976</v>
          </cell>
          <cell r="C13">
            <v>661765.58333333302</v>
          </cell>
          <cell r="D13">
            <v>692122.61666666716</v>
          </cell>
        </row>
        <row r="14">
          <cell r="B14">
            <v>6800</v>
          </cell>
          <cell r="C14">
            <v>6800</v>
          </cell>
          <cell r="D14">
            <v>6800</v>
          </cell>
        </row>
        <row r="15">
          <cell r="B15">
            <v>16600</v>
          </cell>
          <cell r="C15">
            <v>15800</v>
          </cell>
          <cell r="D15">
            <v>15800</v>
          </cell>
        </row>
        <row r="16">
          <cell r="B16">
            <v>11774380</v>
          </cell>
          <cell r="C16">
            <v>12364300</v>
          </cell>
          <cell r="D16">
            <v>12526700</v>
          </cell>
        </row>
        <row r="17">
          <cell r="B17">
            <v>6500000</v>
          </cell>
          <cell r="C17">
            <v>6750000</v>
          </cell>
          <cell r="D17">
            <v>7000000</v>
          </cell>
        </row>
        <row r="18">
          <cell r="B18">
            <v>18185700</v>
          </cell>
        </row>
        <row r="19">
          <cell r="B19">
            <v>3183332</v>
          </cell>
          <cell r="C19">
            <v>3184632</v>
          </cell>
          <cell r="D19">
            <v>3180882</v>
          </cell>
        </row>
        <row r="20">
          <cell r="B20">
            <v>823507</v>
          </cell>
          <cell r="C20">
            <v>1304700</v>
          </cell>
          <cell r="D20">
            <v>1162800</v>
          </cell>
        </row>
        <row r="21">
          <cell r="B21">
            <v>2656578</v>
          </cell>
          <cell r="C21">
            <v>3429600</v>
          </cell>
          <cell r="D21">
            <v>3473815</v>
          </cell>
        </row>
        <row r="22">
          <cell r="B22">
            <v>2418700</v>
          </cell>
          <cell r="C22">
            <v>2441100</v>
          </cell>
          <cell r="D22">
            <v>2466600</v>
          </cell>
        </row>
        <row r="23">
          <cell r="B23">
            <v>3039700</v>
          </cell>
          <cell r="C23">
            <v>3764700</v>
          </cell>
          <cell r="D23">
            <v>3823100</v>
          </cell>
        </row>
        <row r="24">
          <cell r="B24">
            <v>18648000</v>
          </cell>
          <cell r="C24">
            <v>19376000</v>
          </cell>
          <cell r="D24">
            <v>19908000</v>
          </cell>
        </row>
        <row r="25">
          <cell r="B25">
            <v>19009912</v>
          </cell>
          <cell r="C25">
            <v>18724750</v>
          </cell>
          <cell r="D25">
            <v>19054150</v>
          </cell>
        </row>
        <row r="26">
          <cell r="B26">
            <v>2757900</v>
          </cell>
          <cell r="C26">
            <v>2890450</v>
          </cell>
          <cell r="D26">
            <v>2890450</v>
          </cell>
        </row>
        <row r="27">
          <cell r="B27">
            <v>146000</v>
          </cell>
          <cell r="C27">
            <v>283300</v>
          </cell>
          <cell r="D27">
            <v>283300</v>
          </cell>
        </row>
        <row r="28">
          <cell r="B28">
            <v>343800</v>
          </cell>
          <cell r="C28">
            <v>383300</v>
          </cell>
          <cell r="D28">
            <v>383300</v>
          </cell>
        </row>
        <row r="29">
          <cell r="B29">
            <v>10983000</v>
          </cell>
          <cell r="C29">
            <v>11761117</v>
          </cell>
          <cell r="D29">
            <v>12502143</v>
          </cell>
        </row>
        <row r="30">
          <cell r="B30">
            <v>184400</v>
          </cell>
          <cell r="C30">
            <v>167400</v>
          </cell>
          <cell r="D30">
            <v>167400</v>
          </cell>
        </row>
        <row r="31">
          <cell r="B31">
            <v>1002000</v>
          </cell>
          <cell r="C31">
            <v>1010000</v>
          </cell>
          <cell r="D31">
            <v>1010000</v>
          </cell>
        </row>
        <row r="32">
          <cell r="B32">
            <v>414800</v>
          </cell>
          <cell r="C32">
            <v>441500</v>
          </cell>
          <cell r="D32">
            <v>441500</v>
          </cell>
        </row>
        <row r="33">
          <cell r="B33">
            <v>564000</v>
          </cell>
          <cell r="C33">
            <v>575000</v>
          </cell>
          <cell r="D33">
            <v>604000</v>
          </cell>
        </row>
        <row r="34">
          <cell r="B34">
            <v>3554165</v>
          </cell>
          <cell r="C34">
            <v>3595285</v>
          </cell>
          <cell r="D34">
            <v>3599385</v>
          </cell>
        </row>
        <row r="35">
          <cell r="B35">
            <v>-164475</v>
          </cell>
          <cell r="C35">
            <v>0</v>
          </cell>
          <cell r="D35">
            <v>0</v>
          </cell>
        </row>
        <row r="36">
          <cell r="B36">
            <v>183000</v>
          </cell>
          <cell r="C36">
            <v>175000</v>
          </cell>
          <cell r="D36">
            <v>175000</v>
          </cell>
        </row>
        <row r="37">
          <cell r="B37">
            <v>492785</v>
          </cell>
          <cell r="C37">
            <v>341385</v>
          </cell>
          <cell r="D37">
            <v>346185</v>
          </cell>
        </row>
        <row r="38">
          <cell r="B38">
            <v>59500</v>
          </cell>
          <cell r="C38">
            <v>59500</v>
          </cell>
          <cell r="D38">
            <v>59800</v>
          </cell>
        </row>
        <row r="39">
          <cell r="B39">
            <v>68740</v>
          </cell>
          <cell r="C39">
            <v>51240</v>
          </cell>
          <cell r="D39">
            <v>51240</v>
          </cell>
        </row>
        <row r="40">
          <cell r="B40">
            <v>401951</v>
          </cell>
          <cell r="C40">
            <v>543950</v>
          </cell>
          <cell r="D40">
            <v>512050</v>
          </cell>
        </row>
        <row r="41">
          <cell r="B41">
            <v>76300</v>
          </cell>
          <cell r="C41">
            <v>75150</v>
          </cell>
          <cell r="D41">
            <v>75150</v>
          </cell>
        </row>
        <row r="42">
          <cell r="B42">
            <v>125000</v>
          </cell>
          <cell r="C42">
            <v>165000</v>
          </cell>
          <cell r="D42">
            <v>125000</v>
          </cell>
        </row>
        <row r="43">
          <cell r="B43">
            <v>219050</v>
          </cell>
          <cell r="C43">
            <v>296850</v>
          </cell>
          <cell r="D43">
            <v>315150</v>
          </cell>
        </row>
        <row r="44">
          <cell r="B44">
            <v>1425000</v>
          </cell>
          <cell r="C44">
            <v>1300000</v>
          </cell>
          <cell r="D44">
            <v>1300000</v>
          </cell>
        </row>
        <row r="45">
          <cell r="B45">
            <v>1811629</v>
          </cell>
          <cell r="C45">
            <v>2128408</v>
          </cell>
          <cell r="D45">
            <v>2132949</v>
          </cell>
        </row>
        <row r="46">
          <cell r="B46">
            <v>0</v>
          </cell>
          <cell r="C46">
            <v>500</v>
          </cell>
          <cell r="D46">
            <v>500</v>
          </cell>
        </row>
        <row r="47">
          <cell r="B47">
            <v>99700</v>
          </cell>
          <cell r="C47">
            <v>99850</v>
          </cell>
          <cell r="D47">
            <v>99750</v>
          </cell>
        </row>
        <row r="48">
          <cell r="B48">
            <v>1548550</v>
          </cell>
          <cell r="C48">
            <v>1696754</v>
          </cell>
          <cell r="D48">
            <v>1723254</v>
          </cell>
        </row>
        <row r="49">
          <cell r="B49">
            <v>235000</v>
          </cell>
          <cell r="C49">
            <v>239100</v>
          </cell>
          <cell r="D49">
            <v>239100</v>
          </cell>
        </row>
        <row r="50">
          <cell r="B50">
            <v>1814790</v>
          </cell>
          <cell r="C50">
            <v>1808145.56</v>
          </cell>
          <cell r="D50">
            <v>1808245.56</v>
          </cell>
        </row>
        <row r="51">
          <cell r="B51">
            <v>1338150</v>
          </cell>
          <cell r="C51">
            <v>1327500</v>
          </cell>
          <cell r="D51">
            <v>1323500</v>
          </cell>
        </row>
        <row r="52">
          <cell r="B52">
            <v>-100000</v>
          </cell>
          <cell r="C52">
            <v>-100000</v>
          </cell>
          <cell r="D52">
            <v>-100000</v>
          </cell>
        </row>
      </sheetData>
      <sheetData sheetId="6" refreshError="1"/>
      <sheetData sheetId="7" refreshError="1"/>
      <sheetData sheetId="8" refreshError="1"/>
      <sheetData sheetId="9" refreshError="1"/>
      <sheetData sheetId="10">
        <row r="35">
          <cell r="C35">
            <v>18678000</v>
          </cell>
          <cell r="D35">
            <v>18677500</v>
          </cell>
        </row>
      </sheetData>
      <sheetData sheetId="11" refreshError="1"/>
      <sheetData sheetId="12" refreshError="1"/>
      <sheetData sheetId="13" refreshError="1"/>
      <sheetData sheetId="14" refreshError="1"/>
    </sheetDataSet>
  </externalBook>
</externalLink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worksheets/_rels/sheet1.xml.rels><?xml version="1.0" encoding="UTF-8" standalone="yes"?>
<Relationships xmlns="http://schemas.openxmlformats.org/package/2006/relationships"><Relationship Id="rId2" Type="http://schemas.openxmlformats.org/officeDocument/2006/relationships/comments" Target="../comments1.xml"/><Relationship Id="rId1" Type="http://schemas.openxmlformats.org/officeDocument/2006/relationships/vmlDrawing" Target="../drawings/vmlDrawing1.vml"/></Relationships>
</file>

<file path=xl/worksheets/_rels/sheet4.xml.rels><?xml version="1.0" encoding="UTF-8" standalone="yes"?>
<Relationships xmlns="http://schemas.openxmlformats.org/package/2006/relationships"><Relationship Id="rId3" Type="http://schemas.openxmlformats.org/officeDocument/2006/relationships/comments" Target="../comments2.xml"/><Relationship Id="rId2" Type="http://schemas.openxmlformats.org/officeDocument/2006/relationships/vmlDrawing" Target="../drawings/vmlDrawing2.vml"/><Relationship Id="rId1" Type="http://schemas.openxmlformats.org/officeDocument/2006/relationships/drawing" Target="../drawings/drawing1.xml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comments" Target="../comments3.xml"/><Relationship Id="rId2" Type="http://schemas.openxmlformats.org/officeDocument/2006/relationships/vmlDrawing" Target="../drawings/vmlDrawing3.vml"/><Relationship Id="rId1" Type="http://schemas.openxmlformats.org/officeDocument/2006/relationships/drawing" Target="../drawings/drawing2.xml"/></Relationships>
</file>

<file path=xl/worksheets/_rels/sheet6.xml.rels><?xml version="1.0" encoding="UTF-8" standalone="yes"?>
<Relationships xmlns="http://schemas.openxmlformats.org/package/2006/relationships"><Relationship Id="rId1" Type="http://schemas.openxmlformats.org/officeDocument/2006/relationships/drawing" Target="../drawings/drawing3.xml"/></Relationships>
</file>

<file path=xl/worksheets/sheet1.xml><?xml version="1.0" encoding="utf-8"?>
<worksheet xmlns="http://schemas.openxmlformats.org/spreadsheetml/2006/main" xmlns:r="http://schemas.openxmlformats.org/officeDocument/2006/relationships">
  <dimension ref="A2:T167"/>
  <sheetViews>
    <sheetView workbookViewId="0">
      <selection activeCell="H20" sqref="H20"/>
    </sheetView>
  </sheetViews>
  <sheetFormatPr defaultRowHeight="15"/>
  <cols>
    <col min="1" max="1" width="38.140625" style="2" customWidth="1"/>
    <col min="2" max="2" width="3" style="2" customWidth="1"/>
    <col min="3" max="5" width="15.28515625" style="2" bestFit="1" customWidth="1"/>
    <col min="6" max="6" width="2.85546875" style="2" customWidth="1"/>
    <col min="7" max="8" width="14.28515625" style="2" bestFit="1" customWidth="1"/>
    <col min="9" max="9" width="14.28515625" style="2" customWidth="1"/>
    <col min="10" max="10" width="1.85546875" style="2" customWidth="1"/>
    <col min="11" max="13" width="9.28515625" style="2" hidden="1" customWidth="1"/>
    <col min="14" max="14" width="9.140625" style="2"/>
    <col min="15" max="15" width="10.85546875" style="2" customWidth="1"/>
    <col min="16" max="16" width="2.5703125" style="2" customWidth="1"/>
    <col min="17" max="17" width="23.140625" style="2" customWidth="1"/>
    <col min="18" max="18" width="9.140625" style="2"/>
    <col min="19" max="19" width="9.85546875" style="2" customWidth="1"/>
    <col min="20" max="16384" width="9.140625" style="2"/>
  </cols>
  <sheetData>
    <row r="2" spans="1:19" ht="30">
      <c r="A2" s="1" t="s">
        <v>0</v>
      </c>
      <c r="B2" s="1"/>
      <c r="N2" s="159" t="s">
        <v>1</v>
      </c>
      <c r="O2" s="159"/>
      <c r="Q2" s="3" t="s">
        <v>2</v>
      </c>
      <c r="R2" s="1"/>
      <c r="S2" s="1"/>
    </row>
    <row r="3" spans="1:19">
      <c r="A3" s="4" t="s">
        <v>3</v>
      </c>
      <c r="B3" s="4"/>
      <c r="C3" s="5" t="s">
        <v>4</v>
      </c>
      <c r="D3" s="5" t="s">
        <v>5</v>
      </c>
      <c r="E3" s="5" t="s">
        <v>6</v>
      </c>
      <c r="F3" s="5"/>
      <c r="G3" s="5" t="s">
        <v>7</v>
      </c>
      <c r="H3" s="5" t="s">
        <v>8</v>
      </c>
      <c r="I3" s="5" t="s">
        <v>9</v>
      </c>
      <c r="J3" s="5"/>
      <c r="K3" s="5"/>
      <c r="L3" s="5"/>
      <c r="M3" s="5"/>
      <c r="N3" s="4">
        <v>2015</v>
      </c>
      <c r="O3" s="4">
        <v>2016</v>
      </c>
      <c r="Q3" s="4">
        <v>2016</v>
      </c>
    </row>
    <row r="4" spans="1:19">
      <c r="A4" s="2" t="s">
        <v>10</v>
      </c>
      <c r="C4" s="6">
        <v>12854172</v>
      </c>
      <c r="D4" s="6">
        <v>14807499.862</v>
      </c>
      <c r="E4" s="6">
        <v>15255730.299799999</v>
      </c>
      <c r="F4" s="6"/>
      <c r="G4" s="6">
        <f>D4-C4</f>
        <v>1953327.8619999997</v>
      </c>
      <c r="H4" s="6">
        <f>E4-D4</f>
        <v>448230.43779999949</v>
      </c>
      <c r="I4" s="6">
        <f>E4-C4</f>
        <v>2401558.2997999992</v>
      </c>
      <c r="J4" s="6"/>
      <c r="K4" s="6">
        <v>12.854172</v>
      </c>
      <c r="L4" s="6">
        <v>14.807499862</v>
      </c>
      <c r="M4" s="6">
        <v>15.2557302998</v>
      </c>
      <c r="N4" s="7">
        <f>G4/C4</f>
        <v>0.15196061341018308</v>
      </c>
      <c r="O4" s="7">
        <f>H4/D4</f>
        <v>3.0270500893285743E-2</v>
      </c>
      <c r="Q4" s="7">
        <f>I4/C4</f>
        <v>0.18683103818744601</v>
      </c>
    </row>
    <row r="5" spans="1:19">
      <c r="A5" s="2" t="s">
        <v>11</v>
      </c>
      <c r="C5" s="6">
        <v>16456443</v>
      </c>
      <c r="D5" s="6">
        <v>18207719.147712</v>
      </c>
      <c r="E5" s="6">
        <v>18628877.413258005</v>
      </c>
      <c r="F5" s="6"/>
      <c r="G5" s="6">
        <f t="shared" ref="G5:H15" si="0">D5-C5</f>
        <v>1751276.1477119997</v>
      </c>
      <c r="H5" s="6">
        <f t="shared" si="0"/>
        <v>421158.26554600522</v>
      </c>
      <c r="I5" s="6">
        <f t="shared" ref="I5:I15" si="1">E5-C5</f>
        <v>2172434.4132580049</v>
      </c>
      <c r="J5" s="6"/>
      <c r="K5" s="6">
        <v>16.456443</v>
      </c>
      <c r="L5" s="6">
        <v>18.207719147711998</v>
      </c>
      <c r="M5" s="6">
        <v>18.628877413258007</v>
      </c>
      <c r="N5" s="7">
        <f t="shared" ref="N5:O16" si="2">G5/C5</f>
        <v>0.10641887482683832</v>
      </c>
      <c r="O5" s="7">
        <f t="shared" si="2"/>
        <v>2.3130753617700017E-2</v>
      </c>
      <c r="Q5" s="7">
        <f t="shared" ref="Q5:Q16" si="3">I5/C5</f>
        <v>0.13201117721843081</v>
      </c>
    </row>
    <row r="6" spans="1:19">
      <c r="A6" s="2" t="s">
        <v>12</v>
      </c>
      <c r="C6" s="6">
        <v>8901444</v>
      </c>
      <c r="D6" s="6">
        <v>9666529.1363066677</v>
      </c>
      <c r="E6" s="6">
        <v>10139656.558149999</v>
      </c>
      <c r="F6" s="6"/>
      <c r="G6" s="6">
        <f t="shared" si="0"/>
        <v>765085.1363066677</v>
      </c>
      <c r="H6" s="6">
        <f t="shared" si="0"/>
        <v>473127.42184333131</v>
      </c>
      <c r="I6" s="6">
        <f t="shared" si="1"/>
        <v>1238212.558149999</v>
      </c>
      <c r="J6" s="6"/>
      <c r="K6" s="6">
        <v>8.9014439999999997</v>
      </c>
      <c r="L6" s="6">
        <v>9.6665291363066679</v>
      </c>
      <c r="M6" s="6">
        <v>10.13965655815</v>
      </c>
      <c r="N6" s="7">
        <f t="shared" si="2"/>
        <v>8.5950676801052464E-2</v>
      </c>
      <c r="O6" s="7">
        <f t="shared" si="2"/>
        <v>4.8944912405664266E-2</v>
      </c>
      <c r="Q6" s="7">
        <f t="shared" si="3"/>
        <v>0.1391024375539518</v>
      </c>
    </row>
    <row r="7" spans="1:19">
      <c r="A7" s="2" t="s">
        <v>13</v>
      </c>
      <c r="C7" s="6">
        <v>26289713</v>
      </c>
      <c r="D7" s="6">
        <v>31998905.453199998</v>
      </c>
      <c r="E7" s="6">
        <v>33008355.961600002</v>
      </c>
      <c r="F7" s="6"/>
      <c r="G7" s="6">
        <f t="shared" si="0"/>
        <v>5709192.4531999975</v>
      </c>
      <c r="H7" s="6">
        <f t="shared" si="0"/>
        <v>1009450.5084000044</v>
      </c>
      <c r="I7" s="6">
        <f t="shared" si="1"/>
        <v>6718642.9616000019</v>
      </c>
      <c r="J7" s="6"/>
      <c r="K7" s="6">
        <v>26.289712999999999</v>
      </c>
      <c r="L7" s="6">
        <v>31.998905453199999</v>
      </c>
      <c r="M7" s="6">
        <v>33.008355961600003</v>
      </c>
      <c r="N7" s="7">
        <f t="shared" si="2"/>
        <v>0.21716450283044161</v>
      </c>
      <c r="O7" s="7">
        <f t="shared" si="2"/>
        <v>3.1546407419353023E-2</v>
      </c>
      <c r="Q7" s="7">
        <f t="shared" si="3"/>
        <v>0.25556167013310499</v>
      </c>
    </row>
    <row r="8" spans="1:19">
      <c r="A8" s="2" t="s">
        <v>14</v>
      </c>
      <c r="C8" s="6">
        <v>53167779</v>
      </c>
      <c r="D8" s="6">
        <v>58224228.291200005</v>
      </c>
      <c r="E8" s="6">
        <v>60216628.795100026</v>
      </c>
      <c r="F8" s="6"/>
      <c r="G8" s="6">
        <f t="shared" si="0"/>
        <v>5056449.2912000045</v>
      </c>
      <c r="H8" s="6">
        <f t="shared" si="0"/>
        <v>1992400.5039000213</v>
      </c>
      <c r="I8" s="6">
        <f t="shared" si="1"/>
        <v>7048849.7951000258</v>
      </c>
      <c r="J8" s="6"/>
      <c r="K8" s="6">
        <v>53.167779000000003</v>
      </c>
      <c r="L8" s="6">
        <v>58.224228291200006</v>
      </c>
      <c r="M8" s="6">
        <v>60.216628795100029</v>
      </c>
      <c r="N8" s="7">
        <f t="shared" si="2"/>
        <v>9.5103639578399624E-2</v>
      </c>
      <c r="O8" s="7">
        <f t="shared" si="2"/>
        <v>3.4219440297865694E-2</v>
      </c>
      <c r="Q8" s="7">
        <f t="shared" si="3"/>
        <v>0.13257747319292809</v>
      </c>
    </row>
    <row r="9" spans="1:19">
      <c r="A9" s="2" t="s">
        <v>15</v>
      </c>
      <c r="C9" s="6">
        <v>213991356</v>
      </c>
      <c r="D9" s="8">
        <v>227135536.90167993</v>
      </c>
      <c r="E9" s="8">
        <v>235520459.2999118</v>
      </c>
      <c r="F9" s="6"/>
      <c r="G9" s="6">
        <f t="shared" si="0"/>
        <v>13144180.901679933</v>
      </c>
      <c r="H9" s="6">
        <f t="shared" si="0"/>
        <v>8384922.398231864</v>
      </c>
      <c r="I9" s="6">
        <f t="shared" si="1"/>
        <v>21529103.299911797</v>
      </c>
      <c r="J9" s="6"/>
      <c r="K9" s="6">
        <v>213.991356</v>
      </c>
      <c r="L9" s="6">
        <v>229.62096672567992</v>
      </c>
      <c r="M9" s="6">
        <v>237.18852648041181</v>
      </c>
      <c r="N9" s="7">
        <f t="shared" si="2"/>
        <v>6.1423887148413292E-2</v>
      </c>
      <c r="O9" s="7">
        <f t="shared" si="2"/>
        <v>3.6915942404298636E-2</v>
      </c>
      <c r="Q9" s="7">
        <f t="shared" si="3"/>
        <v>0.10060735023293089</v>
      </c>
    </row>
    <row r="10" spans="1:19">
      <c r="A10" s="2" t="s">
        <v>16</v>
      </c>
      <c r="C10" s="6">
        <v>15272773</v>
      </c>
      <c r="D10" s="6">
        <v>17580744.241005328</v>
      </c>
      <c r="E10" s="6">
        <v>17970619.875957999</v>
      </c>
      <c r="F10" s="6"/>
      <c r="G10" s="6">
        <f t="shared" si="0"/>
        <v>2307971.2410053276</v>
      </c>
      <c r="H10" s="6">
        <f t="shared" si="0"/>
        <v>389875.63495267183</v>
      </c>
      <c r="I10" s="6">
        <f t="shared" si="1"/>
        <v>2697846.8759579994</v>
      </c>
      <c r="J10" s="6"/>
      <c r="K10" s="6">
        <v>15.272773000000001</v>
      </c>
      <c r="L10" s="6">
        <v>17.580744241005327</v>
      </c>
      <c r="M10" s="6">
        <v>17.970619875958</v>
      </c>
      <c r="N10" s="7">
        <f t="shared" si="2"/>
        <v>0.15111671213900235</v>
      </c>
      <c r="O10" s="7">
        <f t="shared" si="2"/>
        <v>2.2176287283864008E-2</v>
      </c>
      <c r="Q10" s="7">
        <f t="shared" si="3"/>
        <v>0.17664420704465386</v>
      </c>
    </row>
    <row r="11" spans="1:19">
      <c r="A11" s="2" t="s">
        <v>17</v>
      </c>
      <c r="C11" s="6">
        <v>13354976</v>
      </c>
      <c r="D11" s="6">
        <v>13212332.047733329</v>
      </c>
      <c r="E11" s="6">
        <v>13748929.2336</v>
      </c>
      <c r="F11" s="6"/>
      <c r="G11" s="6">
        <f t="shared" si="0"/>
        <v>-142643.95226667076</v>
      </c>
      <c r="H11" s="6">
        <f t="shared" si="0"/>
        <v>536597.18586667068</v>
      </c>
      <c r="I11" s="6">
        <f t="shared" si="1"/>
        <v>393953.23359999992</v>
      </c>
      <c r="J11" s="6"/>
      <c r="K11" s="6">
        <v>13.354976000000001</v>
      </c>
      <c r="L11" s="6">
        <v>13.212332047733328</v>
      </c>
      <c r="M11" s="6">
        <v>13.7489292336</v>
      </c>
      <c r="N11" s="7">
        <f t="shared" si="2"/>
        <v>-1.0680959087209948E-2</v>
      </c>
      <c r="O11" s="7">
        <f t="shared" si="2"/>
        <v>4.0613359089679238E-2</v>
      </c>
      <c r="Q11" s="7">
        <f t="shared" si="3"/>
        <v>2.9498610375638258E-2</v>
      </c>
    </row>
    <row r="12" spans="1:19">
      <c r="A12" s="2" t="s">
        <v>18</v>
      </c>
      <c r="C12" s="6">
        <v>2811662</v>
      </c>
      <c r="D12" s="6">
        <v>3101945.398</v>
      </c>
      <c r="E12" s="6">
        <v>3224888.1122000003</v>
      </c>
      <c r="F12" s="6"/>
      <c r="G12" s="6">
        <f t="shared" si="0"/>
        <v>290283.39800000004</v>
      </c>
      <c r="H12" s="6">
        <f t="shared" si="0"/>
        <v>122942.71420000028</v>
      </c>
      <c r="I12" s="6">
        <f t="shared" si="1"/>
        <v>413226.11220000032</v>
      </c>
      <c r="J12" s="6"/>
      <c r="K12" s="6">
        <v>2.8116620000000001</v>
      </c>
      <c r="L12" s="6">
        <v>3.1019453980000002</v>
      </c>
      <c r="M12" s="6">
        <v>3.2248881122000004</v>
      </c>
      <c r="N12" s="7">
        <f t="shared" si="2"/>
        <v>0.10324263656157819</v>
      </c>
      <c r="O12" s="7">
        <f t="shared" si="2"/>
        <v>3.9634067794767892E-2</v>
      </c>
      <c r="Q12" s="7">
        <f t="shared" si="3"/>
        <v>0.14696863001313826</v>
      </c>
    </row>
    <row r="13" spans="1:19">
      <c r="A13" s="2" t="s">
        <v>19</v>
      </c>
      <c r="C13" s="6">
        <v>846370</v>
      </c>
      <c r="D13" s="6">
        <v>1051846</v>
      </c>
      <c r="E13" s="6">
        <v>1074300</v>
      </c>
      <c r="F13" s="6"/>
      <c r="G13" s="6">
        <f t="shared" si="0"/>
        <v>205476</v>
      </c>
      <c r="H13" s="6">
        <f t="shared" si="0"/>
        <v>22454</v>
      </c>
      <c r="I13" s="6">
        <f t="shared" si="1"/>
        <v>227930</v>
      </c>
      <c r="J13" s="6"/>
      <c r="K13" s="6">
        <v>0.84636999999999996</v>
      </c>
      <c r="L13" s="6">
        <v>1.0518460000000001</v>
      </c>
      <c r="M13" s="6">
        <v>1.0743</v>
      </c>
      <c r="N13" s="7">
        <f t="shared" si="2"/>
        <v>0.24277325519571819</v>
      </c>
      <c r="O13" s="7">
        <f t="shared" si="2"/>
        <v>2.1347231438822792E-2</v>
      </c>
      <c r="Q13" s="7">
        <f t="shared" si="3"/>
        <v>0.26930302350036034</v>
      </c>
    </row>
    <row r="14" spans="1:19">
      <c r="A14" s="2" t="s">
        <v>20</v>
      </c>
      <c r="C14" s="6">
        <v>4797456</v>
      </c>
      <c r="D14" s="6">
        <v>5703260.2052000007</v>
      </c>
      <c r="E14" s="6">
        <v>5801329.9853999997</v>
      </c>
      <c r="F14" s="6"/>
      <c r="G14" s="6">
        <f t="shared" si="0"/>
        <v>905804.20520000067</v>
      </c>
      <c r="H14" s="6">
        <f t="shared" si="0"/>
        <v>98069.78019999899</v>
      </c>
      <c r="I14" s="6">
        <f t="shared" si="1"/>
        <v>1003873.9853999997</v>
      </c>
      <c r="J14" s="6"/>
      <c r="K14" s="6">
        <v>4.7974560000000004</v>
      </c>
      <c r="L14" s="6">
        <v>5.7032602052000003</v>
      </c>
      <c r="M14" s="6">
        <v>5.8013299853999998</v>
      </c>
      <c r="N14" s="7">
        <f t="shared" si="2"/>
        <v>0.18880927833418393</v>
      </c>
      <c r="O14" s="7">
        <f t="shared" si="2"/>
        <v>1.7195389421401981E-2</v>
      </c>
      <c r="Q14" s="7">
        <f t="shared" si="3"/>
        <v>0.20925131682291606</v>
      </c>
    </row>
    <row r="15" spans="1:19">
      <c r="A15" s="2" t="s">
        <v>21</v>
      </c>
      <c r="C15" s="6">
        <v>11865193</v>
      </c>
      <c r="D15" s="6">
        <v>12930510.757066665</v>
      </c>
      <c r="E15" s="6">
        <v>13163196.292199999</v>
      </c>
      <c r="F15" s="6"/>
      <c r="G15" s="6">
        <f t="shared" si="0"/>
        <v>1065317.7570666652</v>
      </c>
      <c r="H15" s="6">
        <f t="shared" si="0"/>
        <v>232685.53513333388</v>
      </c>
      <c r="I15" s="6">
        <f t="shared" si="1"/>
        <v>1298003.2921999991</v>
      </c>
      <c r="J15" s="6"/>
      <c r="K15" s="6">
        <v>11.865193</v>
      </c>
      <c r="L15" s="6">
        <v>12.930510757066665</v>
      </c>
      <c r="M15" s="6">
        <v>13.163196292199999</v>
      </c>
      <c r="N15" s="7">
        <f t="shared" si="2"/>
        <v>8.9785118292358607E-2</v>
      </c>
      <c r="O15" s="7">
        <f t="shared" si="2"/>
        <v>1.7995076877080723E-2</v>
      </c>
      <c r="Q15" s="7">
        <f t="shared" si="3"/>
        <v>0.1093958852755281</v>
      </c>
    </row>
    <row r="16" spans="1:19">
      <c r="C16" s="9">
        <f>SUM(C4:C15)</f>
        <v>380609337</v>
      </c>
      <c r="D16" s="9">
        <f>SUM(D4:D15)</f>
        <v>413621057.44110394</v>
      </c>
      <c r="E16" s="9">
        <f>SUM(E4:E15)</f>
        <v>427752971.82717788</v>
      </c>
      <c r="F16" s="10"/>
      <c r="G16" s="9">
        <f>SUM(G4:G15)</f>
        <v>33011720.441103928</v>
      </c>
      <c r="H16" s="9">
        <f>SUM(H4:H15)</f>
        <v>14131914.386073902</v>
      </c>
      <c r="I16" s="9">
        <f>SUM(I4:I15)</f>
        <v>47143634.827177815</v>
      </c>
      <c r="J16" s="10"/>
      <c r="K16" s="10">
        <v>380.60933699999998</v>
      </c>
      <c r="L16" s="10">
        <v>416.10648726510397</v>
      </c>
      <c r="M16" s="10">
        <v>429.42103900767785</v>
      </c>
      <c r="N16" s="11">
        <f t="shared" si="2"/>
        <v>8.673386917227395E-2</v>
      </c>
      <c r="O16" s="11">
        <f t="shared" si="2"/>
        <v>3.4166332037111447E-2</v>
      </c>
      <c r="P16" s="1"/>
      <c r="Q16" s="11">
        <f t="shared" si="3"/>
        <v>0.12386357938238865</v>
      </c>
    </row>
    <row r="18" spans="1:19">
      <c r="A18" s="12" t="s">
        <v>22</v>
      </c>
      <c r="B18" s="12"/>
      <c r="N18" s="1"/>
      <c r="O18" s="1"/>
    </row>
    <row r="19" spans="1:19">
      <c r="A19" s="12"/>
      <c r="B19" s="12"/>
      <c r="N19" s="1"/>
      <c r="O19" s="1"/>
    </row>
    <row r="20" spans="1:19" ht="30">
      <c r="A20" s="1" t="s">
        <v>23</v>
      </c>
      <c r="B20" s="1"/>
      <c r="N20" s="159" t="s">
        <v>1</v>
      </c>
      <c r="O20" s="159"/>
      <c r="Q20" s="3" t="s">
        <v>2</v>
      </c>
      <c r="R20" s="1"/>
      <c r="S20" s="1"/>
    </row>
    <row r="21" spans="1:19">
      <c r="A21" s="4" t="s">
        <v>3</v>
      </c>
      <c r="B21" s="13"/>
      <c r="C21" s="5" t="s">
        <v>4</v>
      </c>
      <c r="D21" s="5" t="s">
        <v>5</v>
      </c>
      <c r="E21" s="5" t="s">
        <v>6</v>
      </c>
      <c r="F21" s="5"/>
      <c r="G21" s="5" t="s">
        <v>7</v>
      </c>
      <c r="H21" s="5" t="s">
        <v>8</v>
      </c>
      <c r="I21" s="5" t="s">
        <v>9</v>
      </c>
      <c r="J21" s="5"/>
      <c r="K21" s="5"/>
      <c r="L21" s="5"/>
      <c r="M21" s="5"/>
      <c r="N21" s="4">
        <v>2015</v>
      </c>
      <c r="O21" s="4">
        <v>2016</v>
      </c>
      <c r="Q21" s="4">
        <v>2016</v>
      </c>
    </row>
    <row r="22" spans="1:19">
      <c r="A22" s="2" t="s">
        <v>10</v>
      </c>
      <c r="C22" s="6">
        <v>12854172</v>
      </c>
      <c r="D22" s="6">
        <v>14807499.862</v>
      </c>
      <c r="E22" s="6">
        <v>15255730.299799999</v>
      </c>
      <c r="F22" s="6"/>
      <c r="G22" s="6">
        <f>D22-C22</f>
        <v>1953327.8619999997</v>
      </c>
      <c r="H22" s="6">
        <f>E22-D22</f>
        <v>448230.43779999949</v>
      </c>
      <c r="I22" s="6">
        <f>E22-C22</f>
        <v>2401558.2997999992</v>
      </c>
      <c r="J22" s="6"/>
      <c r="K22" s="6">
        <v>12.854172</v>
      </c>
      <c r="L22" s="6">
        <v>14.807499862</v>
      </c>
      <c r="M22" s="6">
        <v>15.2557302998</v>
      </c>
      <c r="N22" s="7">
        <f>G22/C22</f>
        <v>0.15196061341018308</v>
      </c>
      <c r="O22" s="7">
        <f>H22/D22</f>
        <v>3.0270500893285743E-2</v>
      </c>
      <c r="Q22" s="7">
        <f>I22/C22</f>
        <v>0.18683103818744601</v>
      </c>
    </row>
    <row r="23" spans="1:19">
      <c r="A23" s="2" t="s">
        <v>11</v>
      </c>
      <c r="C23" s="6">
        <v>16456443</v>
      </c>
      <c r="D23" s="6">
        <v>18207719.147712</v>
      </c>
      <c r="E23" s="6">
        <v>18628877.413258005</v>
      </c>
      <c r="F23" s="6"/>
      <c r="G23" s="6">
        <f t="shared" ref="G23:H35" si="4">D23-C23</f>
        <v>1751276.1477119997</v>
      </c>
      <c r="H23" s="6">
        <f t="shared" si="4"/>
        <v>421158.26554600522</v>
      </c>
      <c r="I23" s="6">
        <f t="shared" ref="I23:I35" si="5">E23-C23</f>
        <v>2172434.4132580049</v>
      </c>
      <c r="J23" s="6"/>
      <c r="K23" s="6">
        <v>16.456443</v>
      </c>
      <c r="L23" s="6">
        <v>18.207719147711998</v>
      </c>
      <c r="M23" s="6">
        <v>18.628877413258007</v>
      </c>
      <c r="N23" s="7">
        <f t="shared" ref="N23:O36" si="6">G23/C23</f>
        <v>0.10641887482683832</v>
      </c>
      <c r="O23" s="7">
        <f t="shared" si="6"/>
        <v>2.3130753617700017E-2</v>
      </c>
      <c r="Q23" s="7">
        <f t="shared" ref="Q23:Q36" si="7">I23/C23</f>
        <v>0.13201117721843081</v>
      </c>
    </row>
    <row r="24" spans="1:19">
      <c r="A24" s="2" t="s">
        <v>12</v>
      </c>
      <c r="C24" s="6">
        <v>8901444</v>
      </c>
      <c r="D24" s="6">
        <v>9666529.1363066677</v>
      </c>
      <c r="E24" s="6">
        <v>10139656.558149999</v>
      </c>
      <c r="F24" s="6"/>
      <c r="G24" s="6">
        <f t="shared" si="4"/>
        <v>765085.1363066677</v>
      </c>
      <c r="H24" s="6">
        <f t="shared" si="4"/>
        <v>473127.42184333131</v>
      </c>
      <c r="I24" s="6">
        <f t="shared" si="5"/>
        <v>1238212.558149999</v>
      </c>
      <c r="J24" s="6"/>
      <c r="K24" s="6">
        <v>8.9014439999999997</v>
      </c>
      <c r="L24" s="6">
        <v>9.6665291363066679</v>
      </c>
      <c r="M24" s="6">
        <v>10.13965655815</v>
      </c>
      <c r="N24" s="7">
        <f t="shared" si="6"/>
        <v>8.5950676801052464E-2</v>
      </c>
      <c r="O24" s="7">
        <f t="shared" si="6"/>
        <v>4.8944912405664266E-2</v>
      </c>
      <c r="Q24" s="7">
        <f t="shared" si="7"/>
        <v>0.1391024375539518</v>
      </c>
    </row>
    <row r="25" spans="1:19">
      <c r="A25" s="2" t="s">
        <v>13</v>
      </c>
      <c r="C25" s="6">
        <v>26289713</v>
      </c>
      <c r="D25" s="6">
        <v>31998905.453199998</v>
      </c>
      <c r="E25" s="6">
        <v>33008355.961600002</v>
      </c>
      <c r="F25" s="6"/>
      <c r="G25" s="6">
        <f t="shared" si="4"/>
        <v>5709192.4531999975</v>
      </c>
      <c r="H25" s="6">
        <f t="shared" si="4"/>
        <v>1009450.5084000044</v>
      </c>
      <c r="I25" s="6">
        <f t="shared" si="5"/>
        <v>6718642.9616000019</v>
      </c>
      <c r="J25" s="6"/>
      <c r="K25" s="6">
        <v>26.289712999999999</v>
      </c>
      <c r="L25" s="6">
        <v>31.998905453199999</v>
      </c>
      <c r="M25" s="6">
        <v>33.008355961600003</v>
      </c>
      <c r="N25" s="7">
        <f t="shared" si="6"/>
        <v>0.21716450283044161</v>
      </c>
      <c r="O25" s="7">
        <f t="shared" si="6"/>
        <v>3.1546407419353023E-2</v>
      </c>
      <c r="Q25" s="7">
        <f t="shared" si="7"/>
        <v>0.25556167013310499</v>
      </c>
    </row>
    <row r="26" spans="1:19">
      <c r="A26" s="2" t="s">
        <v>14</v>
      </c>
      <c r="C26" s="6">
        <v>53167779</v>
      </c>
      <c r="D26" s="6">
        <v>58224228.291200005</v>
      </c>
      <c r="E26" s="6">
        <v>60216628.795100026</v>
      </c>
      <c r="F26" s="6"/>
      <c r="G26" s="6">
        <f t="shared" si="4"/>
        <v>5056449.2912000045</v>
      </c>
      <c r="H26" s="6">
        <f t="shared" si="4"/>
        <v>1992400.5039000213</v>
      </c>
      <c r="I26" s="6">
        <f t="shared" si="5"/>
        <v>7048849.7951000258</v>
      </c>
      <c r="J26" s="6"/>
      <c r="K26" s="6">
        <v>53.167779000000003</v>
      </c>
      <c r="L26" s="6">
        <v>58.224228291200006</v>
      </c>
      <c r="M26" s="6">
        <v>60.216628795100029</v>
      </c>
      <c r="N26" s="7">
        <f t="shared" si="6"/>
        <v>9.5103639578399624E-2</v>
      </c>
      <c r="O26" s="7">
        <f t="shared" si="6"/>
        <v>3.4219440297865694E-2</v>
      </c>
      <c r="Q26" s="7">
        <f t="shared" si="7"/>
        <v>0.13257747319292809</v>
      </c>
    </row>
    <row r="27" spans="1:19">
      <c r="A27" s="2" t="s">
        <v>24</v>
      </c>
      <c r="C27" s="6" t="e">
        <f>213991356-C34-C35</f>
        <v>#REF!</v>
      </c>
      <c r="D27" s="6" t="e">
        <f>D9-D34-D35</f>
        <v>#REF!</v>
      </c>
      <c r="E27" s="6" t="e">
        <f>E9-E34-E35</f>
        <v>#REF!</v>
      </c>
      <c r="F27" s="6"/>
      <c r="G27" s="6" t="e">
        <f t="shared" si="4"/>
        <v>#REF!</v>
      </c>
      <c r="H27" s="6" t="e">
        <f t="shared" si="4"/>
        <v>#REF!</v>
      </c>
      <c r="I27" s="6" t="e">
        <f t="shared" si="5"/>
        <v>#REF!</v>
      </c>
      <c r="J27" s="6"/>
      <c r="K27" s="6">
        <v>213.991356</v>
      </c>
      <c r="L27" s="6">
        <v>229.62096672567992</v>
      </c>
      <c r="M27" s="6">
        <v>237.18852648041181</v>
      </c>
      <c r="N27" s="7" t="e">
        <f t="shared" si="6"/>
        <v>#REF!</v>
      </c>
      <c r="O27" s="7" t="e">
        <f t="shared" si="6"/>
        <v>#REF!</v>
      </c>
      <c r="Q27" s="7" t="e">
        <f t="shared" si="7"/>
        <v>#REF!</v>
      </c>
    </row>
    <row r="28" spans="1:19">
      <c r="A28" s="2" t="s">
        <v>16</v>
      </c>
      <c r="C28" s="6">
        <v>15272773</v>
      </c>
      <c r="D28" s="6">
        <v>17580744.241005328</v>
      </c>
      <c r="E28" s="6">
        <v>17970619.875957999</v>
      </c>
      <c r="F28" s="6"/>
      <c r="G28" s="6">
        <f t="shared" si="4"/>
        <v>2307971.2410053276</v>
      </c>
      <c r="H28" s="6">
        <f t="shared" si="4"/>
        <v>389875.63495267183</v>
      </c>
      <c r="I28" s="6">
        <f t="shared" si="5"/>
        <v>2697846.8759579994</v>
      </c>
      <c r="J28" s="6"/>
      <c r="K28" s="6">
        <v>15.272773000000001</v>
      </c>
      <c r="L28" s="6">
        <v>17.580744241005327</v>
      </c>
      <c r="M28" s="6">
        <v>17.970619875958</v>
      </c>
      <c r="N28" s="7">
        <f t="shared" si="6"/>
        <v>0.15111671213900235</v>
      </c>
      <c r="O28" s="7">
        <f t="shared" si="6"/>
        <v>2.2176287283864008E-2</v>
      </c>
      <c r="Q28" s="7">
        <f t="shared" si="7"/>
        <v>0.17664420704465386</v>
      </c>
    </row>
    <row r="29" spans="1:19">
      <c r="A29" s="2" t="s">
        <v>17</v>
      </c>
      <c r="C29" s="6">
        <v>13354976</v>
      </c>
      <c r="D29" s="6">
        <v>13212332.047733329</v>
      </c>
      <c r="E29" s="6">
        <v>13748929.2336</v>
      </c>
      <c r="F29" s="6"/>
      <c r="G29" s="6">
        <f t="shared" si="4"/>
        <v>-142643.95226667076</v>
      </c>
      <c r="H29" s="6">
        <f t="shared" si="4"/>
        <v>536597.18586667068</v>
      </c>
      <c r="I29" s="6">
        <f t="shared" si="5"/>
        <v>393953.23359999992</v>
      </c>
      <c r="J29" s="6"/>
      <c r="K29" s="6">
        <v>13.354976000000001</v>
      </c>
      <c r="L29" s="6">
        <v>13.212332047733328</v>
      </c>
      <c r="M29" s="6">
        <v>13.7489292336</v>
      </c>
      <c r="N29" s="7">
        <f t="shared" si="6"/>
        <v>-1.0680959087209948E-2</v>
      </c>
      <c r="O29" s="7">
        <f t="shared" si="6"/>
        <v>4.0613359089679238E-2</v>
      </c>
      <c r="Q29" s="7">
        <f t="shared" si="7"/>
        <v>2.9498610375638258E-2</v>
      </c>
    </row>
    <row r="30" spans="1:19">
      <c r="A30" s="2" t="s">
        <v>18</v>
      </c>
      <c r="C30" s="6">
        <v>2811662</v>
      </c>
      <c r="D30" s="6">
        <v>3101945.398</v>
      </c>
      <c r="E30" s="6">
        <v>3224888.1122000003</v>
      </c>
      <c r="F30" s="6"/>
      <c r="G30" s="6">
        <f t="shared" si="4"/>
        <v>290283.39800000004</v>
      </c>
      <c r="H30" s="6">
        <f t="shared" si="4"/>
        <v>122942.71420000028</v>
      </c>
      <c r="I30" s="6">
        <f t="shared" si="5"/>
        <v>413226.11220000032</v>
      </c>
      <c r="J30" s="6"/>
      <c r="K30" s="6">
        <v>2.8116620000000001</v>
      </c>
      <c r="L30" s="6">
        <v>3.1019453980000002</v>
      </c>
      <c r="M30" s="6">
        <v>3.2248881122000004</v>
      </c>
      <c r="N30" s="7">
        <f t="shared" si="6"/>
        <v>0.10324263656157819</v>
      </c>
      <c r="O30" s="7">
        <f t="shared" si="6"/>
        <v>3.9634067794767892E-2</v>
      </c>
      <c r="Q30" s="7">
        <f t="shared" si="7"/>
        <v>0.14696863001313826</v>
      </c>
    </row>
    <row r="31" spans="1:19">
      <c r="A31" s="2" t="s">
        <v>19</v>
      </c>
      <c r="C31" s="6">
        <v>846370</v>
      </c>
      <c r="D31" s="6">
        <v>1051846</v>
      </c>
      <c r="E31" s="6">
        <v>1074300</v>
      </c>
      <c r="F31" s="6"/>
      <c r="G31" s="6">
        <f t="shared" si="4"/>
        <v>205476</v>
      </c>
      <c r="H31" s="6">
        <f t="shared" si="4"/>
        <v>22454</v>
      </c>
      <c r="I31" s="6">
        <f t="shared" si="5"/>
        <v>227930</v>
      </c>
      <c r="J31" s="6"/>
      <c r="K31" s="6">
        <v>0.84636999999999996</v>
      </c>
      <c r="L31" s="6">
        <v>1.0518460000000001</v>
      </c>
      <c r="M31" s="6">
        <v>1.0743</v>
      </c>
      <c r="N31" s="7">
        <f t="shared" si="6"/>
        <v>0.24277325519571819</v>
      </c>
      <c r="O31" s="7">
        <f t="shared" si="6"/>
        <v>2.1347231438822792E-2</v>
      </c>
      <c r="Q31" s="7">
        <f t="shared" si="7"/>
        <v>0.26930302350036034</v>
      </c>
    </row>
    <row r="32" spans="1:19">
      <c r="A32" s="2" t="s">
        <v>20</v>
      </c>
      <c r="C32" s="6">
        <v>4797456</v>
      </c>
      <c r="D32" s="6">
        <v>5703260.2052000007</v>
      </c>
      <c r="E32" s="6">
        <v>5801329.9853999997</v>
      </c>
      <c r="F32" s="6"/>
      <c r="G32" s="6">
        <f t="shared" si="4"/>
        <v>905804.20520000067</v>
      </c>
      <c r="H32" s="6">
        <f t="shared" si="4"/>
        <v>98069.78019999899</v>
      </c>
      <c r="I32" s="6">
        <f t="shared" si="5"/>
        <v>1003873.9853999997</v>
      </c>
      <c r="J32" s="6"/>
      <c r="K32" s="6">
        <v>4.7974560000000004</v>
      </c>
      <c r="L32" s="6">
        <v>5.7032602052000003</v>
      </c>
      <c r="M32" s="6">
        <v>5.8013299853999998</v>
      </c>
      <c r="N32" s="7">
        <f t="shared" si="6"/>
        <v>0.18880927833418393</v>
      </c>
      <c r="O32" s="7">
        <f t="shared" si="6"/>
        <v>1.7195389421401981E-2</v>
      </c>
      <c r="Q32" s="7">
        <f t="shared" si="7"/>
        <v>0.20925131682291606</v>
      </c>
    </row>
    <row r="33" spans="1:17">
      <c r="A33" s="2" t="s">
        <v>21</v>
      </c>
      <c r="C33" s="6">
        <v>11865193</v>
      </c>
      <c r="D33" s="6">
        <v>12930510.757066665</v>
      </c>
      <c r="E33" s="6">
        <v>13163196.292199999</v>
      </c>
      <c r="F33" s="6"/>
      <c r="G33" s="6">
        <f t="shared" si="4"/>
        <v>1065317.7570666652</v>
      </c>
      <c r="H33" s="6">
        <f t="shared" si="4"/>
        <v>232685.53513333388</v>
      </c>
      <c r="I33" s="6">
        <f t="shared" si="5"/>
        <v>1298003.2921999991</v>
      </c>
      <c r="J33" s="6"/>
      <c r="K33" s="6">
        <v>11.865193</v>
      </c>
      <c r="L33" s="6">
        <v>12.930510757066665</v>
      </c>
      <c r="M33" s="6">
        <v>13.163196292199999</v>
      </c>
      <c r="N33" s="7">
        <f t="shared" si="6"/>
        <v>8.9785118292358607E-2</v>
      </c>
      <c r="O33" s="7">
        <f t="shared" si="6"/>
        <v>1.7995076877080723E-2</v>
      </c>
      <c r="Q33" s="7">
        <f t="shared" si="7"/>
        <v>0.1093958852755281</v>
      </c>
    </row>
    <row r="34" spans="1:17">
      <c r="A34" s="14" t="s">
        <v>25</v>
      </c>
      <c r="B34" s="15">
        <v>1</v>
      </c>
      <c r="C34" s="6" t="e">
        <f>#REF!</f>
        <v>#REF!</v>
      </c>
      <c r="D34" s="6" t="e">
        <f>#REF!</f>
        <v>#REF!</v>
      </c>
      <c r="E34" s="6" t="e">
        <f>#REF!</f>
        <v>#REF!</v>
      </c>
      <c r="F34" s="6"/>
      <c r="G34" s="6" t="e">
        <f t="shared" si="4"/>
        <v>#REF!</v>
      </c>
      <c r="H34" s="6" t="e">
        <f t="shared" si="4"/>
        <v>#REF!</v>
      </c>
      <c r="I34" s="6" t="e">
        <f t="shared" si="5"/>
        <v>#REF!</v>
      </c>
      <c r="J34" s="6"/>
      <c r="K34" s="6"/>
      <c r="L34" s="6"/>
      <c r="M34" s="6"/>
      <c r="N34" s="7" t="e">
        <f t="shared" si="6"/>
        <v>#REF!</v>
      </c>
      <c r="O34" s="7" t="e">
        <f t="shared" si="6"/>
        <v>#REF!</v>
      </c>
      <c r="Q34" s="7" t="e">
        <f t="shared" si="7"/>
        <v>#REF!</v>
      </c>
    </row>
    <row r="35" spans="1:17">
      <c r="A35" s="14" t="s">
        <v>26</v>
      </c>
      <c r="B35" s="15"/>
      <c r="C35" s="6">
        <f>C62</f>
        <v>18648000</v>
      </c>
      <c r="D35" s="6">
        <f t="shared" ref="D35:E35" si="8">D62</f>
        <v>19376000</v>
      </c>
      <c r="E35" s="6">
        <f t="shared" si="8"/>
        <v>19908000</v>
      </c>
      <c r="F35" s="6"/>
      <c r="G35" s="6">
        <f t="shared" si="4"/>
        <v>728000</v>
      </c>
      <c r="H35" s="6">
        <f t="shared" si="4"/>
        <v>532000</v>
      </c>
      <c r="I35" s="6">
        <f t="shared" si="5"/>
        <v>1260000</v>
      </c>
      <c r="J35" s="6"/>
      <c r="K35" s="6"/>
      <c r="L35" s="6"/>
      <c r="M35" s="6"/>
      <c r="N35" s="7">
        <f t="shared" si="6"/>
        <v>3.903903903903904E-2</v>
      </c>
      <c r="O35" s="7">
        <f t="shared" si="6"/>
        <v>2.7456647398843931E-2</v>
      </c>
      <c r="Q35" s="7">
        <f t="shared" si="7"/>
        <v>6.7567567567567571E-2</v>
      </c>
    </row>
    <row r="36" spans="1:17">
      <c r="C36" s="9" t="e">
        <f>SUM(C22:C35)</f>
        <v>#REF!</v>
      </c>
      <c r="D36" s="9" t="e">
        <f t="shared" ref="D36:E36" si="9">SUM(D22:D35)</f>
        <v>#REF!</v>
      </c>
      <c r="E36" s="9" t="e">
        <f t="shared" si="9"/>
        <v>#REF!</v>
      </c>
      <c r="F36" s="10"/>
      <c r="G36" s="9" t="e">
        <f t="shared" ref="G36:I36" si="10">SUM(G22:G35)</f>
        <v>#REF!</v>
      </c>
      <c r="H36" s="9" t="e">
        <f t="shared" si="10"/>
        <v>#REF!</v>
      </c>
      <c r="I36" s="9" t="e">
        <f t="shared" si="10"/>
        <v>#REF!</v>
      </c>
      <c r="J36" s="10"/>
      <c r="K36" s="10">
        <v>380.60933699999998</v>
      </c>
      <c r="L36" s="10">
        <v>416.10648726510397</v>
      </c>
      <c r="M36" s="10">
        <v>429.42103900767785</v>
      </c>
      <c r="N36" s="11" t="e">
        <f t="shared" si="6"/>
        <v>#REF!</v>
      </c>
      <c r="O36" s="11" t="e">
        <f t="shared" si="6"/>
        <v>#REF!</v>
      </c>
      <c r="P36" s="1"/>
      <c r="Q36" s="11" t="e">
        <f t="shared" si="7"/>
        <v>#REF!</v>
      </c>
    </row>
    <row r="38" spans="1:17">
      <c r="A38" s="12" t="s">
        <v>27</v>
      </c>
      <c r="B38" s="12"/>
      <c r="N38" s="1"/>
      <c r="O38" s="1"/>
    </row>
    <row r="39" spans="1:17">
      <c r="A39" s="12"/>
      <c r="B39" s="15">
        <v>1</v>
      </c>
      <c r="C39" s="16" t="s">
        <v>28</v>
      </c>
      <c r="D39" s="17"/>
      <c r="E39" s="18"/>
      <c r="N39" s="1"/>
      <c r="O39" s="1"/>
    </row>
    <row r="40" spans="1:17">
      <c r="A40" s="12"/>
      <c r="B40" s="12"/>
      <c r="N40" s="1"/>
      <c r="O40" s="1"/>
    </row>
    <row r="41" spans="1:17">
      <c r="A41" s="12"/>
      <c r="B41" s="12"/>
      <c r="N41" s="1"/>
      <c r="O41" s="1"/>
    </row>
    <row r="42" spans="1:17">
      <c r="A42" s="12"/>
      <c r="B42" s="12"/>
      <c r="N42" s="1"/>
      <c r="O42" s="1"/>
    </row>
    <row r="43" spans="1:17">
      <c r="A43" s="12"/>
      <c r="B43" s="12"/>
      <c r="N43" s="1"/>
      <c r="O43" s="1"/>
    </row>
    <row r="44" spans="1:17">
      <c r="A44" s="12"/>
      <c r="B44" s="12"/>
      <c r="D44" s="19"/>
      <c r="E44" s="19"/>
      <c r="N44" s="1"/>
      <c r="O44" s="1"/>
    </row>
    <row r="45" spans="1:17">
      <c r="A45" s="12"/>
      <c r="B45" s="12"/>
      <c r="E45" s="19"/>
      <c r="N45" s="1"/>
      <c r="O45" s="1"/>
    </row>
    <row r="46" spans="1:17" ht="30">
      <c r="A46" s="1" t="s">
        <v>23</v>
      </c>
      <c r="B46" s="12"/>
      <c r="N46" s="159" t="s">
        <v>1</v>
      </c>
      <c r="O46" s="159"/>
      <c r="Q46" s="3" t="s">
        <v>2</v>
      </c>
    </row>
    <row r="47" spans="1:17">
      <c r="A47" s="4" t="s">
        <v>29</v>
      </c>
      <c r="B47" s="12"/>
      <c r="C47" s="5" t="s">
        <v>4</v>
      </c>
      <c r="D47" s="5" t="s">
        <v>5</v>
      </c>
      <c r="E47" s="5" t="s">
        <v>6</v>
      </c>
      <c r="F47" s="5"/>
      <c r="G47" s="5" t="s">
        <v>7</v>
      </c>
      <c r="H47" s="5" t="s">
        <v>8</v>
      </c>
      <c r="I47" s="5" t="s">
        <v>9</v>
      </c>
      <c r="J47" s="5"/>
      <c r="K47" s="5"/>
      <c r="L47" s="5"/>
      <c r="M47" s="5"/>
      <c r="N47" s="4">
        <v>2015</v>
      </c>
      <c r="O47" s="4">
        <v>2016</v>
      </c>
      <c r="Q47" s="4">
        <v>2016</v>
      </c>
    </row>
    <row r="48" spans="1:17">
      <c r="A48" s="2" t="s">
        <v>30</v>
      </c>
      <c r="B48" s="15">
        <v>1</v>
      </c>
      <c r="C48" s="6">
        <f>'[1]Team Budgeting export sum 1216'!B4</f>
        <v>158672062</v>
      </c>
      <c r="D48" s="6">
        <v>165634020</v>
      </c>
      <c r="E48" s="6">
        <v>170299698</v>
      </c>
      <c r="G48" s="6">
        <f t="shared" ref="G48:H63" si="11">D48-C48</f>
        <v>6961958</v>
      </c>
      <c r="H48" s="6">
        <f t="shared" si="11"/>
        <v>4665678</v>
      </c>
      <c r="I48" s="6">
        <f>E48-C48</f>
        <v>11627636</v>
      </c>
      <c r="J48" s="6"/>
      <c r="K48" s="6">
        <v>12.854172</v>
      </c>
      <c r="L48" s="6">
        <v>14.807499862</v>
      </c>
      <c r="M48" s="6">
        <v>15.2557302998</v>
      </c>
      <c r="N48" s="7">
        <f t="shared" ref="N48:O63" si="12">G48/C48</f>
        <v>4.3876394572851772E-2</v>
      </c>
      <c r="O48" s="7">
        <f t="shared" si="12"/>
        <v>2.8168597248318914E-2</v>
      </c>
      <c r="Q48" s="7">
        <f>I48/C48</f>
        <v>7.3280928308601681E-2</v>
      </c>
    </row>
    <row r="49" spans="1:17">
      <c r="A49" s="2" t="s">
        <v>31</v>
      </c>
      <c r="B49" s="15">
        <v>2</v>
      </c>
      <c r="C49" s="6">
        <f>'[1]Team Budgeting export sum 1216'!B5</f>
        <v>95618753</v>
      </c>
      <c r="D49" s="6">
        <v>115463305</v>
      </c>
      <c r="E49" s="6">
        <v>122860053</v>
      </c>
      <c r="G49" s="6">
        <f t="shared" si="11"/>
        <v>19844552</v>
      </c>
      <c r="H49" s="6">
        <f t="shared" si="11"/>
        <v>7396748</v>
      </c>
      <c r="I49" s="6">
        <f>E49-C49</f>
        <v>27241300</v>
      </c>
      <c r="J49" s="6"/>
      <c r="K49" s="6">
        <v>12.854172</v>
      </c>
      <c r="L49" s="6">
        <v>14.807499862</v>
      </c>
      <c r="M49" s="6">
        <v>15.2557302998</v>
      </c>
      <c r="N49" s="7">
        <f t="shared" si="12"/>
        <v>0.20753828488016363</v>
      </c>
      <c r="O49" s="7">
        <f t="shared" si="12"/>
        <v>6.4061460911758933E-2</v>
      </c>
      <c r="Q49" s="7">
        <f>I49/C49</f>
        <v>0.28489495151646665</v>
      </c>
    </row>
    <row r="50" spans="1:17">
      <c r="A50" s="2" t="s">
        <v>32</v>
      </c>
      <c r="B50" s="15">
        <v>3</v>
      </c>
      <c r="C50" s="6">
        <f>SUM('[1]Team Budgeting export sum 1216'!B6:B10)</f>
        <v>8361296</v>
      </c>
      <c r="D50" s="6">
        <f>SUM('[1]Team Budgeting export sum 1216'!C6:C10)</f>
        <v>9063600</v>
      </c>
      <c r="E50" s="6">
        <f>SUM('[1]Team Budgeting export sum 1216'!D6:D10)</f>
        <v>9110300</v>
      </c>
      <c r="G50" s="6">
        <f t="shared" si="11"/>
        <v>702304</v>
      </c>
      <c r="H50" s="6">
        <f t="shared" si="11"/>
        <v>46700</v>
      </c>
      <c r="I50" s="6">
        <f>E50-C50</f>
        <v>749004</v>
      </c>
      <c r="J50" s="6"/>
      <c r="K50" s="6"/>
      <c r="L50" s="6"/>
      <c r="M50" s="6"/>
      <c r="N50" s="7">
        <f t="shared" si="12"/>
        <v>8.3994634324631015E-2</v>
      </c>
      <c r="O50" s="7">
        <f t="shared" si="12"/>
        <v>5.1524780440443093E-3</v>
      </c>
      <c r="Q50" s="7">
        <f>I50/C50</f>
        <v>8.9579892877850509E-2</v>
      </c>
    </row>
    <row r="51" spans="1:17">
      <c r="A51" s="2" t="s">
        <v>33</v>
      </c>
      <c r="B51" s="15">
        <v>4</v>
      </c>
      <c r="C51" s="6">
        <f>SUM('[1]Team Budgeting export sum 1216'!B11:B15)</f>
        <v>2132682</v>
      </c>
      <c r="D51" s="6">
        <f>SUM('[1]Team Budgeting export sum 1216'!C11:C15)</f>
        <v>2126665.583333333</v>
      </c>
      <c r="E51" s="6">
        <f>SUM('[1]Team Budgeting export sum 1216'!D11:D15)</f>
        <v>2141022.6166666672</v>
      </c>
      <c r="G51" s="6">
        <f t="shared" si="11"/>
        <v>-6016.4166666669771</v>
      </c>
      <c r="H51" s="6">
        <f t="shared" si="11"/>
        <v>14357.03333333414</v>
      </c>
      <c r="I51" s="6">
        <f t="shared" ref="I51:I64" si="13">E51-C51</f>
        <v>8340.6166666671634</v>
      </c>
      <c r="J51" s="6"/>
      <c r="K51" s="6"/>
      <c r="L51" s="6"/>
      <c r="M51" s="6"/>
      <c r="N51" s="7">
        <f t="shared" si="12"/>
        <v>-2.8210566163483245E-3</v>
      </c>
      <c r="O51" s="7">
        <f t="shared" si="12"/>
        <v>6.7509595518214687E-3</v>
      </c>
      <c r="Q51" s="7">
        <f t="shared" ref="Q51:Q65" si="14">I51/C51</f>
        <v>3.9108580963627786E-3</v>
      </c>
    </row>
    <row r="52" spans="1:17">
      <c r="A52" s="2" t="s">
        <v>34</v>
      </c>
      <c r="B52" s="15">
        <v>5</v>
      </c>
      <c r="C52" s="6">
        <f>'[1]Team Budgeting export sum 1216'!B18</f>
        <v>18185700</v>
      </c>
      <c r="D52" s="6">
        <f>'[1]Outside Services'!C35</f>
        <v>18678000</v>
      </c>
      <c r="E52" s="6">
        <f>'[1]Outside Services'!D35</f>
        <v>18677500</v>
      </c>
      <c r="G52" s="6">
        <f t="shared" si="11"/>
        <v>492300</v>
      </c>
      <c r="H52" s="6">
        <f t="shared" si="11"/>
        <v>-500</v>
      </c>
      <c r="I52" s="6">
        <f t="shared" si="13"/>
        <v>491800</v>
      </c>
      <c r="J52" s="6"/>
      <c r="K52" s="6">
        <v>12.854172</v>
      </c>
      <c r="L52" s="6">
        <v>14.807499862</v>
      </c>
      <c r="M52" s="6">
        <v>15.2557302998</v>
      </c>
      <c r="N52" s="7">
        <f t="shared" si="12"/>
        <v>2.7070720401194345E-2</v>
      </c>
      <c r="O52" s="7">
        <f t="shared" si="12"/>
        <v>-2.6769461398436663E-5</v>
      </c>
      <c r="Q52" s="7">
        <f t="shared" si="14"/>
        <v>2.7043226271191101E-2</v>
      </c>
    </row>
    <row r="53" spans="1:17">
      <c r="A53" s="2" t="s">
        <v>35</v>
      </c>
      <c r="B53" s="15">
        <v>5</v>
      </c>
      <c r="C53" s="6">
        <f>'[1]Team Budgeting export sum 1216'!B16+'[1]Team Budgeting export sum 1216'!B17</f>
        <v>18274380</v>
      </c>
      <c r="D53" s="6">
        <f>'[1]Team Budgeting export sum 1216'!C16+'[1]Team Budgeting export sum 1216'!C17</f>
        <v>19114300</v>
      </c>
      <c r="E53" s="6">
        <f>'[1]Team Budgeting export sum 1216'!D16+'[1]Team Budgeting export sum 1216'!D17</f>
        <v>19526700</v>
      </c>
      <c r="G53" s="6">
        <f t="shared" si="11"/>
        <v>839920</v>
      </c>
      <c r="H53" s="6">
        <f t="shared" si="11"/>
        <v>412400</v>
      </c>
      <c r="I53" s="6">
        <f t="shared" si="13"/>
        <v>1252320</v>
      </c>
      <c r="J53" s="6"/>
      <c r="K53" s="6">
        <v>12.854172</v>
      </c>
      <c r="L53" s="6">
        <v>14.807499862</v>
      </c>
      <c r="M53" s="6">
        <v>15.2557302998</v>
      </c>
      <c r="N53" s="7">
        <f t="shared" si="12"/>
        <v>4.596161401918971E-2</v>
      </c>
      <c r="O53" s="7">
        <f t="shared" si="12"/>
        <v>2.1575469674536864E-2</v>
      </c>
      <c r="Q53" s="7">
        <f t="shared" si="14"/>
        <v>6.8528727103190371E-2</v>
      </c>
    </row>
    <row r="54" spans="1:17">
      <c r="A54" s="2" t="s">
        <v>36</v>
      </c>
      <c r="B54" s="15">
        <v>5</v>
      </c>
      <c r="C54" s="6">
        <f>'[1]Team Budgeting export sum 1216'!B19</f>
        <v>3183332</v>
      </c>
      <c r="D54" s="6">
        <f>'[1]Team Budgeting export sum 1216'!C19</f>
        <v>3184632</v>
      </c>
      <c r="E54" s="6">
        <f>'[1]Team Budgeting export sum 1216'!D19</f>
        <v>3180882</v>
      </c>
      <c r="G54" s="6">
        <f t="shared" si="11"/>
        <v>1300</v>
      </c>
      <c r="H54" s="6">
        <f t="shared" si="11"/>
        <v>-3750</v>
      </c>
      <c r="I54" s="6">
        <f t="shared" si="13"/>
        <v>-2450</v>
      </c>
      <c r="J54" s="6"/>
      <c r="K54" s="6">
        <v>12.854172</v>
      </c>
      <c r="L54" s="6">
        <v>14.807499862</v>
      </c>
      <c r="M54" s="6">
        <v>15.2557302998</v>
      </c>
      <c r="N54" s="7">
        <f t="shared" si="12"/>
        <v>4.0837713439879973E-4</v>
      </c>
      <c r="O54" s="7">
        <f t="shared" si="12"/>
        <v>-1.1775300882488149E-3</v>
      </c>
      <c r="Q54" s="7">
        <f t="shared" si="14"/>
        <v>-7.6963383021312257E-4</v>
      </c>
    </row>
    <row r="55" spans="1:17">
      <c r="A55" s="2" t="s">
        <v>37</v>
      </c>
      <c r="B55" s="15"/>
      <c r="C55" s="6">
        <f>'[1]Team Budgeting export sum 1216'!B25+'[1]Team Budgeting export sum 1216'!B26</f>
        <v>21767812</v>
      </c>
      <c r="D55" s="6">
        <f>'[1]Team Budgeting export sum 1216'!C25+'[1]Team Budgeting export sum 1216'!C26</f>
        <v>21615200</v>
      </c>
      <c r="E55" s="6">
        <f>'[1]Team Budgeting export sum 1216'!D25+'[1]Team Budgeting export sum 1216'!D26</f>
        <v>21944600</v>
      </c>
      <c r="G55" s="6">
        <f t="shared" si="11"/>
        <v>-152612</v>
      </c>
      <c r="H55" s="6">
        <f t="shared" si="11"/>
        <v>329400</v>
      </c>
      <c r="I55" s="6">
        <f t="shared" si="13"/>
        <v>176788</v>
      </c>
      <c r="J55" s="6"/>
      <c r="K55" s="6"/>
      <c r="L55" s="6"/>
      <c r="M55" s="6"/>
      <c r="N55" s="7">
        <f t="shared" si="12"/>
        <v>-7.0109021522236593E-3</v>
      </c>
      <c r="O55" s="7">
        <f t="shared" si="12"/>
        <v>1.5239276064991302E-2</v>
      </c>
      <c r="Q55" s="7">
        <f t="shared" si="14"/>
        <v>8.1215328394052648E-3</v>
      </c>
    </row>
    <row r="56" spans="1:17">
      <c r="A56" s="2" t="s">
        <v>38</v>
      </c>
      <c r="B56" s="15">
        <v>6</v>
      </c>
      <c r="C56" s="6">
        <f>'[1]Team Budgeting export sum 1216'!B21</f>
        <v>2656578</v>
      </c>
      <c r="D56" s="6">
        <f>'[1]Team Budgeting export sum 1216'!C21</f>
        <v>3429600</v>
      </c>
      <c r="E56" s="6">
        <f>'[1]Team Budgeting export sum 1216'!D21</f>
        <v>3473815</v>
      </c>
      <c r="G56" s="6">
        <f t="shared" si="11"/>
        <v>773022</v>
      </c>
      <c r="H56" s="6">
        <f t="shared" si="11"/>
        <v>44215</v>
      </c>
      <c r="I56" s="6">
        <f t="shared" si="13"/>
        <v>817237</v>
      </c>
      <c r="N56" s="7">
        <f t="shared" si="12"/>
        <v>0.29098411565555388</v>
      </c>
      <c r="O56" s="7">
        <f t="shared" si="12"/>
        <v>1.2892174014462328E-2</v>
      </c>
      <c r="Q56" s="7">
        <f t="shared" si="14"/>
        <v>0.30762770752449203</v>
      </c>
    </row>
    <row r="57" spans="1:17">
      <c r="A57" s="2" t="s">
        <v>39</v>
      </c>
      <c r="B57" s="15">
        <v>7</v>
      </c>
      <c r="C57" s="6">
        <f>'[1]Team Budgeting export sum 1216'!B20</f>
        <v>823507</v>
      </c>
      <c r="D57" s="6">
        <f>'[1]Team Budgeting export sum 1216'!C20</f>
        <v>1304700</v>
      </c>
      <c r="E57" s="6">
        <f>'[1]Team Budgeting export sum 1216'!D20</f>
        <v>1162800</v>
      </c>
      <c r="G57" s="6">
        <f t="shared" si="11"/>
        <v>481193</v>
      </c>
      <c r="H57" s="6">
        <f t="shared" si="11"/>
        <v>-141900</v>
      </c>
      <c r="I57" s="6">
        <f t="shared" si="13"/>
        <v>339293</v>
      </c>
      <c r="N57" s="7">
        <f t="shared" si="12"/>
        <v>0.58432168761164138</v>
      </c>
      <c r="O57" s="7">
        <f t="shared" si="12"/>
        <v>-0.10876063462865027</v>
      </c>
      <c r="Q57" s="7">
        <f t="shared" si="14"/>
        <v>0.41200985541106511</v>
      </c>
    </row>
    <row r="58" spans="1:17">
      <c r="A58" s="2" t="s">
        <v>40</v>
      </c>
      <c r="B58" s="15">
        <v>8</v>
      </c>
      <c r="C58" s="6">
        <f>'[1]Team Budgeting export sum 1216'!B22</f>
        <v>2418700</v>
      </c>
      <c r="D58" s="6">
        <f>'[1]Team Budgeting export sum 1216'!C22</f>
        <v>2441100</v>
      </c>
      <c r="E58" s="6">
        <f>'[1]Team Budgeting export sum 1216'!D22</f>
        <v>2466600</v>
      </c>
      <c r="G58" s="6">
        <f t="shared" si="11"/>
        <v>22400</v>
      </c>
      <c r="H58" s="6">
        <f t="shared" si="11"/>
        <v>25500</v>
      </c>
      <c r="I58" s="6">
        <f t="shared" si="13"/>
        <v>47900</v>
      </c>
      <c r="N58" s="7">
        <f t="shared" si="12"/>
        <v>9.2611733575887877E-3</v>
      </c>
      <c r="O58" s="7">
        <f t="shared" si="12"/>
        <v>1.0446110360083569E-2</v>
      </c>
      <c r="Q58" s="7">
        <f t="shared" si="14"/>
        <v>1.9804026956629594E-2</v>
      </c>
    </row>
    <row r="59" spans="1:17">
      <c r="A59" s="2" t="s">
        <v>41</v>
      </c>
      <c r="B59" s="15"/>
      <c r="C59" s="6">
        <f>'[1]Team Budgeting export sum 1216'!B34</f>
        <v>3554165</v>
      </c>
      <c r="D59" s="6">
        <f>'[1]Team Budgeting export sum 1216'!C34</f>
        <v>3595285</v>
      </c>
      <c r="E59" s="6">
        <f>'[1]Team Budgeting export sum 1216'!D34</f>
        <v>3599385</v>
      </c>
      <c r="G59" s="6">
        <f t="shared" si="11"/>
        <v>41120</v>
      </c>
      <c r="H59" s="6">
        <f t="shared" si="11"/>
        <v>4100</v>
      </c>
      <c r="I59" s="6">
        <f t="shared" si="13"/>
        <v>45220</v>
      </c>
      <c r="N59" s="7">
        <f t="shared" si="12"/>
        <v>1.1569524768827558E-2</v>
      </c>
      <c r="O59" s="7">
        <f t="shared" si="12"/>
        <v>1.1403824731558137E-3</v>
      </c>
      <c r="Q59" s="7">
        <f t="shared" si="14"/>
        <v>1.2723100925252485E-2</v>
      </c>
    </row>
    <row r="60" spans="1:17">
      <c r="A60" s="2" t="s">
        <v>42</v>
      </c>
      <c r="B60" s="15">
        <v>9</v>
      </c>
      <c r="C60" s="6" t="e">
        <f>C34</f>
        <v>#REF!</v>
      </c>
      <c r="D60" s="6" t="e">
        <f t="shared" ref="D60:E60" si="15">D34</f>
        <v>#REF!</v>
      </c>
      <c r="E60" s="6" t="e">
        <f t="shared" si="15"/>
        <v>#REF!</v>
      </c>
      <c r="G60" s="6" t="e">
        <f t="shared" si="11"/>
        <v>#REF!</v>
      </c>
      <c r="H60" s="6" t="e">
        <f t="shared" si="11"/>
        <v>#REF!</v>
      </c>
      <c r="I60" s="6" t="e">
        <f t="shared" si="13"/>
        <v>#REF!</v>
      </c>
      <c r="N60" s="7" t="e">
        <f t="shared" si="12"/>
        <v>#REF!</v>
      </c>
      <c r="O60" s="7" t="e">
        <f t="shared" si="12"/>
        <v>#REF!</v>
      </c>
      <c r="Q60" s="7" t="e">
        <f t="shared" si="14"/>
        <v>#REF!</v>
      </c>
    </row>
    <row r="61" spans="1:17">
      <c r="A61" s="2" t="s">
        <v>43</v>
      </c>
      <c r="B61" s="15">
        <v>10</v>
      </c>
      <c r="C61" s="6" t="e">
        <f>SUM('[1]Team Budgeting export sum 1216'!B27:B33)-C60</f>
        <v>#REF!</v>
      </c>
      <c r="D61" s="6" t="e">
        <f>SUM('[1]Team Budgeting export sum 1216'!C27:C33)-D60</f>
        <v>#REF!</v>
      </c>
      <c r="E61" s="6" t="e">
        <f>SUM('[1]Team Budgeting export sum 1216'!D27:D33)-E60</f>
        <v>#REF!</v>
      </c>
      <c r="G61" s="6" t="e">
        <f t="shared" si="11"/>
        <v>#REF!</v>
      </c>
      <c r="H61" s="6" t="e">
        <f t="shared" si="11"/>
        <v>#REF!</v>
      </c>
      <c r="I61" s="6" t="e">
        <f t="shared" si="13"/>
        <v>#REF!</v>
      </c>
      <c r="N61" s="7" t="e">
        <f t="shared" si="12"/>
        <v>#REF!</v>
      </c>
      <c r="O61" s="7" t="e">
        <f t="shared" si="12"/>
        <v>#REF!</v>
      </c>
      <c r="Q61" s="7" t="e">
        <f t="shared" si="14"/>
        <v>#REF!</v>
      </c>
    </row>
    <row r="62" spans="1:17">
      <c r="A62" s="2" t="s">
        <v>26</v>
      </c>
      <c r="B62" s="15">
        <v>11</v>
      </c>
      <c r="C62" s="6">
        <f>'[1]Team Budgeting export sum 1216'!B24</f>
        <v>18648000</v>
      </c>
      <c r="D62" s="6">
        <f>'[1]Team Budgeting export sum 1216'!C24</f>
        <v>19376000</v>
      </c>
      <c r="E62" s="6">
        <f>'[1]Team Budgeting export sum 1216'!D24</f>
        <v>19908000</v>
      </c>
      <c r="G62" s="6">
        <f t="shared" si="11"/>
        <v>728000</v>
      </c>
      <c r="H62" s="6">
        <f t="shared" si="11"/>
        <v>532000</v>
      </c>
      <c r="I62" s="6">
        <f t="shared" si="13"/>
        <v>1260000</v>
      </c>
      <c r="N62" s="7">
        <f t="shared" si="12"/>
        <v>3.903903903903904E-2</v>
      </c>
      <c r="O62" s="7">
        <f t="shared" si="12"/>
        <v>2.7456647398843931E-2</v>
      </c>
      <c r="Q62" s="7">
        <f t="shared" si="14"/>
        <v>6.7567567567567571E-2</v>
      </c>
    </row>
    <row r="63" spans="1:17">
      <c r="A63" s="2" t="s">
        <v>44</v>
      </c>
      <c r="B63" s="15">
        <v>12</v>
      </c>
      <c r="C63" s="6">
        <f>'[1]Team Budgeting export sum 1216'!B23</f>
        <v>3039700</v>
      </c>
      <c r="D63" s="6">
        <f>'[1]Team Budgeting export sum 1216'!C23</f>
        <v>3764700</v>
      </c>
      <c r="E63" s="6">
        <f>'[1]Team Budgeting export sum 1216'!D23</f>
        <v>3823100</v>
      </c>
      <c r="G63" s="6">
        <f t="shared" si="11"/>
        <v>725000</v>
      </c>
      <c r="H63" s="6">
        <f t="shared" si="11"/>
        <v>58400</v>
      </c>
      <c r="I63" s="6">
        <f t="shared" si="13"/>
        <v>783400</v>
      </c>
      <c r="N63" s="7">
        <f t="shared" si="12"/>
        <v>0.23851037931374808</v>
      </c>
      <c r="O63" s="7">
        <f t="shared" si="12"/>
        <v>1.5512524238319123E-2</v>
      </c>
      <c r="Q63" s="7">
        <f t="shared" si="14"/>
        <v>0.25772280159226241</v>
      </c>
    </row>
    <row r="64" spans="1:17">
      <c r="A64" s="2" t="s">
        <v>45</v>
      </c>
      <c r="B64" s="15">
        <v>13</v>
      </c>
      <c r="C64" s="6">
        <f>SUM('[1]Team Budgeting export sum 1216'!B35:B52)</f>
        <v>9634670</v>
      </c>
      <c r="D64" s="6">
        <f>SUM('[1]Team Budgeting export sum 1216'!C35:C52)</f>
        <v>10208332.560000001</v>
      </c>
      <c r="E64" s="6">
        <f>SUM('[1]Team Budgeting export sum 1216'!D35:D52)</f>
        <v>10186873.560000001</v>
      </c>
      <c r="G64" s="6">
        <f t="shared" ref="G64:H64" si="16">D64-C64</f>
        <v>573662.56000000052</v>
      </c>
      <c r="H64" s="6">
        <f t="shared" si="16"/>
        <v>-21459</v>
      </c>
      <c r="I64" s="6">
        <f t="shared" si="13"/>
        <v>552203.56000000052</v>
      </c>
      <c r="N64" s="7">
        <f t="shared" ref="N64:O65" si="17">G64/C64</f>
        <v>5.9541485074216402E-2</v>
      </c>
      <c r="O64" s="7">
        <f t="shared" si="17"/>
        <v>-2.1021062816942554E-3</v>
      </c>
      <c r="Q64" s="7">
        <f t="shared" si="14"/>
        <v>5.7314216262726231E-2</v>
      </c>
    </row>
    <row r="65" spans="1:17">
      <c r="C65" s="9" t="e">
        <f>SUM(C48:C64)</f>
        <v>#REF!</v>
      </c>
      <c r="D65" s="9" t="e">
        <f t="shared" ref="D65:E65" si="18">SUM(D48:D64)</f>
        <v>#REF!</v>
      </c>
      <c r="E65" s="9" t="e">
        <f t="shared" si="18"/>
        <v>#REF!</v>
      </c>
      <c r="G65" s="9" t="e">
        <f t="shared" ref="G65:I65" si="19">SUM(G48:G64)</f>
        <v>#REF!</v>
      </c>
      <c r="H65" s="9" t="e">
        <f t="shared" si="19"/>
        <v>#REF!</v>
      </c>
      <c r="I65" s="9" t="e">
        <f t="shared" si="19"/>
        <v>#REF!</v>
      </c>
      <c r="N65" s="11" t="e">
        <f t="shared" si="17"/>
        <v>#REF!</v>
      </c>
      <c r="O65" s="11" t="e">
        <f t="shared" si="17"/>
        <v>#REF!</v>
      </c>
      <c r="Q65" s="11" t="e">
        <f t="shared" si="14"/>
        <v>#REF!</v>
      </c>
    </row>
    <row r="66" spans="1:17">
      <c r="A66" s="12" t="s">
        <v>46</v>
      </c>
      <c r="C66" s="10"/>
      <c r="D66" s="10"/>
      <c r="E66" s="10"/>
      <c r="G66" s="10"/>
      <c r="H66" s="10"/>
      <c r="I66" s="10"/>
      <c r="N66" s="20"/>
      <c r="O66" s="20"/>
      <c r="Q66" s="20"/>
    </row>
    <row r="67" spans="1:17">
      <c r="A67" s="12"/>
      <c r="B67" s="15">
        <v>1</v>
      </c>
      <c r="C67" s="21" t="s">
        <v>47</v>
      </c>
      <c r="D67" s="22"/>
      <c r="E67" s="22"/>
      <c r="F67" s="18"/>
      <c r="G67" s="22"/>
      <c r="H67" s="22"/>
      <c r="I67" s="22"/>
      <c r="J67" s="18"/>
      <c r="K67" s="18"/>
      <c r="L67" s="18"/>
      <c r="M67" s="18"/>
      <c r="N67" s="23"/>
      <c r="O67" s="20"/>
      <c r="Q67" s="20"/>
    </row>
    <row r="68" spans="1:17">
      <c r="A68" s="12"/>
      <c r="B68" s="15">
        <v>2</v>
      </c>
      <c r="C68" s="21" t="s">
        <v>48</v>
      </c>
      <c r="D68" s="21"/>
      <c r="E68" s="21"/>
      <c r="F68" s="18"/>
      <c r="G68" s="24"/>
      <c r="H68" s="24"/>
      <c r="I68" s="24"/>
      <c r="J68" s="18"/>
      <c r="K68" s="18"/>
      <c r="L68" s="18"/>
      <c r="M68" s="18"/>
      <c r="N68" s="23"/>
      <c r="O68" s="20"/>
      <c r="Q68" s="20"/>
    </row>
    <row r="69" spans="1:17">
      <c r="A69" s="12"/>
      <c r="B69" s="25"/>
      <c r="C69" s="21" t="s">
        <v>49</v>
      </c>
      <c r="D69" s="21"/>
      <c r="E69" s="21"/>
      <c r="F69" s="18"/>
      <c r="G69" s="24"/>
      <c r="H69" s="24"/>
      <c r="I69" s="24"/>
      <c r="J69" s="18"/>
      <c r="K69" s="18"/>
      <c r="L69" s="18"/>
      <c r="M69" s="18"/>
      <c r="N69" s="23"/>
      <c r="O69" s="20"/>
      <c r="Q69" s="20"/>
    </row>
    <row r="70" spans="1:17">
      <c r="A70" s="12"/>
      <c r="B70" s="15">
        <v>3</v>
      </c>
      <c r="C70" s="21" t="s">
        <v>50</v>
      </c>
      <c r="D70" s="21"/>
      <c r="E70" s="21"/>
      <c r="F70" s="18"/>
      <c r="G70" s="24"/>
      <c r="H70" s="24"/>
      <c r="I70" s="24"/>
      <c r="J70" s="18"/>
      <c r="K70" s="18"/>
      <c r="L70" s="18"/>
      <c r="M70" s="18"/>
      <c r="N70" s="23"/>
      <c r="O70" s="20"/>
      <c r="Q70" s="20"/>
    </row>
    <row r="71" spans="1:17">
      <c r="B71" s="15">
        <v>4</v>
      </c>
      <c r="C71" s="21" t="s">
        <v>51</v>
      </c>
      <c r="D71" s="24"/>
      <c r="E71" s="24"/>
      <c r="F71" s="18"/>
      <c r="G71" s="18"/>
      <c r="H71" s="18"/>
      <c r="I71" s="18"/>
      <c r="J71" s="18"/>
      <c r="K71" s="18"/>
      <c r="L71" s="18"/>
      <c r="M71" s="18"/>
      <c r="N71" s="18"/>
    </row>
    <row r="72" spans="1:17">
      <c r="B72" s="15">
        <v>5</v>
      </c>
      <c r="C72" s="21" t="s">
        <v>52</v>
      </c>
      <c r="D72" s="24"/>
      <c r="E72" s="24"/>
      <c r="F72" s="18"/>
      <c r="G72" s="18"/>
      <c r="H72" s="18"/>
      <c r="I72" s="18"/>
      <c r="J72" s="18"/>
      <c r="K72" s="18"/>
      <c r="L72" s="18"/>
      <c r="M72" s="18"/>
      <c r="N72" s="18"/>
    </row>
    <row r="73" spans="1:17">
      <c r="B73" s="15">
        <v>6</v>
      </c>
      <c r="C73" s="21" t="s">
        <v>53</v>
      </c>
      <c r="D73" s="24"/>
      <c r="E73" s="24"/>
      <c r="F73" s="18"/>
      <c r="G73" s="18"/>
      <c r="H73" s="18"/>
      <c r="I73" s="18"/>
      <c r="J73" s="18"/>
      <c r="K73" s="18"/>
      <c r="L73" s="18"/>
      <c r="M73" s="18"/>
      <c r="N73" s="18"/>
    </row>
    <row r="74" spans="1:17">
      <c r="B74" s="15">
        <v>7</v>
      </c>
      <c r="C74" s="21" t="s">
        <v>54</v>
      </c>
      <c r="D74" s="24"/>
      <c r="E74" s="24"/>
      <c r="F74" s="18"/>
      <c r="G74" s="18"/>
      <c r="H74" s="18"/>
      <c r="I74" s="18"/>
      <c r="J74" s="18"/>
      <c r="K74" s="18"/>
      <c r="L74" s="18"/>
      <c r="M74" s="18"/>
      <c r="N74" s="18"/>
    </row>
    <row r="75" spans="1:17">
      <c r="B75" s="15">
        <v>8</v>
      </c>
      <c r="C75" s="21" t="s">
        <v>55</v>
      </c>
      <c r="D75" s="24"/>
      <c r="E75" s="24"/>
      <c r="F75" s="18"/>
      <c r="G75" s="18"/>
      <c r="H75" s="18"/>
      <c r="I75" s="18"/>
      <c r="J75" s="18"/>
      <c r="K75" s="18"/>
      <c r="L75" s="18"/>
      <c r="M75" s="18"/>
      <c r="N75" s="18"/>
    </row>
    <row r="76" spans="1:17">
      <c r="B76" s="15">
        <v>9</v>
      </c>
      <c r="C76" s="21" t="s">
        <v>56</v>
      </c>
      <c r="D76" s="24"/>
      <c r="E76" s="24"/>
      <c r="F76" s="18"/>
      <c r="G76" s="18"/>
      <c r="H76" s="18"/>
      <c r="I76" s="18"/>
      <c r="J76" s="18"/>
      <c r="K76" s="18"/>
      <c r="L76" s="18"/>
      <c r="M76" s="18"/>
      <c r="N76" s="18"/>
    </row>
    <row r="77" spans="1:17">
      <c r="B77" s="15">
        <v>10</v>
      </c>
      <c r="C77" s="21" t="s">
        <v>57</v>
      </c>
      <c r="D77" s="24"/>
      <c r="E77" s="24"/>
      <c r="F77" s="18"/>
      <c r="G77" s="18"/>
      <c r="H77" s="18"/>
      <c r="I77" s="18"/>
      <c r="J77" s="18"/>
      <c r="K77" s="18"/>
      <c r="L77" s="18"/>
      <c r="M77" s="18"/>
      <c r="N77" s="18"/>
    </row>
    <row r="78" spans="1:17">
      <c r="B78" s="15">
        <v>11</v>
      </c>
      <c r="C78" s="21" t="s">
        <v>58</v>
      </c>
      <c r="D78" s="24"/>
      <c r="E78" s="24"/>
      <c r="F78" s="18"/>
      <c r="G78" s="18"/>
      <c r="H78" s="18"/>
      <c r="I78" s="18"/>
      <c r="J78" s="18"/>
      <c r="K78" s="18"/>
      <c r="L78" s="18"/>
      <c r="M78" s="18"/>
      <c r="N78" s="18"/>
    </row>
    <row r="79" spans="1:17">
      <c r="B79" s="15">
        <v>12</v>
      </c>
      <c r="C79" s="21" t="s">
        <v>59</v>
      </c>
      <c r="D79" s="24"/>
      <c r="E79" s="24"/>
      <c r="F79" s="18"/>
      <c r="G79" s="18"/>
      <c r="H79" s="18"/>
      <c r="I79" s="18"/>
      <c r="J79" s="18"/>
      <c r="K79" s="18"/>
      <c r="L79" s="18"/>
      <c r="M79" s="18"/>
      <c r="N79" s="18"/>
    </row>
    <row r="80" spans="1:17">
      <c r="B80" s="15">
        <v>13</v>
      </c>
      <c r="C80" s="21" t="s">
        <v>60</v>
      </c>
      <c r="D80" s="24"/>
      <c r="E80" s="24"/>
      <c r="F80" s="18"/>
      <c r="G80" s="18"/>
      <c r="H80" s="18"/>
      <c r="I80" s="18"/>
      <c r="J80" s="18"/>
      <c r="K80" s="18"/>
      <c r="L80" s="18"/>
      <c r="M80" s="18"/>
      <c r="N80" s="18"/>
    </row>
    <row r="81" spans="1:20" ht="31.5" customHeight="1">
      <c r="A81" s="1" t="s">
        <v>61</v>
      </c>
      <c r="N81" s="159" t="s">
        <v>1</v>
      </c>
      <c r="O81" s="159"/>
      <c r="Q81" s="3" t="s">
        <v>2</v>
      </c>
    </row>
    <row r="82" spans="1:20">
      <c r="A82" s="4" t="s">
        <v>29</v>
      </c>
      <c r="C82" s="5" t="s">
        <v>4</v>
      </c>
      <c r="D82" s="5" t="s">
        <v>5</v>
      </c>
      <c r="E82" s="5" t="s">
        <v>6</v>
      </c>
      <c r="F82" s="5"/>
      <c r="G82" s="5" t="s">
        <v>7</v>
      </c>
      <c r="H82" s="5" t="s">
        <v>8</v>
      </c>
      <c r="I82" s="5" t="s">
        <v>9</v>
      </c>
      <c r="J82" s="5"/>
      <c r="K82" s="5"/>
      <c r="L82" s="5"/>
      <c r="M82" s="5"/>
      <c r="N82" s="4">
        <v>2015</v>
      </c>
      <c r="O82" s="4">
        <v>2016</v>
      </c>
      <c r="Q82" s="4">
        <v>2016</v>
      </c>
    </row>
    <row r="83" spans="1:20">
      <c r="A83" s="2" t="s">
        <v>62</v>
      </c>
      <c r="B83" s="15">
        <v>1</v>
      </c>
      <c r="C83" s="6">
        <v>9566600</v>
      </c>
      <c r="D83" s="6">
        <v>11344000</v>
      </c>
      <c r="E83" s="6">
        <v>9800000</v>
      </c>
      <c r="F83" s="6"/>
      <c r="G83" s="6">
        <f>D83-C83</f>
        <v>1777400</v>
      </c>
      <c r="H83" s="6">
        <f>E83-D83</f>
        <v>-1544000</v>
      </c>
      <c r="I83" s="6">
        <f>E83-C83</f>
        <v>233400</v>
      </c>
      <c r="J83" s="6"/>
      <c r="K83" s="6">
        <v>12.854172</v>
      </c>
      <c r="L83" s="6">
        <v>14.807499862</v>
      </c>
      <c r="M83" s="6">
        <v>15.2557302998</v>
      </c>
      <c r="N83" s="7">
        <f>G83/C83</f>
        <v>0.18579223548596158</v>
      </c>
      <c r="O83" s="7">
        <f>H83/D83</f>
        <v>-0.13610719322990128</v>
      </c>
      <c r="Q83" s="7">
        <f>I83/C83</f>
        <v>2.4397382560157214E-2</v>
      </c>
      <c r="R83" s="26"/>
      <c r="S83" s="26"/>
      <c r="T83" s="27"/>
    </row>
    <row r="84" spans="1:20">
      <c r="A84" s="2" t="s">
        <v>63</v>
      </c>
      <c r="B84" s="15">
        <v>2</v>
      </c>
      <c r="C84" s="6">
        <v>4980970</v>
      </c>
      <c r="D84" s="6">
        <v>5065900</v>
      </c>
      <c r="E84" s="6">
        <v>5184800</v>
      </c>
      <c r="F84" s="6"/>
      <c r="G84" s="6">
        <f t="shared" ref="G84:H94" si="20">D84-C84</f>
        <v>84930</v>
      </c>
      <c r="H84" s="6">
        <f t="shared" si="20"/>
        <v>118900</v>
      </c>
      <c r="I84" s="6">
        <f t="shared" ref="I84:I94" si="21">E84-C84</f>
        <v>203830</v>
      </c>
      <c r="J84" s="6"/>
      <c r="K84" s="6">
        <v>12.854172</v>
      </c>
      <c r="L84" s="6">
        <v>14.807499862</v>
      </c>
      <c r="M84" s="6">
        <v>15.2557302998</v>
      </c>
      <c r="N84" s="7">
        <f t="shared" ref="N84:O94" si="22">G84/C84</f>
        <v>1.7050895709068717E-2</v>
      </c>
      <c r="O84" s="7">
        <f t="shared" si="22"/>
        <v>2.3470656744112597E-2</v>
      </c>
      <c r="Q84" s="7">
        <f t="shared" ref="Q84:Q94" si="23">I84/C84</f>
        <v>4.0921748173548524E-2</v>
      </c>
    </row>
    <row r="85" spans="1:20">
      <c r="A85" s="2" t="s">
        <v>34</v>
      </c>
      <c r="B85" s="15">
        <v>3</v>
      </c>
      <c r="C85" s="6">
        <v>1589100</v>
      </c>
      <c r="D85" s="6">
        <v>1550000</v>
      </c>
      <c r="E85" s="6">
        <v>1550000</v>
      </c>
      <c r="F85" s="6"/>
      <c r="G85" s="6">
        <f>D85-C85</f>
        <v>-39100</v>
      </c>
      <c r="H85" s="6">
        <f>E85-D85</f>
        <v>0</v>
      </c>
      <c r="I85" s="6">
        <f>E85-C85</f>
        <v>-39100</v>
      </c>
      <c r="J85" s="6"/>
      <c r="K85" s="6">
        <v>12.854172</v>
      </c>
      <c r="L85" s="6">
        <v>14.807499862</v>
      </c>
      <c r="M85" s="6">
        <v>15.2557302998</v>
      </c>
      <c r="N85" s="7">
        <f>G85/C85</f>
        <v>-2.4605122396324963E-2</v>
      </c>
      <c r="O85" s="7">
        <f>H85/D85</f>
        <v>0</v>
      </c>
      <c r="Q85" s="7">
        <f>I85/C85</f>
        <v>-2.4605122396324963E-2</v>
      </c>
    </row>
    <row r="86" spans="1:20">
      <c r="A86" s="2" t="s">
        <v>64</v>
      </c>
      <c r="B86" s="15">
        <v>4</v>
      </c>
      <c r="C86" s="6">
        <v>612000</v>
      </c>
      <c r="D86" s="6">
        <v>624200</v>
      </c>
      <c r="E86" s="6">
        <v>636700</v>
      </c>
      <c r="F86" s="6"/>
      <c r="G86" s="6">
        <f t="shared" si="20"/>
        <v>12200</v>
      </c>
      <c r="H86" s="6">
        <f t="shared" si="20"/>
        <v>12500</v>
      </c>
      <c r="I86" s="6">
        <f t="shared" si="21"/>
        <v>24700</v>
      </c>
      <c r="J86" s="6"/>
      <c r="K86" s="6">
        <v>12.854172</v>
      </c>
      <c r="L86" s="6">
        <v>14.807499862</v>
      </c>
      <c r="M86" s="6">
        <v>15.2557302998</v>
      </c>
      <c r="N86" s="7">
        <f t="shared" si="22"/>
        <v>1.9934640522875816E-2</v>
      </c>
      <c r="O86" s="7">
        <f t="shared" si="22"/>
        <v>2.0025632809996797E-2</v>
      </c>
      <c r="Q86" s="7">
        <f t="shared" si="23"/>
        <v>4.0359477124183009E-2</v>
      </c>
    </row>
    <row r="87" spans="1:20">
      <c r="A87" s="2" t="s">
        <v>65</v>
      </c>
      <c r="B87" s="15">
        <v>5</v>
      </c>
      <c r="C87" s="6">
        <v>532600</v>
      </c>
      <c r="D87" s="6">
        <v>565000</v>
      </c>
      <c r="E87" s="6">
        <v>600000</v>
      </c>
      <c r="F87" s="6"/>
      <c r="G87" s="6">
        <f t="shared" si="20"/>
        <v>32400</v>
      </c>
      <c r="H87" s="6">
        <f t="shared" si="20"/>
        <v>35000</v>
      </c>
      <c r="I87" s="6">
        <f t="shared" si="21"/>
        <v>67400</v>
      </c>
      <c r="J87" s="6"/>
      <c r="K87" s="6">
        <v>12.854172</v>
      </c>
      <c r="L87" s="6">
        <v>14.807499862</v>
      </c>
      <c r="M87" s="6">
        <v>15.2557302998</v>
      </c>
      <c r="N87" s="7">
        <f t="shared" si="22"/>
        <v>6.083364626361247E-2</v>
      </c>
      <c r="O87" s="7">
        <f t="shared" si="22"/>
        <v>6.1946902654867256E-2</v>
      </c>
      <c r="Q87" s="7">
        <f t="shared" si="23"/>
        <v>0.12654900488171236</v>
      </c>
    </row>
    <row r="88" spans="1:20">
      <c r="A88" s="2" t="s">
        <v>66</v>
      </c>
      <c r="B88" s="15">
        <v>6</v>
      </c>
      <c r="C88" s="6">
        <v>673000</v>
      </c>
      <c r="D88" s="6">
        <v>673000</v>
      </c>
      <c r="E88" s="6">
        <v>673000</v>
      </c>
      <c r="G88" s="6">
        <f t="shared" si="20"/>
        <v>0</v>
      </c>
      <c r="H88" s="6">
        <f t="shared" si="20"/>
        <v>0</v>
      </c>
      <c r="I88" s="6">
        <f t="shared" si="21"/>
        <v>0</v>
      </c>
      <c r="N88" s="7">
        <f t="shared" si="22"/>
        <v>0</v>
      </c>
      <c r="O88" s="7">
        <f t="shared" si="22"/>
        <v>0</v>
      </c>
      <c r="Q88" s="7">
        <f t="shared" si="23"/>
        <v>0</v>
      </c>
    </row>
    <row r="89" spans="1:20">
      <c r="A89" s="2" t="s">
        <v>67</v>
      </c>
      <c r="B89" s="15">
        <v>7</v>
      </c>
      <c r="C89" s="6">
        <v>0</v>
      </c>
      <c r="D89" s="6">
        <v>165000</v>
      </c>
      <c r="E89" s="6">
        <v>170000</v>
      </c>
      <c r="G89" s="6">
        <f t="shared" si="20"/>
        <v>165000</v>
      </c>
      <c r="H89" s="6">
        <f t="shared" si="20"/>
        <v>5000</v>
      </c>
      <c r="I89" s="6">
        <f t="shared" si="21"/>
        <v>170000</v>
      </c>
      <c r="N89" s="7"/>
      <c r="O89" s="7">
        <f t="shared" si="22"/>
        <v>3.0303030303030304E-2</v>
      </c>
      <c r="Q89" s="7"/>
    </row>
    <row r="90" spans="1:20">
      <c r="A90" s="2" t="s">
        <v>37</v>
      </c>
      <c r="B90" s="15">
        <v>8</v>
      </c>
      <c r="C90" s="6">
        <v>525000</v>
      </c>
      <c r="D90" s="6">
        <v>0</v>
      </c>
      <c r="E90" s="6">
        <v>0</v>
      </c>
      <c r="G90" s="6">
        <f>D90-C90</f>
        <v>-525000</v>
      </c>
      <c r="H90" s="6">
        <f>E90-D90</f>
        <v>0</v>
      </c>
      <c r="I90" s="6">
        <f>E90-C90</f>
        <v>-525000</v>
      </c>
      <c r="N90" s="7">
        <f>G90/C90</f>
        <v>-1</v>
      </c>
      <c r="O90" s="7"/>
      <c r="Q90" s="7">
        <f>I90/C90</f>
        <v>-1</v>
      </c>
    </row>
    <row r="91" spans="1:20">
      <c r="A91" s="2" t="s">
        <v>68</v>
      </c>
      <c r="B91" s="15">
        <v>8</v>
      </c>
      <c r="C91" s="6">
        <v>2225000</v>
      </c>
      <c r="D91" s="6">
        <v>0</v>
      </c>
      <c r="E91" s="6">
        <v>0</v>
      </c>
      <c r="G91" s="6">
        <f t="shared" si="20"/>
        <v>-2225000</v>
      </c>
      <c r="H91" s="6">
        <f t="shared" si="20"/>
        <v>0</v>
      </c>
      <c r="I91" s="6">
        <f t="shared" si="21"/>
        <v>-2225000</v>
      </c>
      <c r="N91" s="7">
        <f t="shared" si="22"/>
        <v>-1</v>
      </c>
      <c r="O91" s="7"/>
      <c r="Q91" s="7">
        <f t="shared" si="23"/>
        <v>-1</v>
      </c>
    </row>
    <row r="92" spans="1:20">
      <c r="A92" s="2" t="s">
        <v>35</v>
      </c>
      <c r="B92" s="15">
        <v>8</v>
      </c>
      <c r="C92" s="6">
        <v>775000</v>
      </c>
      <c r="D92" s="6">
        <v>0</v>
      </c>
      <c r="E92" s="6">
        <v>0</v>
      </c>
      <c r="G92" s="6">
        <f t="shared" si="20"/>
        <v>-775000</v>
      </c>
      <c r="H92" s="6">
        <f t="shared" si="20"/>
        <v>0</v>
      </c>
      <c r="I92" s="6">
        <f t="shared" si="21"/>
        <v>-775000</v>
      </c>
      <c r="N92" s="7">
        <f t="shared" si="22"/>
        <v>-1</v>
      </c>
      <c r="O92" s="7"/>
      <c r="Q92" s="7">
        <f t="shared" si="23"/>
        <v>-1</v>
      </c>
    </row>
    <row r="93" spans="1:20">
      <c r="A93" s="2" t="s">
        <v>69</v>
      </c>
      <c r="B93" s="15">
        <v>8</v>
      </c>
      <c r="C93" s="6">
        <v>421275</v>
      </c>
      <c r="D93" s="6">
        <v>0</v>
      </c>
      <c r="E93" s="6">
        <v>0</v>
      </c>
      <c r="G93" s="6">
        <f t="shared" si="20"/>
        <v>-421275</v>
      </c>
      <c r="H93" s="6">
        <f t="shared" si="20"/>
        <v>0</v>
      </c>
      <c r="I93" s="6">
        <f t="shared" si="21"/>
        <v>-421275</v>
      </c>
      <c r="N93" s="7">
        <f t="shared" si="22"/>
        <v>-1</v>
      </c>
      <c r="O93" s="7"/>
      <c r="Q93" s="7">
        <f t="shared" si="23"/>
        <v>-1</v>
      </c>
    </row>
    <row r="94" spans="1:20">
      <c r="A94" s="2" t="s">
        <v>70</v>
      </c>
      <c r="C94" s="28">
        <v>-20806900</v>
      </c>
      <c r="D94" s="28">
        <v>-18745000</v>
      </c>
      <c r="E94" s="28">
        <v>-19548000</v>
      </c>
      <c r="F94" s="6"/>
      <c r="G94" s="28">
        <f t="shared" si="20"/>
        <v>2061900</v>
      </c>
      <c r="H94" s="28">
        <f t="shared" si="20"/>
        <v>-803000</v>
      </c>
      <c r="I94" s="28">
        <f t="shared" si="21"/>
        <v>1258900</v>
      </c>
      <c r="J94" s="6"/>
      <c r="K94" s="28"/>
      <c r="L94" s="28"/>
      <c r="M94" s="28"/>
      <c r="N94" s="29">
        <f t="shared" si="22"/>
        <v>-9.9096934190100405E-2</v>
      </c>
      <c r="O94" s="29">
        <f t="shared" si="22"/>
        <v>4.2838090157375303E-2</v>
      </c>
      <c r="Q94" s="29">
        <f t="shared" si="23"/>
        <v>-6.0503967433880104E-2</v>
      </c>
    </row>
    <row r="95" spans="1:20">
      <c r="C95" s="9">
        <f>SUM(C83:C94)</f>
        <v>1093645</v>
      </c>
      <c r="D95" s="9">
        <f>SUM(D83:D94)</f>
        <v>1242100</v>
      </c>
      <c r="E95" s="9">
        <f>SUM(E83:E94)</f>
        <v>-933500</v>
      </c>
      <c r="F95" s="10"/>
      <c r="G95" s="9">
        <f>SUM(G83:G94)</f>
        <v>148455</v>
      </c>
      <c r="H95" s="9">
        <f>SUM(H83:H94)</f>
        <v>-2175600</v>
      </c>
      <c r="I95" s="9">
        <f>SUM(I83:I94)</f>
        <v>-2027145</v>
      </c>
      <c r="J95" s="10"/>
      <c r="K95" s="10"/>
      <c r="L95" s="10"/>
      <c r="M95" s="10"/>
      <c r="N95" s="30"/>
      <c r="O95" s="30"/>
      <c r="P95" s="1"/>
      <c r="Q95" s="30"/>
    </row>
    <row r="97" spans="1:17">
      <c r="A97" s="12" t="s">
        <v>71</v>
      </c>
      <c r="B97" s="12"/>
    </row>
    <row r="98" spans="1:17">
      <c r="A98" s="12"/>
      <c r="B98" s="15">
        <v>1</v>
      </c>
      <c r="C98" s="16" t="s">
        <v>72</v>
      </c>
      <c r="D98" s="16"/>
      <c r="E98" s="16"/>
      <c r="F98" s="18"/>
      <c r="G98" s="18"/>
      <c r="H98" s="18"/>
    </row>
    <row r="99" spans="1:17">
      <c r="B99" s="15">
        <v>2</v>
      </c>
      <c r="C99" s="16" t="s">
        <v>73</v>
      </c>
      <c r="D99" s="16"/>
      <c r="E99" s="16"/>
      <c r="F99" s="18"/>
      <c r="G99" s="18"/>
      <c r="H99" s="18"/>
    </row>
    <row r="100" spans="1:17">
      <c r="B100" s="15">
        <v>3</v>
      </c>
      <c r="C100" s="16" t="s">
        <v>74</v>
      </c>
      <c r="D100" s="16"/>
      <c r="E100" s="16"/>
      <c r="F100" s="18"/>
      <c r="G100" s="18"/>
      <c r="H100" s="18"/>
    </row>
    <row r="101" spans="1:17">
      <c r="B101" s="15">
        <v>4</v>
      </c>
      <c r="C101" s="16" t="s">
        <v>75</v>
      </c>
      <c r="D101" s="16"/>
      <c r="E101" s="16"/>
      <c r="F101" s="18"/>
      <c r="G101" s="18"/>
      <c r="H101" s="18"/>
    </row>
    <row r="102" spans="1:17">
      <c r="B102" s="15">
        <v>5</v>
      </c>
      <c r="C102" s="16" t="s">
        <v>76</v>
      </c>
      <c r="D102" s="16"/>
      <c r="E102" s="16"/>
      <c r="F102" s="18"/>
      <c r="G102" s="18"/>
      <c r="H102" s="18"/>
    </row>
    <row r="103" spans="1:17">
      <c r="B103" s="15">
        <v>6</v>
      </c>
      <c r="C103" s="16" t="s">
        <v>77</v>
      </c>
      <c r="D103" s="16"/>
      <c r="E103" s="16"/>
      <c r="F103" s="18"/>
      <c r="G103" s="18"/>
      <c r="H103" s="18"/>
    </row>
    <row r="104" spans="1:17">
      <c r="B104" s="15">
        <v>7</v>
      </c>
      <c r="C104" s="16" t="s">
        <v>78</v>
      </c>
      <c r="D104" s="16"/>
      <c r="E104" s="16"/>
      <c r="F104" s="18"/>
      <c r="G104" s="18"/>
      <c r="H104" s="18"/>
    </row>
    <row r="105" spans="1:17">
      <c r="B105" s="15">
        <v>8</v>
      </c>
      <c r="C105" s="16" t="s">
        <v>79</v>
      </c>
      <c r="D105" s="16"/>
      <c r="E105" s="16"/>
      <c r="F105" s="18"/>
      <c r="G105" s="18"/>
      <c r="H105" s="18"/>
    </row>
    <row r="106" spans="1:17">
      <c r="B106" s="15"/>
      <c r="C106" s="12"/>
      <c r="D106" s="12"/>
      <c r="E106" s="12"/>
    </row>
    <row r="107" spans="1:17" ht="30">
      <c r="A107" s="1" t="s">
        <v>80</v>
      </c>
      <c r="B107" s="12"/>
      <c r="N107" s="159" t="s">
        <v>1</v>
      </c>
      <c r="O107" s="159"/>
      <c r="Q107" s="3" t="s">
        <v>2</v>
      </c>
    </row>
    <row r="108" spans="1:17">
      <c r="A108" s="4" t="s">
        <v>29</v>
      </c>
      <c r="B108" s="12"/>
      <c r="C108" s="5" t="s">
        <v>4</v>
      </c>
      <c r="D108" s="5" t="s">
        <v>5</v>
      </c>
      <c r="E108" s="5" t="s">
        <v>6</v>
      </c>
      <c r="F108" s="31"/>
      <c r="G108" s="5" t="s">
        <v>7</v>
      </c>
      <c r="H108" s="5" t="s">
        <v>8</v>
      </c>
      <c r="I108" s="5" t="s">
        <v>9</v>
      </c>
      <c r="J108" s="5"/>
      <c r="K108" s="5"/>
      <c r="L108" s="5"/>
      <c r="M108" s="5"/>
      <c r="N108" s="4">
        <v>2015</v>
      </c>
      <c r="O108" s="4">
        <v>2016</v>
      </c>
      <c r="Q108" s="4">
        <v>2016</v>
      </c>
    </row>
    <row r="109" spans="1:17">
      <c r="A109" s="2" t="s">
        <v>30</v>
      </c>
      <c r="B109" s="15"/>
      <c r="C109" s="6">
        <f t="shared" ref="C109:E112" si="24">C48</f>
        <v>158672062</v>
      </c>
      <c r="D109" s="6">
        <f t="shared" si="24"/>
        <v>165634020</v>
      </c>
      <c r="E109" s="6">
        <f t="shared" si="24"/>
        <v>170299698</v>
      </c>
      <c r="G109" s="6">
        <f t="shared" ref="G109:H112" si="25">D109-C109</f>
        <v>6961958</v>
      </c>
      <c r="H109" s="6">
        <f t="shared" si="25"/>
        <v>4665678</v>
      </c>
      <c r="I109" s="6">
        <f>E109-C109</f>
        <v>11627636</v>
      </c>
      <c r="J109" s="6"/>
      <c r="K109" s="6">
        <v>12.854172</v>
      </c>
      <c r="L109" s="6">
        <v>14.807499862</v>
      </c>
      <c r="M109" s="6">
        <v>15.2557302998</v>
      </c>
      <c r="N109" s="7">
        <f t="shared" ref="N109:O113" si="26">G109/C109</f>
        <v>4.3876394572851772E-2</v>
      </c>
      <c r="O109" s="7">
        <f t="shared" si="26"/>
        <v>2.8168597248318914E-2</v>
      </c>
      <c r="Q109" s="7">
        <f>I109/C109</f>
        <v>7.3280928308601681E-2</v>
      </c>
    </row>
    <row r="110" spans="1:17">
      <c r="A110" s="2" t="s">
        <v>31</v>
      </c>
      <c r="B110" s="15"/>
      <c r="C110" s="6">
        <f t="shared" si="24"/>
        <v>95618753</v>
      </c>
      <c r="D110" s="6">
        <f t="shared" si="24"/>
        <v>115463305</v>
      </c>
      <c r="E110" s="6">
        <f t="shared" si="24"/>
        <v>122860053</v>
      </c>
      <c r="G110" s="6">
        <f t="shared" si="25"/>
        <v>19844552</v>
      </c>
      <c r="H110" s="6">
        <f t="shared" si="25"/>
        <v>7396748</v>
      </c>
      <c r="I110" s="6">
        <f>E110-C110</f>
        <v>27241300</v>
      </c>
      <c r="J110" s="6"/>
      <c r="K110" s="6">
        <v>12.854172</v>
      </c>
      <c r="L110" s="6">
        <v>14.807499862</v>
      </c>
      <c r="M110" s="6">
        <v>15.2557302998</v>
      </c>
      <c r="N110" s="7">
        <f t="shared" si="26"/>
        <v>0.20753828488016363</v>
      </c>
      <c r="O110" s="7">
        <f t="shared" si="26"/>
        <v>6.4061460911758933E-2</v>
      </c>
      <c r="Q110" s="7">
        <f>I110/C110</f>
        <v>0.28489495151646665</v>
      </c>
    </row>
    <row r="111" spans="1:17">
      <c r="A111" s="2" t="s">
        <v>32</v>
      </c>
      <c r="B111" s="15"/>
      <c r="C111" s="6">
        <f t="shared" si="24"/>
        <v>8361296</v>
      </c>
      <c r="D111" s="6">
        <f t="shared" si="24"/>
        <v>9063600</v>
      </c>
      <c r="E111" s="6">
        <f t="shared" si="24"/>
        <v>9110300</v>
      </c>
      <c r="G111" s="6">
        <f t="shared" si="25"/>
        <v>702304</v>
      </c>
      <c r="H111" s="6">
        <f t="shared" si="25"/>
        <v>46700</v>
      </c>
      <c r="I111" s="6">
        <f>E111-C111</f>
        <v>749004</v>
      </c>
      <c r="J111" s="6"/>
      <c r="K111" s="6"/>
      <c r="L111" s="6"/>
      <c r="M111" s="6"/>
      <c r="N111" s="7">
        <f t="shared" si="26"/>
        <v>8.3994634324631015E-2</v>
      </c>
      <c r="O111" s="7">
        <f t="shared" si="26"/>
        <v>5.1524780440443093E-3</v>
      </c>
      <c r="Q111" s="7">
        <f>I111/C111</f>
        <v>8.9579892877850509E-2</v>
      </c>
    </row>
    <row r="112" spans="1:17">
      <c r="A112" s="2" t="s">
        <v>33</v>
      </c>
      <c r="B112" s="15"/>
      <c r="C112" s="28">
        <f t="shared" si="24"/>
        <v>2132682</v>
      </c>
      <c r="D112" s="28">
        <f t="shared" si="24"/>
        <v>2126665.583333333</v>
      </c>
      <c r="E112" s="28">
        <f t="shared" si="24"/>
        <v>2141022.6166666672</v>
      </c>
      <c r="G112" s="28">
        <f t="shared" si="25"/>
        <v>-6016.4166666669771</v>
      </c>
      <c r="H112" s="28">
        <f t="shared" si="25"/>
        <v>14357.03333333414</v>
      </c>
      <c r="I112" s="28">
        <f t="shared" ref="I112" si="27">E112-C112</f>
        <v>8340.6166666671634</v>
      </c>
      <c r="J112" s="6"/>
      <c r="K112" s="6"/>
      <c r="L112" s="6"/>
      <c r="M112" s="6"/>
      <c r="N112" s="29">
        <f t="shared" si="26"/>
        <v>-2.8210566163483245E-3</v>
      </c>
      <c r="O112" s="29">
        <f t="shared" si="26"/>
        <v>6.7509595518214687E-3</v>
      </c>
      <c r="Q112" s="7">
        <f t="shared" ref="Q112:Q113" si="28">I112/C112</f>
        <v>3.9108580963627786E-3</v>
      </c>
    </row>
    <row r="113" spans="1:17">
      <c r="B113" s="25"/>
      <c r="C113" s="9">
        <f>SUM(C109:C112)</f>
        <v>264784793</v>
      </c>
      <c r="D113" s="9">
        <f t="shared" ref="D113:E113" si="29">SUM(D109:D112)</f>
        <v>292287590.58333331</v>
      </c>
      <c r="E113" s="9">
        <f t="shared" si="29"/>
        <v>304411073.61666667</v>
      </c>
      <c r="F113" s="1"/>
      <c r="G113" s="9">
        <f t="shared" ref="G113:I113" si="30">SUM(G109:G112)</f>
        <v>27502797.583333332</v>
      </c>
      <c r="H113" s="9">
        <f t="shared" si="30"/>
        <v>12123483.033333335</v>
      </c>
      <c r="I113" s="9">
        <f t="shared" si="30"/>
        <v>39626280.616666667</v>
      </c>
      <c r="N113" s="11">
        <f t="shared" si="26"/>
        <v>0.10386849362354934</v>
      </c>
      <c r="O113" s="11">
        <f t="shared" si="26"/>
        <v>4.1477925932941181E-2</v>
      </c>
      <c r="Q113" s="11">
        <f t="shared" si="28"/>
        <v>0.14965466924177426</v>
      </c>
    </row>
    <row r="114" spans="1:17">
      <c r="B114" s="15"/>
      <c r="C114" s="32"/>
      <c r="D114" s="6"/>
      <c r="E114" s="6"/>
    </row>
    <row r="115" spans="1:17">
      <c r="A115" s="12" t="s">
        <v>46</v>
      </c>
      <c r="B115" s="15"/>
      <c r="C115" s="32"/>
      <c r="D115" s="6"/>
      <c r="E115" s="6"/>
    </row>
    <row r="117" spans="1:17" ht="30">
      <c r="A117" s="1" t="s">
        <v>81</v>
      </c>
      <c r="N117" s="159" t="s">
        <v>1</v>
      </c>
      <c r="O117" s="159"/>
      <c r="Q117" s="3" t="s">
        <v>2</v>
      </c>
    </row>
    <row r="118" spans="1:17">
      <c r="C118" s="5" t="s">
        <v>4</v>
      </c>
      <c r="D118" s="5" t="s">
        <v>5</v>
      </c>
      <c r="E118" s="5" t="s">
        <v>6</v>
      </c>
      <c r="F118" s="5"/>
      <c r="G118" s="5" t="s">
        <v>7</v>
      </c>
      <c r="H118" s="5" t="s">
        <v>8</v>
      </c>
      <c r="I118" s="5" t="s">
        <v>9</v>
      </c>
      <c r="J118" s="5"/>
      <c r="K118" s="5"/>
      <c r="L118" s="5"/>
      <c r="M118" s="5"/>
      <c r="N118" s="4">
        <v>2015</v>
      </c>
      <c r="O118" s="4">
        <v>2016</v>
      </c>
      <c r="Q118" s="4">
        <v>2016</v>
      </c>
    </row>
    <row r="119" spans="1:17">
      <c r="A119" s="33" t="s">
        <v>10</v>
      </c>
      <c r="C119" s="6">
        <v>8513083</v>
      </c>
      <c r="D119" s="6">
        <v>10236537.302000001</v>
      </c>
      <c r="E119" s="6">
        <v>10622882.739799999</v>
      </c>
      <c r="G119" s="6">
        <f t="shared" ref="G119:H130" si="31">D119-C119</f>
        <v>1723454.3020000011</v>
      </c>
      <c r="H119" s="6">
        <f t="shared" si="31"/>
        <v>386345.43779999763</v>
      </c>
      <c r="I119" s="6">
        <f t="shared" ref="I119:I130" si="32">E119-C119</f>
        <v>2109799.7397999987</v>
      </c>
      <c r="N119" s="7">
        <f t="shared" ref="N119:O130" si="33">G119/C119</f>
        <v>0.2024477268693376</v>
      </c>
      <c r="O119" s="7">
        <f t="shared" si="33"/>
        <v>3.774180920774E-2</v>
      </c>
      <c r="Q119" s="7">
        <f t="shared" ref="Q119:Q131" si="34">I119/C119</f>
        <v>0.24783027955912079</v>
      </c>
    </row>
    <row r="120" spans="1:17">
      <c r="A120" s="33" t="s">
        <v>11</v>
      </c>
      <c r="C120" s="6">
        <v>9037143</v>
      </c>
      <c r="D120" s="6">
        <v>10182459.147712</v>
      </c>
      <c r="E120" s="6">
        <v>10641617.413258001</v>
      </c>
      <c r="G120" s="6">
        <f t="shared" si="31"/>
        <v>1145316.1477119997</v>
      </c>
      <c r="H120" s="6">
        <f t="shared" si="31"/>
        <v>459158.26554600149</v>
      </c>
      <c r="I120" s="6">
        <f t="shared" si="32"/>
        <v>1604474.4132580012</v>
      </c>
      <c r="N120" s="7">
        <f t="shared" si="33"/>
        <v>0.12673431721861653</v>
      </c>
      <c r="O120" s="7">
        <f t="shared" si="33"/>
        <v>4.5093062381612835E-2</v>
      </c>
      <c r="Q120" s="7">
        <f t="shared" si="34"/>
        <v>0.17754221807245954</v>
      </c>
    </row>
    <row r="121" spans="1:17">
      <c r="A121" s="33" t="s">
        <v>12</v>
      </c>
      <c r="C121" s="6">
        <v>7701494</v>
      </c>
      <c r="D121" s="6">
        <v>8499479.1363066658</v>
      </c>
      <c r="E121" s="6">
        <v>8933006.5581500009</v>
      </c>
      <c r="G121" s="6">
        <f t="shared" si="31"/>
        <v>797985.13630666584</v>
      </c>
      <c r="H121" s="6">
        <f t="shared" si="31"/>
        <v>433527.42184333503</v>
      </c>
      <c r="I121" s="6">
        <f t="shared" si="32"/>
        <v>1231512.5581500009</v>
      </c>
      <c r="N121" s="7">
        <f t="shared" si="33"/>
        <v>0.10361432941539211</v>
      </c>
      <c r="O121" s="7">
        <f t="shared" si="33"/>
        <v>5.1006351670594079E-2</v>
      </c>
      <c r="Q121" s="7">
        <f t="shared" si="34"/>
        <v>0.15990567001026046</v>
      </c>
    </row>
    <row r="122" spans="1:17">
      <c r="A122" s="33" t="s">
        <v>13</v>
      </c>
      <c r="C122" s="6">
        <v>23712813</v>
      </c>
      <c r="D122" s="6">
        <v>28662805.453200005</v>
      </c>
      <c r="E122" s="6">
        <v>29653455.961600006</v>
      </c>
      <c r="G122" s="6">
        <f t="shared" si="31"/>
        <v>4949992.453200005</v>
      </c>
      <c r="H122" s="6">
        <f t="shared" si="31"/>
        <v>990650.50840000063</v>
      </c>
      <c r="I122" s="6">
        <f t="shared" si="32"/>
        <v>5940642.9616000056</v>
      </c>
      <c r="N122" s="7">
        <f t="shared" si="33"/>
        <v>0.20874758524853229</v>
      </c>
      <c r="O122" s="7">
        <f t="shared" si="33"/>
        <v>3.4562231182063211E-2</v>
      </c>
      <c r="Q122" s="7">
        <f t="shared" si="34"/>
        <v>0.25052459873065275</v>
      </c>
    </row>
    <row r="123" spans="1:17">
      <c r="A123" s="33" t="s">
        <v>14</v>
      </c>
      <c r="C123" s="6">
        <v>39416787</v>
      </c>
      <c r="D123" s="6">
        <v>43148560.791200005</v>
      </c>
      <c r="E123" s="6">
        <v>44583900.895099998</v>
      </c>
      <c r="G123" s="6">
        <f t="shared" si="31"/>
        <v>3731773.7912000045</v>
      </c>
      <c r="H123" s="6">
        <f t="shared" si="31"/>
        <v>1435340.103899993</v>
      </c>
      <c r="I123" s="6">
        <f t="shared" si="32"/>
        <v>5167113.8950999975</v>
      </c>
      <c r="N123" s="7">
        <f t="shared" si="33"/>
        <v>9.4674733158742863E-2</v>
      </c>
      <c r="O123" s="7">
        <f t="shared" si="33"/>
        <v>3.3265074838665892E-2</v>
      </c>
      <c r="Q123" s="7">
        <f t="shared" si="34"/>
        <v>0.13108917008126506</v>
      </c>
    </row>
    <row r="124" spans="1:17">
      <c r="A124" s="33" t="s">
        <v>15</v>
      </c>
      <c r="C124" s="6">
        <v>130571289</v>
      </c>
      <c r="D124" s="6">
        <v>142782393.64234674</v>
      </c>
      <c r="E124" s="6">
        <v>148997602.86374497</v>
      </c>
      <c r="G124" s="6">
        <f t="shared" si="31"/>
        <v>12211104.64234674</v>
      </c>
      <c r="H124" s="6">
        <f t="shared" si="31"/>
        <v>6215209.2213982344</v>
      </c>
      <c r="I124" s="6">
        <f t="shared" si="32"/>
        <v>18426313.863744974</v>
      </c>
      <c r="N124" s="7">
        <f t="shared" si="33"/>
        <v>9.3520595039440407E-2</v>
      </c>
      <c r="O124" s="7">
        <f t="shared" si="33"/>
        <v>4.3529240985878195E-2</v>
      </c>
      <c r="Q124" s="7">
        <f t="shared" si="34"/>
        <v>0.14112071654393313</v>
      </c>
    </row>
    <row r="125" spans="1:17">
      <c r="A125" s="33" t="s">
        <v>16</v>
      </c>
      <c r="C125" s="6">
        <v>12508773</v>
      </c>
      <c r="D125" s="6">
        <v>14436400.741005329</v>
      </c>
      <c r="E125" s="6">
        <v>14853080.975958001</v>
      </c>
      <c r="G125" s="6">
        <f t="shared" si="31"/>
        <v>1927627.7410053294</v>
      </c>
      <c r="H125" s="6">
        <f t="shared" si="31"/>
        <v>416680.23495267145</v>
      </c>
      <c r="I125" s="6">
        <f t="shared" si="32"/>
        <v>2344307.9759580009</v>
      </c>
      <c r="N125" s="7">
        <f t="shared" si="33"/>
        <v>0.15410206428762674</v>
      </c>
      <c r="O125" s="7">
        <f t="shared" si="33"/>
        <v>2.8863166271709803E-2</v>
      </c>
      <c r="Q125" s="7">
        <f t="shared" si="34"/>
        <v>0.18741310406368403</v>
      </c>
    </row>
    <row r="126" spans="1:17">
      <c r="A126" s="33" t="s">
        <v>17</v>
      </c>
      <c r="C126" s="6">
        <v>8470656</v>
      </c>
      <c r="D126" s="6">
        <v>9201727.0477333292</v>
      </c>
      <c r="E126" s="6">
        <v>9542942.2335999999</v>
      </c>
      <c r="G126" s="6">
        <f t="shared" si="31"/>
        <v>731071.04773332924</v>
      </c>
      <c r="H126" s="6">
        <f t="shared" si="31"/>
        <v>341215.18586667068</v>
      </c>
      <c r="I126" s="6">
        <f t="shared" si="32"/>
        <v>1072286.2335999999</v>
      </c>
      <c r="N126" s="7">
        <f t="shared" si="33"/>
        <v>8.630630824027434E-2</v>
      </c>
      <c r="O126" s="7">
        <f t="shared" si="33"/>
        <v>3.7081646097155488E-2</v>
      </c>
      <c r="Q126" s="7">
        <f t="shared" si="34"/>
        <v>0.1265883343155477</v>
      </c>
    </row>
    <row r="127" spans="1:17">
      <c r="A127" s="33" t="s">
        <v>18</v>
      </c>
      <c r="C127" s="6">
        <v>2330562</v>
      </c>
      <c r="D127" s="6">
        <v>2682445.398</v>
      </c>
      <c r="E127" s="6">
        <v>2805388.1122000003</v>
      </c>
      <c r="G127" s="6">
        <f t="shared" si="31"/>
        <v>351883.39800000004</v>
      </c>
      <c r="H127" s="6">
        <f t="shared" si="31"/>
        <v>122942.71420000028</v>
      </c>
      <c r="I127" s="6">
        <f t="shared" si="32"/>
        <v>474826.11220000032</v>
      </c>
      <c r="N127" s="7">
        <f t="shared" si="33"/>
        <v>0.15098649939370848</v>
      </c>
      <c r="O127" s="7">
        <f t="shared" si="33"/>
        <v>4.5832326835679463E-2</v>
      </c>
      <c r="Q127" s="7">
        <f t="shared" si="34"/>
        <v>0.20373888881737551</v>
      </c>
    </row>
    <row r="128" spans="1:17">
      <c r="A128" s="33" t="s">
        <v>19</v>
      </c>
      <c r="C128" s="6">
        <v>560924</v>
      </c>
      <c r="D128" s="6">
        <v>916346.11920000007</v>
      </c>
      <c r="E128" s="6">
        <v>938800.25549999997</v>
      </c>
      <c r="G128" s="6">
        <f t="shared" si="31"/>
        <v>355422.11920000007</v>
      </c>
      <c r="H128" s="6">
        <f t="shared" si="31"/>
        <v>22454.136299999896</v>
      </c>
      <c r="I128" s="6">
        <f t="shared" si="32"/>
        <v>377876.25549999997</v>
      </c>
      <c r="N128" s="7">
        <f t="shared" si="33"/>
        <v>0.6336368549036947</v>
      </c>
      <c r="O128" s="7">
        <f t="shared" si="33"/>
        <v>2.4503990173061558E-2</v>
      </c>
      <c r="Q128" s="7">
        <f t="shared" si="34"/>
        <v>0.67366747634260604</v>
      </c>
    </row>
    <row r="129" spans="1:17">
      <c r="A129" s="33" t="s">
        <v>20</v>
      </c>
      <c r="C129" s="6">
        <v>3696118</v>
      </c>
      <c r="D129" s="6">
        <v>4369797.2051999997</v>
      </c>
      <c r="E129" s="6">
        <v>4532993.7853999995</v>
      </c>
      <c r="G129" s="6">
        <f>D129-C129</f>
        <v>673679.20519999973</v>
      </c>
      <c r="H129" s="6">
        <f>E129-D129</f>
        <v>163196.58019999973</v>
      </c>
      <c r="I129" s="6">
        <f>E129-C129</f>
        <v>836875.78539999947</v>
      </c>
      <c r="N129" s="7">
        <f>G129/C129</f>
        <v>0.18226669310882385</v>
      </c>
      <c r="O129" s="7">
        <f>H129/D129</f>
        <v>3.7346488300600771E-2</v>
      </c>
      <c r="Q129" s="7">
        <f>I129/C129</f>
        <v>0.2264202023312025</v>
      </c>
    </row>
    <row r="130" spans="1:17">
      <c r="A130" s="33" t="s">
        <v>21</v>
      </c>
      <c r="C130" s="6">
        <v>7771173</v>
      </c>
      <c r="D130" s="6">
        <v>8463803.2570666671</v>
      </c>
      <c r="E130" s="6">
        <v>8722146.2921999991</v>
      </c>
      <c r="G130" s="6">
        <f t="shared" si="31"/>
        <v>692630.25706666708</v>
      </c>
      <c r="H130" s="6">
        <f t="shared" si="31"/>
        <v>258343.03513333201</v>
      </c>
      <c r="I130" s="6">
        <f t="shared" si="32"/>
        <v>950973.29219999909</v>
      </c>
      <c r="N130" s="7">
        <f t="shared" si="33"/>
        <v>8.9128147972856495E-2</v>
      </c>
      <c r="O130" s="7">
        <f t="shared" si="33"/>
        <v>3.0523279817218595E-2</v>
      </c>
      <c r="Q130" s="7">
        <f t="shared" si="34"/>
        <v>0.12237191119024105</v>
      </c>
    </row>
    <row r="131" spans="1:17">
      <c r="C131" s="9">
        <f>SUM(C119:C130)</f>
        <v>254290815</v>
      </c>
      <c r="D131" s="9">
        <f>SUM(D119:D130)</f>
        <v>283582755.24097073</v>
      </c>
      <c r="E131" s="9">
        <f>SUM(E119:E130)</f>
        <v>294827818.08651102</v>
      </c>
      <c r="F131" s="10"/>
      <c r="G131" s="9">
        <f>SUM(G119:G130)</f>
        <v>29291940.240970746</v>
      </c>
      <c r="H131" s="9">
        <f>SUM(H119:H130)</f>
        <v>11245062.845540237</v>
      </c>
      <c r="I131" s="9">
        <f>SUM(I119:I130)</f>
        <v>40537003.086510986</v>
      </c>
      <c r="J131" s="10"/>
      <c r="K131" s="10"/>
      <c r="L131" s="10"/>
      <c r="M131" s="10"/>
      <c r="N131" s="11">
        <f>G131/C131</f>
        <v>0.1151907128103339</v>
      </c>
      <c r="O131" s="11">
        <f>H131/D131</f>
        <v>3.9653549581972612E-2</v>
      </c>
      <c r="P131" s="1"/>
      <c r="Q131" s="11">
        <f t="shared" si="34"/>
        <v>0.15941198303411386</v>
      </c>
    </row>
    <row r="133" spans="1:17">
      <c r="A133" s="12" t="s">
        <v>46</v>
      </c>
    </row>
    <row r="134" spans="1:17" ht="30">
      <c r="A134" s="1" t="s">
        <v>81</v>
      </c>
      <c r="N134" s="159" t="s">
        <v>1</v>
      </c>
      <c r="O134" s="159"/>
      <c r="Q134" s="3" t="s">
        <v>2</v>
      </c>
    </row>
    <row r="135" spans="1:17">
      <c r="C135" s="5" t="s">
        <v>4</v>
      </c>
      <c r="D135" s="5" t="s">
        <v>5</v>
      </c>
      <c r="E135" s="5" t="s">
        <v>6</v>
      </c>
      <c r="F135" s="5"/>
      <c r="G135" s="5" t="s">
        <v>7</v>
      </c>
      <c r="H135" s="5" t="s">
        <v>8</v>
      </c>
      <c r="I135" s="5" t="s">
        <v>9</v>
      </c>
      <c r="J135" s="5"/>
      <c r="K135" s="5"/>
      <c r="L135" s="5"/>
      <c r="M135" s="5"/>
      <c r="N135" s="4">
        <v>2015</v>
      </c>
      <c r="O135" s="4">
        <v>2016</v>
      </c>
      <c r="Q135" s="4">
        <v>2016</v>
      </c>
    </row>
    <row r="136" spans="1:17">
      <c r="A136" s="33" t="s">
        <v>10</v>
      </c>
      <c r="C136" s="19">
        <v>8519083</v>
      </c>
      <c r="D136" s="19">
        <v>10242537.302000001</v>
      </c>
      <c r="E136" s="19">
        <v>10628882.739799999</v>
      </c>
      <c r="G136" s="6">
        <f t="shared" ref="G136:H146" si="35">D136-C136</f>
        <v>1723454.3020000011</v>
      </c>
      <c r="H136" s="6">
        <f t="shared" si="35"/>
        <v>386345.43779999763</v>
      </c>
      <c r="I136" s="6">
        <f t="shared" ref="I136:I146" si="36">E136-C136</f>
        <v>2109799.7397999987</v>
      </c>
      <c r="N136" s="7">
        <f t="shared" ref="N136:O146" si="37">G136/C136</f>
        <v>0.20230514270139183</v>
      </c>
      <c r="O136" s="7">
        <f t="shared" si="37"/>
        <v>3.771970034461658E-2</v>
      </c>
      <c r="Q136" s="7">
        <f t="shared" ref="Q136:Q146" si="38">I136/C136</f>
        <v>0.2476557324068798</v>
      </c>
    </row>
    <row r="137" spans="1:17">
      <c r="A137" s="33" t="s">
        <v>11</v>
      </c>
      <c r="C137" s="19">
        <v>9058143</v>
      </c>
      <c r="D137" s="19">
        <v>10207959.147712</v>
      </c>
      <c r="E137" s="19">
        <v>10665117.413258001</v>
      </c>
      <c r="G137" s="6">
        <f t="shared" si="35"/>
        <v>1149816.1477119997</v>
      </c>
      <c r="H137" s="6">
        <f t="shared" si="35"/>
        <v>457158.26554600149</v>
      </c>
      <c r="I137" s="6">
        <f t="shared" si="36"/>
        <v>1606974.4132580012</v>
      </c>
      <c r="N137" s="7">
        <f t="shared" si="37"/>
        <v>0.12693729252364416</v>
      </c>
      <c r="O137" s="7">
        <f t="shared" si="37"/>
        <v>4.4784492074350479E-2</v>
      </c>
      <c r="Q137" s="7">
        <f t="shared" si="38"/>
        <v>0.17740660676895928</v>
      </c>
    </row>
    <row r="138" spans="1:17">
      <c r="A138" s="33" t="s">
        <v>12</v>
      </c>
      <c r="C138" s="19">
        <v>7722494</v>
      </c>
      <c r="D138" s="19">
        <v>8499979.1363066658</v>
      </c>
      <c r="E138" s="19">
        <v>8933506.5581500009</v>
      </c>
      <c r="G138" s="6">
        <f t="shared" si="35"/>
        <v>777485.13630666584</v>
      </c>
      <c r="H138" s="6">
        <f t="shared" si="35"/>
        <v>433527.42184333503</v>
      </c>
      <c r="I138" s="6">
        <f t="shared" si="36"/>
        <v>1211012.5581500009</v>
      </c>
      <c r="N138" s="7">
        <f t="shared" si="37"/>
        <v>0.10067798515695393</v>
      </c>
      <c r="O138" s="7">
        <f t="shared" si="37"/>
        <v>5.1003351289601803E-2</v>
      </c>
      <c r="Q138" s="7">
        <f t="shared" si="38"/>
        <v>0.15681625109064518</v>
      </c>
    </row>
    <row r="139" spans="1:17">
      <c r="A139" s="33" t="s">
        <v>13</v>
      </c>
      <c r="C139" s="19">
        <v>23712813</v>
      </c>
      <c r="D139" s="19">
        <v>28662805.453200005</v>
      </c>
      <c r="E139" s="19">
        <v>29653455.961600006</v>
      </c>
      <c r="G139" s="6">
        <f t="shared" si="35"/>
        <v>4949992.453200005</v>
      </c>
      <c r="H139" s="6">
        <f t="shared" si="35"/>
        <v>990650.50840000063</v>
      </c>
      <c r="I139" s="6">
        <f t="shared" si="36"/>
        <v>5940642.9616000056</v>
      </c>
      <c r="N139" s="7">
        <f t="shared" si="37"/>
        <v>0.20874758524853229</v>
      </c>
      <c r="O139" s="7">
        <f t="shared" si="37"/>
        <v>3.4562231182063211E-2</v>
      </c>
      <c r="Q139" s="7">
        <f t="shared" si="38"/>
        <v>0.25052459873065275</v>
      </c>
    </row>
    <row r="140" spans="1:17">
      <c r="A140" s="33" t="s">
        <v>14</v>
      </c>
      <c r="C140" s="19">
        <v>39861137</v>
      </c>
      <c r="D140" s="19">
        <v>43603260.791200005</v>
      </c>
      <c r="E140" s="19">
        <v>45035600.895099998</v>
      </c>
      <c r="G140" s="6">
        <f t="shared" si="35"/>
        <v>3742123.7912000045</v>
      </c>
      <c r="H140" s="6">
        <f t="shared" si="35"/>
        <v>1432340.103899993</v>
      </c>
      <c r="I140" s="6">
        <f t="shared" si="36"/>
        <v>5174463.8950999975</v>
      </c>
      <c r="N140" s="7">
        <f t="shared" si="37"/>
        <v>9.3879002779072879E-2</v>
      </c>
      <c r="O140" s="7">
        <f t="shared" si="37"/>
        <v>3.2849380480027481E-2</v>
      </c>
      <c r="Q140" s="7">
        <f t="shared" si="38"/>
        <v>0.12981225034047567</v>
      </c>
    </row>
    <row r="141" spans="1:17">
      <c r="A141" s="33" t="s">
        <v>15</v>
      </c>
      <c r="C141" s="19">
        <v>138335495</v>
      </c>
      <c r="D141" s="19">
        <v>151264093.64234674</v>
      </c>
      <c r="E141" s="19">
        <v>157516502.86374497</v>
      </c>
      <c r="G141" s="6">
        <f t="shared" si="35"/>
        <v>12928598.64234674</v>
      </c>
      <c r="H141" s="6">
        <f t="shared" si="35"/>
        <v>6252409.2213982344</v>
      </c>
      <c r="I141" s="6">
        <f t="shared" si="36"/>
        <v>19181007.863744974</v>
      </c>
      <c r="N141" s="7">
        <f t="shared" si="37"/>
        <v>9.3458288795270794E-2</v>
      </c>
      <c r="O141" s="7">
        <f t="shared" si="37"/>
        <v>4.1334391201798451E-2</v>
      </c>
      <c r="Q141" s="7">
        <f t="shared" si="38"/>
        <v>0.13865572146718363</v>
      </c>
    </row>
    <row r="142" spans="1:17">
      <c r="A142" s="33" t="s">
        <v>16</v>
      </c>
      <c r="C142" s="19">
        <v>12601073</v>
      </c>
      <c r="D142" s="19">
        <v>14515400.741005329</v>
      </c>
      <c r="E142" s="19">
        <v>14945080.975958001</v>
      </c>
      <c r="G142" s="6">
        <f t="shared" si="35"/>
        <v>1914327.7410053294</v>
      </c>
      <c r="H142" s="6">
        <f t="shared" si="35"/>
        <v>429680.23495267145</v>
      </c>
      <c r="I142" s="6">
        <f t="shared" si="36"/>
        <v>2344007.9759580009</v>
      </c>
      <c r="N142" s="7">
        <f t="shared" si="37"/>
        <v>0.15191783596566177</v>
      </c>
      <c r="O142" s="7">
        <f t="shared" si="37"/>
        <v>2.9601679114434978E-2</v>
      </c>
      <c r="Q142" s="7">
        <f t="shared" si="38"/>
        <v>0.18601653811211163</v>
      </c>
    </row>
    <row r="143" spans="1:17">
      <c r="A143" s="33" t="s">
        <v>17</v>
      </c>
      <c r="C143" s="19">
        <v>8480656</v>
      </c>
      <c r="D143" s="19">
        <v>9211727.0477333292</v>
      </c>
      <c r="E143" s="19">
        <v>9552942.2335999999</v>
      </c>
      <c r="G143" s="6">
        <f t="shared" si="35"/>
        <v>731071.04773332924</v>
      </c>
      <c r="H143" s="6">
        <f t="shared" si="35"/>
        <v>341215.18586667068</v>
      </c>
      <c r="I143" s="6">
        <f t="shared" si="36"/>
        <v>1072286.2335999999</v>
      </c>
      <c r="N143" s="7">
        <f t="shared" si="37"/>
        <v>8.6204539806039676E-2</v>
      </c>
      <c r="O143" s="7">
        <f t="shared" si="37"/>
        <v>3.7041391272077617E-2</v>
      </c>
      <c r="Q143" s="7">
        <f t="shared" si="38"/>
        <v>0.12643906716650222</v>
      </c>
    </row>
    <row r="144" spans="1:17">
      <c r="A144" s="33" t="s">
        <v>18</v>
      </c>
      <c r="C144" s="19">
        <v>2330562</v>
      </c>
      <c r="D144" s="19">
        <v>2682445.398</v>
      </c>
      <c r="E144" s="19">
        <v>2805388.1122000003</v>
      </c>
      <c r="G144" s="6">
        <f t="shared" si="35"/>
        <v>351883.39800000004</v>
      </c>
      <c r="H144" s="6">
        <f t="shared" si="35"/>
        <v>122942.71420000028</v>
      </c>
      <c r="I144" s="6">
        <f t="shared" si="36"/>
        <v>474826.11220000032</v>
      </c>
      <c r="N144" s="7">
        <f t="shared" si="37"/>
        <v>0.15098649939370848</v>
      </c>
      <c r="O144" s="7">
        <f t="shared" si="37"/>
        <v>4.5832326835679463E-2</v>
      </c>
      <c r="Q144" s="7">
        <f t="shared" si="38"/>
        <v>0.20373888881737551</v>
      </c>
    </row>
    <row r="145" spans="1:18">
      <c r="A145" s="33" t="s">
        <v>19</v>
      </c>
      <c r="C145" s="19">
        <v>560924</v>
      </c>
      <c r="D145" s="19">
        <v>916346.11920000007</v>
      </c>
      <c r="E145" s="19">
        <v>938800.25549999997</v>
      </c>
      <c r="G145" s="6">
        <f t="shared" si="35"/>
        <v>355422.11920000007</v>
      </c>
      <c r="H145" s="6">
        <f t="shared" si="35"/>
        <v>22454.136299999896</v>
      </c>
      <c r="I145" s="6">
        <f t="shared" si="36"/>
        <v>377876.25549999997</v>
      </c>
      <c r="N145" s="7">
        <f t="shared" si="37"/>
        <v>0.6336368549036947</v>
      </c>
      <c r="O145" s="7">
        <f t="shared" si="37"/>
        <v>2.4503990173061558E-2</v>
      </c>
      <c r="Q145" s="7">
        <f t="shared" si="38"/>
        <v>0.67366747634260604</v>
      </c>
    </row>
    <row r="146" spans="1:18">
      <c r="A146" s="33" t="s">
        <v>20</v>
      </c>
      <c r="C146" s="19">
        <v>3696118</v>
      </c>
      <c r="D146" s="19">
        <v>4369797.2051999997</v>
      </c>
      <c r="E146" s="19">
        <v>4532993.7853999995</v>
      </c>
      <c r="G146" s="6">
        <f t="shared" si="35"/>
        <v>673679.20519999973</v>
      </c>
      <c r="H146" s="6">
        <f t="shared" si="35"/>
        <v>163196.58019999973</v>
      </c>
      <c r="I146" s="6">
        <f t="shared" si="36"/>
        <v>836875.78539999947</v>
      </c>
      <c r="N146" s="7">
        <f t="shared" si="37"/>
        <v>0.18226669310882385</v>
      </c>
      <c r="O146" s="7">
        <f t="shared" si="37"/>
        <v>3.7346488300600771E-2</v>
      </c>
      <c r="Q146" s="7">
        <f t="shared" si="38"/>
        <v>0.2264202023312025</v>
      </c>
    </row>
    <row r="147" spans="1:18">
      <c r="A147" s="33" t="s">
        <v>21</v>
      </c>
      <c r="C147" s="19">
        <v>7773613</v>
      </c>
      <c r="D147" s="19">
        <v>8470003.2570666671</v>
      </c>
      <c r="E147" s="19">
        <v>8729846.2921999991</v>
      </c>
      <c r="G147" s="6">
        <f>D147-C147</f>
        <v>696390.25706666708</v>
      </c>
      <c r="H147" s="6">
        <f>E147-D147</f>
        <v>259843.03513333201</v>
      </c>
      <c r="I147" s="6">
        <f>E147-C147</f>
        <v>956233.29219999909</v>
      </c>
      <c r="N147" s="7">
        <f>G147/C147</f>
        <v>8.9583859791665346E-2</v>
      </c>
      <c r="O147" s="7">
        <f>H147/D147</f>
        <v>3.0678032492672369E-2</v>
      </c>
      <c r="Q147" s="7">
        <f>I147/C147</f>
        <v>0.12301014884584544</v>
      </c>
    </row>
    <row r="148" spans="1:18">
      <c r="C148" s="9">
        <f>SUM(C136:C147)</f>
        <v>262652111</v>
      </c>
      <c r="D148" s="9">
        <f t="shared" ref="D148:E148" si="39">SUM(D136:D147)</f>
        <v>292646355.24097073</v>
      </c>
      <c r="E148" s="9">
        <f t="shared" si="39"/>
        <v>303938118.08651102</v>
      </c>
      <c r="F148" s="10"/>
      <c r="G148" s="9">
        <f t="shared" ref="G148:I148" si="40">SUM(G136:G147)</f>
        <v>29994244.240970746</v>
      </c>
      <c r="H148" s="9">
        <f t="shared" si="40"/>
        <v>11291762.845540237</v>
      </c>
      <c r="I148" s="9">
        <f t="shared" si="40"/>
        <v>41286007.086510986</v>
      </c>
      <c r="J148" s="10"/>
      <c r="K148" s="10"/>
      <c r="L148" s="10"/>
      <c r="M148" s="10"/>
      <c r="N148" s="11">
        <f>G148/C148</f>
        <v>0.11419761343921102</v>
      </c>
      <c r="O148" s="11">
        <f>H148/D148</f>
        <v>3.8585011032317075E-2</v>
      </c>
      <c r="P148" s="1"/>
      <c r="Q148" s="11">
        <f t="shared" ref="Q148" si="41">I148/C148</f>
        <v>0.15718894064594435</v>
      </c>
    </row>
    <row r="150" spans="1:18">
      <c r="A150" s="12" t="s">
        <v>82</v>
      </c>
    </row>
    <row r="152" spans="1:18" ht="30">
      <c r="A152" s="1" t="s">
        <v>83</v>
      </c>
      <c r="N152" s="159" t="s">
        <v>1</v>
      </c>
      <c r="O152" s="159"/>
      <c r="Q152" s="3" t="s">
        <v>2</v>
      </c>
    </row>
    <row r="153" spans="1:18">
      <c r="A153" s="4" t="s">
        <v>3</v>
      </c>
      <c r="C153" s="5" t="s">
        <v>4</v>
      </c>
      <c r="D153" s="5" t="s">
        <v>5</v>
      </c>
      <c r="E153" s="5" t="s">
        <v>6</v>
      </c>
      <c r="G153" s="5" t="s">
        <v>7</v>
      </c>
      <c r="H153" s="5" t="s">
        <v>8</v>
      </c>
      <c r="I153" s="5" t="s">
        <v>9</v>
      </c>
      <c r="J153" s="5"/>
      <c r="K153" s="5"/>
      <c r="L153" s="5"/>
      <c r="M153" s="5"/>
      <c r="N153" s="4">
        <v>2015</v>
      </c>
      <c r="O153" s="4">
        <v>2016</v>
      </c>
      <c r="Q153" s="4">
        <v>2016</v>
      </c>
    </row>
    <row r="154" spans="1:18">
      <c r="A154" s="33" t="s">
        <v>10</v>
      </c>
      <c r="C154" s="19">
        <v>8663223</v>
      </c>
      <c r="D154" s="19">
        <v>10388087.302000001</v>
      </c>
      <c r="E154" s="19">
        <v>10777052.739799999</v>
      </c>
      <c r="G154" s="6">
        <f t="shared" ref="G154:H164" si="42">D154-C154</f>
        <v>1724864.3020000011</v>
      </c>
      <c r="H154" s="6">
        <f t="shared" si="42"/>
        <v>388965.43779999763</v>
      </c>
      <c r="I154" s="6">
        <f t="shared" ref="I154:I164" si="43">E154-C154</f>
        <v>2113829.7397999987</v>
      </c>
      <c r="N154" s="7">
        <f t="shared" ref="N154:O164" si="44">G154/C154</f>
        <v>0.19910191645765105</v>
      </c>
      <c r="O154" s="7">
        <f t="shared" si="44"/>
        <v>3.7443412487023549E-2</v>
      </c>
      <c r="Q154" s="7">
        <f t="shared" ref="Q154:Q164" si="45">I154/C154</f>
        <v>0.24400038412955533</v>
      </c>
      <c r="R154" s="7"/>
    </row>
    <row r="155" spans="1:18">
      <c r="A155" s="33" t="s">
        <v>11</v>
      </c>
      <c r="C155" s="19">
        <v>9058143</v>
      </c>
      <c r="D155" s="19">
        <v>10207959.147712</v>
      </c>
      <c r="E155" s="19">
        <v>10665117.413258001</v>
      </c>
      <c r="G155" s="6">
        <f t="shared" si="42"/>
        <v>1149816.1477119997</v>
      </c>
      <c r="H155" s="6">
        <f t="shared" si="42"/>
        <v>457158.26554600149</v>
      </c>
      <c r="I155" s="6">
        <f t="shared" si="43"/>
        <v>1606974.4132580012</v>
      </c>
      <c r="N155" s="7">
        <f t="shared" si="44"/>
        <v>0.12693729252364416</v>
      </c>
      <c r="O155" s="7">
        <f t="shared" si="44"/>
        <v>4.4784492074350479E-2</v>
      </c>
      <c r="Q155" s="7">
        <f t="shared" si="45"/>
        <v>0.17740660676895928</v>
      </c>
      <c r="R155" s="7"/>
    </row>
    <row r="156" spans="1:18">
      <c r="A156" s="33" t="s">
        <v>12</v>
      </c>
      <c r="C156" s="19">
        <v>7722494</v>
      </c>
      <c r="D156" s="19">
        <v>8499979.1363066658</v>
      </c>
      <c r="E156" s="19">
        <v>8933506.5581500009</v>
      </c>
      <c r="G156" s="6">
        <f t="shared" si="42"/>
        <v>777485.13630666584</v>
      </c>
      <c r="H156" s="6">
        <f t="shared" si="42"/>
        <v>433527.42184333503</v>
      </c>
      <c r="I156" s="6">
        <f t="shared" si="43"/>
        <v>1211012.5581500009</v>
      </c>
      <c r="N156" s="7">
        <f t="shared" si="44"/>
        <v>0.10067798515695393</v>
      </c>
      <c r="O156" s="7">
        <f t="shared" si="44"/>
        <v>5.1003351289601803E-2</v>
      </c>
      <c r="Q156" s="7">
        <f t="shared" si="45"/>
        <v>0.15681625109064518</v>
      </c>
      <c r="R156" s="7"/>
    </row>
    <row r="157" spans="1:18">
      <c r="A157" s="33" t="s">
        <v>13</v>
      </c>
      <c r="C157" s="19">
        <v>23712813</v>
      </c>
      <c r="D157" s="19">
        <v>28662805.453200005</v>
      </c>
      <c r="E157" s="19">
        <v>29653455.961600006</v>
      </c>
      <c r="G157" s="6">
        <f t="shared" si="42"/>
        <v>4949992.453200005</v>
      </c>
      <c r="H157" s="6">
        <f t="shared" si="42"/>
        <v>990650.50840000063</v>
      </c>
      <c r="I157" s="6">
        <f t="shared" si="43"/>
        <v>5940642.9616000056</v>
      </c>
      <c r="N157" s="7">
        <f t="shared" si="44"/>
        <v>0.20874758524853229</v>
      </c>
      <c r="O157" s="7">
        <f t="shared" si="44"/>
        <v>3.4562231182063211E-2</v>
      </c>
      <c r="Q157" s="7">
        <f t="shared" si="45"/>
        <v>0.25052459873065275</v>
      </c>
      <c r="R157" s="7"/>
    </row>
    <row r="158" spans="1:18">
      <c r="A158" s="33" t="s">
        <v>14</v>
      </c>
      <c r="C158" s="19">
        <v>39957277</v>
      </c>
      <c r="D158" s="19">
        <v>43872528.291200005</v>
      </c>
      <c r="E158" s="19">
        <v>45312678.795099996</v>
      </c>
      <c r="G158" s="6">
        <f t="shared" si="42"/>
        <v>3915251.2912000045</v>
      </c>
      <c r="H158" s="6">
        <f t="shared" si="42"/>
        <v>1440150.5038999915</v>
      </c>
      <c r="I158" s="6">
        <f t="shared" si="43"/>
        <v>5355401.795099996</v>
      </c>
      <c r="N158" s="7">
        <f t="shared" si="44"/>
        <v>9.7985938611382467E-2</v>
      </c>
      <c r="O158" s="7">
        <f t="shared" si="44"/>
        <v>3.2825792357830862E-2</v>
      </c>
      <c r="Q158" s="7">
        <f t="shared" si="45"/>
        <v>0.13402819704405775</v>
      </c>
      <c r="R158" s="7"/>
    </row>
    <row r="159" spans="1:18">
      <c r="A159" s="33" t="s">
        <v>15</v>
      </c>
      <c r="C159" s="19">
        <v>139756730</v>
      </c>
      <c r="D159" s="19">
        <v>149998552.90167999</v>
      </c>
      <c r="E159" s="19">
        <v>157100438.29991201</v>
      </c>
      <c r="G159" s="6">
        <f t="shared" si="42"/>
        <v>10241822.901679993</v>
      </c>
      <c r="H159" s="6">
        <f t="shared" si="42"/>
        <v>7101885.398232013</v>
      </c>
      <c r="I159" s="6">
        <f t="shared" si="43"/>
        <v>17343708.299912006</v>
      </c>
      <c r="N159" s="7">
        <f t="shared" si="44"/>
        <v>7.3283217929326142E-2</v>
      </c>
      <c r="O159" s="7">
        <f t="shared" si="44"/>
        <v>4.7346359420461261E-2</v>
      </c>
      <c r="Q159" s="7">
        <f t="shared" si="45"/>
        <v>0.12409927092535726</v>
      </c>
      <c r="R159" s="7"/>
    </row>
    <row r="160" spans="1:18">
      <c r="A160" s="33" t="s">
        <v>16</v>
      </c>
      <c r="C160" s="19">
        <v>12601073</v>
      </c>
      <c r="D160" s="19">
        <v>14540144.241005329</v>
      </c>
      <c r="E160" s="19">
        <v>14970269.875957999</v>
      </c>
      <c r="G160" s="6">
        <f t="shared" si="42"/>
        <v>1939071.2410053294</v>
      </c>
      <c r="H160" s="6">
        <f t="shared" si="42"/>
        <v>430125.63495266996</v>
      </c>
      <c r="I160" s="6">
        <f t="shared" si="43"/>
        <v>2369196.8759579994</v>
      </c>
      <c r="N160" s="7">
        <f t="shared" si="44"/>
        <v>0.15388143858902567</v>
      </c>
      <c r="O160" s="7">
        <f t="shared" si="44"/>
        <v>2.9581937278149749E-2</v>
      </c>
      <c r="Q160" s="7">
        <f t="shared" si="45"/>
        <v>0.18801548693178743</v>
      </c>
      <c r="R160" s="7"/>
    </row>
    <row r="161" spans="1:18">
      <c r="A161" s="33" t="s">
        <v>17</v>
      </c>
      <c r="C161" s="19">
        <v>8644976</v>
      </c>
      <c r="D161" s="19">
        <v>9371832.0477333292</v>
      </c>
      <c r="E161" s="19">
        <v>9715929.2335999999</v>
      </c>
      <c r="G161" s="6">
        <f t="shared" si="42"/>
        <v>726856.04773332924</v>
      </c>
      <c r="H161" s="6">
        <f t="shared" si="42"/>
        <v>344097.18586667068</v>
      </c>
      <c r="I161" s="6">
        <f t="shared" si="43"/>
        <v>1070953.2335999999</v>
      </c>
      <c r="N161" s="7">
        <f t="shared" si="44"/>
        <v>8.4078434426345341E-2</v>
      </c>
      <c r="O161" s="7">
        <f t="shared" si="44"/>
        <v>3.6716106745627607E-2</v>
      </c>
      <c r="Q161" s="7">
        <f t="shared" si="45"/>
        <v>0.1238815739453759</v>
      </c>
      <c r="R161" s="7"/>
    </row>
    <row r="162" spans="1:18">
      <c r="A162" s="33" t="s">
        <v>18</v>
      </c>
      <c r="C162" s="19">
        <v>2330562</v>
      </c>
      <c r="D162" s="19">
        <v>2682445.398</v>
      </c>
      <c r="E162" s="19">
        <v>2805388.1122000003</v>
      </c>
      <c r="G162" s="6">
        <f t="shared" si="42"/>
        <v>351883.39800000004</v>
      </c>
      <c r="H162" s="6">
        <f t="shared" si="42"/>
        <v>122942.71420000028</v>
      </c>
      <c r="I162" s="6">
        <f t="shared" si="43"/>
        <v>474826.11220000032</v>
      </c>
      <c r="N162" s="7">
        <f t="shared" si="44"/>
        <v>0.15098649939370848</v>
      </c>
      <c r="O162" s="7">
        <f t="shared" si="44"/>
        <v>4.5832326835679463E-2</v>
      </c>
      <c r="Q162" s="7">
        <f t="shared" si="45"/>
        <v>0.20373888881737551</v>
      </c>
      <c r="R162" s="7"/>
    </row>
    <row r="163" spans="1:18">
      <c r="A163" s="33" t="s">
        <v>19</v>
      </c>
      <c r="C163" s="19">
        <v>727770</v>
      </c>
      <c r="D163" s="19">
        <v>916346.11920000007</v>
      </c>
      <c r="E163" s="19">
        <v>938800.25549999997</v>
      </c>
      <c r="G163" s="6">
        <f t="shared" si="42"/>
        <v>188576.11920000007</v>
      </c>
      <c r="H163" s="6">
        <f t="shared" si="42"/>
        <v>22454.136299999896</v>
      </c>
      <c r="I163" s="6">
        <f t="shared" si="43"/>
        <v>211030.25549999997</v>
      </c>
      <c r="N163" s="7">
        <f t="shared" si="44"/>
        <v>0.259114994022837</v>
      </c>
      <c r="O163" s="7">
        <f t="shared" si="44"/>
        <v>2.4503990173061558E-2</v>
      </c>
      <c r="Q163" s="7">
        <f t="shared" si="45"/>
        <v>0.28996833546312706</v>
      </c>
      <c r="R163" s="7"/>
    </row>
    <row r="164" spans="1:18">
      <c r="A164" s="33" t="s">
        <v>20</v>
      </c>
      <c r="C164" s="19">
        <v>3816119</v>
      </c>
      <c r="D164" s="19">
        <v>4640520.2051999997</v>
      </c>
      <c r="E164" s="19">
        <v>4808589.9853999997</v>
      </c>
      <c r="G164" s="6">
        <f t="shared" si="42"/>
        <v>824401.20519999973</v>
      </c>
      <c r="H164" s="6">
        <f t="shared" si="42"/>
        <v>168069.78019999992</v>
      </c>
      <c r="I164" s="6">
        <f t="shared" si="43"/>
        <v>992470.98539999966</v>
      </c>
      <c r="N164" s="7">
        <f t="shared" si="44"/>
        <v>0.21603131485155461</v>
      </c>
      <c r="O164" s="7">
        <f t="shared" si="44"/>
        <v>3.6217874886454969E-2</v>
      </c>
      <c r="Q164" s="7">
        <f t="shared" si="45"/>
        <v>0.26007338487085957</v>
      </c>
      <c r="R164" s="7"/>
    </row>
    <row r="165" spans="1:18">
      <c r="A165" s="33" t="s">
        <v>21</v>
      </c>
      <c r="C165" s="19">
        <v>7793613</v>
      </c>
      <c r="D165" s="19">
        <v>8506390.7570666671</v>
      </c>
      <c r="E165" s="19">
        <v>8729846.2921999991</v>
      </c>
      <c r="G165" s="6">
        <f>D165-C165</f>
        <v>712777.75706666708</v>
      </c>
      <c r="H165" s="6">
        <f>E165-D165</f>
        <v>223455.53513333201</v>
      </c>
      <c r="I165" s="6">
        <f>E165-C165</f>
        <v>936233.29219999909</v>
      </c>
      <c r="N165" s="7">
        <f>G165/C165</f>
        <v>9.1456652654765783E-2</v>
      </c>
      <c r="O165" s="7">
        <f>H165/D165</f>
        <v>2.6269135937318278E-2</v>
      </c>
      <c r="Q165" s="7">
        <f>I165/C165</f>
        <v>0.1201282758330442</v>
      </c>
      <c r="R165" s="7"/>
    </row>
    <row r="166" spans="1:18">
      <c r="C166" s="9">
        <f>SUM(C154:C165)</f>
        <v>264784793</v>
      </c>
      <c r="D166" s="9">
        <f t="shared" ref="D166:E166" si="46">SUM(D154:D165)</f>
        <v>292287591.00030398</v>
      </c>
      <c r="E166" s="9">
        <f t="shared" si="46"/>
        <v>304411073.52267814</v>
      </c>
      <c r="G166" s="9">
        <f t="shared" ref="G166:I166" si="47">SUM(G154:G165)</f>
        <v>27502798.000303999</v>
      </c>
      <c r="H166" s="9">
        <f t="shared" si="47"/>
        <v>12123482.522374012</v>
      </c>
      <c r="I166" s="9">
        <f t="shared" si="47"/>
        <v>39626280.52267801</v>
      </c>
      <c r="J166" s="10"/>
      <c r="K166" s="10"/>
      <c r="L166" s="10"/>
      <c r="M166" s="10"/>
      <c r="N166" s="11">
        <f>G166/C166</f>
        <v>0.10386849519830241</v>
      </c>
      <c r="O166" s="11">
        <f>H166/D166</f>
        <v>4.1477924125630783E-2</v>
      </c>
      <c r="P166" s="1"/>
      <c r="Q166" s="11">
        <f t="shared" ref="Q166" si="48">I166/C166</f>
        <v>0.14965466888681184</v>
      </c>
      <c r="R166" s="7"/>
    </row>
    <row r="167" spans="1:18">
      <c r="A167" s="34" t="s">
        <v>84</v>
      </c>
    </row>
  </sheetData>
  <mergeCells count="8">
    <mergeCell ref="N134:O134"/>
    <mergeCell ref="N152:O152"/>
    <mergeCell ref="N2:O2"/>
    <mergeCell ref="N20:O20"/>
    <mergeCell ref="N46:O46"/>
    <mergeCell ref="N81:O81"/>
    <mergeCell ref="N107:O107"/>
    <mergeCell ref="N117:O117"/>
  </mergeCells>
  <pageMargins left="0.7" right="0.7" top="0.75" bottom="0.75" header="0.3" footer="0.3"/>
  <legacyDrawing r:id="rId1"/>
</worksheet>
</file>

<file path=xl/worksheets/sheet2.xml><?xml version="1.0" encoding="utf-8"?>
<worksheet xmlns="http://schemas.openxmlformats.org/spreadsheetml/2006/main" xmlns:r="http://schemas.openxmlformats.org/officeDocument/2006/relationships">
  <dimension ref="A1:D182"/>
  <sheetViews>
    <sheetView workbookViewId="0">
      <selection activeCell="A25" sqref="A25"/>
    </sheetView>
  </sheetViews>
  <sheetFormatPr defaultRowHeight="15"/>
  <cols>
    <col min="1" max="1" width="42.28515625" style="2" customWidth="1"/>
    <col min="2" max="2" width="26.7109375" style="6" customWidth="1"/>
    <col min="3" max="4" width="25.5703125" style="6" bestFit="1" customWidth="1"/>
    <col min="5" max="16384" width="9.140625" style="2"/>
  </cols>
  <sheetData>
    <row r="1" spans="1:4">
      <c r="A1" s="2" t="s">
        <v>85</v>
      </c>
      <c r="B1" s="2"/>
    </row>
    <row r="3" spans="1:4">
      <c r="A3" s="2" t="s">
        <v>86</v>
      </c>
      <c r="B3" s="19" t="s">
        <v>87</v>
      </c>
      <c r="C3" s="19" t="s">
        <v>88</v>
      </c>
      <c r="D3" s="19" t="s">
        <v>89</v>
      </c>
    </row>
    <row r="4" spans="1:4">
      <c r="A4" s="33" t="s">
        <v>90</v>
      </c>
      <c r="B4" s="19">
        <v>158672062</v>
      </c>
      <c r="C4" s="19">
        <v>167114500.08000001</v>
      </c>
      <c r="D4" s="19">
        <v>171279242.59</v>
      </c>
    </row>
    <row r="5" spans="1:4">
      <c r="A5" s="33" t="s">
        <v>91</v>
      </c>
      <c r="B5" s="19">
        <v>95618753</v>
      </c>
      <c r="C5" s="19">
        <v>116468255.16097072</v>
      </c>
      <c r="D5" s="19">
        <v>123548575.49651101</v>
      </c>
    </row>
    <row r="6" spans="1:4">
      <c r="A6" s="33" t="s">
        <v>92</v>
      </c>
      <c r="B6" s="19">
        <v>6018755</v>
      </c>
      <c r="C6" s="19">
        <v>6555400</v>
      </c>
      <c r="D6" s="19">
        <v>6593000</v>
      </c>
    </row>
    <row r="7" spans="1:4">
      <c r="A7" s="33" t="s">
        <v>93</v>
      </c>
      <c r="B7" s="19">
        <v>1467098</v>
      </c>
      <c r="C7" s="19">
        <v>1674800</v>
      </c>
      <c r="D7" s="19">
        <v>1683100</v>
      </c>
    </row>
    <row r="8" spans="1:4">
      <c r="A8" s="33" t="s">
        <v>94</v>
      </c>
      <c r="B8" s="19">
        <v>737528</v>
      </c>
      <c r="C8" s="19">
        <v>625900</v>
      </c>
      <c r="D8" s="19">
        <v>629500</v>
      </c>
    </row>
    <row r="9" spans="1:4">
      <c r="A9" s="33" t="s">
        <v>95</v>
      </c>
      <c r="B9" s="19">
        <v>87776</v>
      </c>
      <c r="C9" s="19">
        <v>65200</v>
      </c>
      <c r="D9" s="19">
        <v>61900</v>
      </c>
    </row>
    <row r="10" spans="1:4">
      <c r="A10" s="33" t="s">
        <v>96</v>
      </c>
      <c r="B10" s="19">
        <v>50139</v>
      </c>
      <c r="C10" s="19">
        <v>142300</v>
      </c>
      <c r="D10" s="19">
        <v>142800</v>
      </c>
    </row>
    <row r="11" spans="1:4">
      <c r="A11" s="33" t="s">
        <v>97</v>
      </c>
      <c r="B11" s="19">
        <v>295000</v>
      </c>
      <c r="C11" s="19">
        <v>0</v>
      </c>
      <c r="D11" s="19">
        <v>0</v>
      </c>
    </row>
    <row r="12" spans="1:4">
      <c r="A12" s="33" t="s">
        <v>98</v>
      </c>
      <c r="B12" s="19">
        <v>1255306</v>
      </c>
      <c r="C12" s="19">
        <v>1442300</v>
      </c>
      <c r="D12" s="19">
        <v>1426300</v>
      </c>
    </row>
    <row r="13" spans="1:4">
      <c r="A13" s="33" t="s">
        <v>99</v>
      </c>
      <c r="B13" s="19">
        <v>558976</v>
      </c>
      <c r="C13" s="19">
        <v>661765.58333333302</v>
      </c>
      <c r="D13" s="19">
        <v>692122.61666666716</v>
      </c>
    </row>
    <row r="14" spans="1:4">
      <c r="A14" s="33" t="s">
        <v>100</v>
      </c>
      <c r="B14" s="19">
        <v>6800</v>
      </c>
      <c r="C14" s="19">
        <v>6800</v>
      </c>
      <c r="D14" s="19">
        <v>6800</v>
      </c>
    </row>
    <row r="15" spans="1:4">
      <c r="A15" s="33" t="s">
        <v>101</v>
      </c>
      <c r="B15" s="19">
        <v>16600</v>
      </c>
      <c r="C15" s="19">
        <v>15800</v>
      </c>
      <c r="D15" s="19">
        <v>15800</v>
      </c>
    </row>
    <row r="16" spans="1:4">
      <c r="A16" s="33" t="s">
        <v>102</v>
      </c>
      <c r="B16" s="19">
        <v>11774380</v>
      </c>
      <c r="C16" s="19">
        <v>12364300</v>
      </c>
      <c r="D16" s="19">
        <v>12526700</v>
      </c>
    </row>
    <row r="17" spans="1:4">
      <c r="A17" s="33" t="s">
        <v>103</v>
      </c>
      <c r="B17" s="19">
        <v>6500000</v>
      </c>
      <c r="C17" s="19">
        <v>6750000</v>
      </c>
      <c r="D17" s="19">
        <v>7000000</v>
      </c>
    </row>
    <row r="18" spans="1:4">
      <c r="A18" s="33" t="s">
        <v>34</v>
      </c>
      <c r="B18" s="19">
        <v>18185700</v>
      </c>
      <c r="C18" s="19">
        <v>18678000</v>
      </c>
      <c r="D18" s="19">
        <v>18677500</v>
      </c>
    </row>
    <row r="19" spans="1:4">
      <c r="A19" s="33" t="s">
        <v>104</v>
      </c>
      <c r="B19" s="19">
        <v>3183332</v>
      </c>
      <c r="C19" s="19">
        <v>3184632</v>
      </c>
      <c r="D19" s="19">
        <v>3180882</v>
      </c>
    </row>
    <row r="20" spans="1:4">
      <c r="A20" s="33" t="s">
        <v>105</v>
      </c>
      <c r="B20" s="19">
        <v>823507</v>
      </c>
      <c r="C20" s="19">
        <v>1304700</v>
      </c>
      <c r="D20" s="19">
        <v>1162800</v>
      </c>
    </row>
    <row r="21" spans="1:4">
      <c r="A21" s="33" t="s">
        <v>106</v>
      </c>
      <c r="B21" s="19">
        <v>2656578</v>
      </c>
      <c r="C21" s="19">
        <v>3429600</v>
      </c>
      <c r="D21" s="19">
        <v>3473815</v>
      </c>
    </row>
    <row r="22" spans="1:4">
      <c r="A22" s="33" t="s">
        <v>40</v>
      </c>
      <c r="B22" s="19">
        <v>2418700</v>
      </c>
      <c r="C22" s="19">
        <v>2441100</v>
      </c>
      <c r="D22" s="19">
        <v>2466600</v>
      </c>
    </row>
    <row r="23" spans="1:4">
      <c r="A23" s="33" t="s">
        <v>107</v>
      </c>
      <c r="B23" s="19">
        <v>3039700</v>
      </c>
      <c r="C23" s="19">
        <v>3764700</v>
      </c>
      <c r="D23" s="19">
        <v>3823100</v>
      </c>
    </row>
    <row r="24" spans="1:4">
      <c r="A24" s="33" t="s">
        <v>108</v>
      </c>
      <c r="B24" s="19">
        <v>18648000</v>
      </c>
      <c r="C24" s="19">
        <v>19376000</v>
      </c>
      <c r="D24" s="19">
        <v>19908000</v>
      </c>
    </row>
    <row r="25" spans="1:4">
      <c r="A25" s="33" t="s">
        <v>109</v>
      </c>
      <c r="B25" s="19">
        <v>19009912</v>
      </c>
      <c r="C25" s="19">
        <v>18724750</v>
      </c>
      <c r="D25" s="19">
        <v>19054150</v>
      </c>
    </row>
    <row r="26" spans="1:4">
      <c r="A26" s="33" t="s">
        <v>110</v>
      </c>
      <c r="B26" s="19">
        <v>2757900</v>
      </c>
      <c r="C26" s="19">
        <v>2890450</v>
      </c>
      <c r="D26" s="19">
        <v>2890450</v>
      </c>
    </row>
    <row r="27" spans="1:4">
      <c r="A27" s="33" t="s">
        <v>111</v>
      </c>
      <c r="B27" s="19">
        <v>146000</v>
      </c>
      <c r="C27" s="19">
        <v>283300</v>
      </c>
      <c r="D27" s="19">
        <v>283300</v>
      </c>
    </row>
    <row r="28" spans="1:4">
      <c r="A28" s="33" t="s">
        <v>112</v>
      </c>
      <c r="B28" s="19">
        <v>343800</v>
      </c>
      <c r="C28" s="19">
        <v>383300</v>
      </c>
      <c r="D28" s="19">
        <v>383300</v>
      </c>
    </row>
    <row r="29" spans="1:4">
      <c r="A29" s="33" t="s">
        <v>113</v>
      </c>
      <c r="B29" s="19">
        <v>10983000</v>
      </c>
      <c r="C29" s="19">
        <v>11761117</v>
      </c>
      <c r="D29" s="19">
        <v>12502143</v>
      </c>
    </row>
    <row r="30" spans="1:4">
      <c r="A30" s="33" t="s">
        <v>114</v>
      </c>
      <c r="B30" s="19">
        <v>184400</v>
      </c>
      <c r="C30" s="19">
        <v>167400</v>
      </c>
      <c r="D30" s="19">
        <v>167400</v>
      </c>
    </row>
    <row r="31" spans="1:4">
      <c r="A31" s="33" t="s">
        <v>115</v>
      </c>
      <c r="B31" s="19">
        <v>1002000</v>
      </c>
      <c r="C31" s="19">
        <v>1010000</v>
      </c>
      <c r="D31" s="19">
        <v>1010000</v>
      </c>
    </row>
    <row r="32" spans="1:4">
      <c r="A32" s="33" t="s">
        <v>116</v>
      </c>
      <c r="B32" s="19">
        <v>414800</v>
      </c>
      <c r="C32" s="19">
        <v>441500</v>
      </c>
      <c r="D32" s="19">
        <v>441500</v>
      </c>
    </row>
    <row r="33" spans="1:4">
      <c r="A33" s="33" t="s">
        <v>117</v>
      </c>
      <c r="B33" s="19">
        <v>564000</v>
      </c>
      <c r="C33" s="19">
        <v>575000</v>
      </c>
      <c r="D33" s="19">
        <v>604000</v>
      </c>
    </row>
    <row r="34" spans="1:4">
      <c r="A34" s="33" t="s">
        <v>41</v>
      </c>
      <c r="B34" s="19">
        <v>3554165</v>
      </c>
      <c r="C34" s="19">
        <v>3595285</v>
      </c>
      <c r="D34" s="19">
        <v>3599385</v>
      </c>
    </row>
    <row r="35" spans="1:4">
      <c r="A35" s="33" t="s">
        <v>118</v>
      </c>
      <c r="B35" s="19">
        <v>-164475</v>
      </c>
      <c r="C35" s="19">
        <v>0</v>
      </c>
      <c r="D35" s="19">
        <v>0</v>
      </c>
    </row>
    <row r="36" spans="1:4">
      <c r="A36" s="33" t="s">
        <v>119</v>
      </c>
      <c r="B36" s="19">
        <v>183000</v>
      </c>
      <c r="C36" s="19">
        <v>175000</v>
      </c>
      <c r="D36" s="19">
        <v>175000</v>
      </c>
    </row>
    <row r="37" spans="1:4">
      <c r="A37" s="33" t="s">
        <v>120</v>
      </c>
      <c r="B37" s="19">
        <v>492785</v>
      </c>
      <c r="C37" s="19">
        <v>341385</v>
      </c>
      <c r="D37" s="19">
        <v>346185</v>
      </c>
    </row>
    <row r="38" spans="1:4">
      <c r="A38" s="33" t="s">
        <v>121</v>
      </c>
      <c r="B38" s="19">
        <v>59500</v>
      </c>
      <c r="C38" s="19">
        <v>59500</v>
      </c>
      <c r="D38" s="19">
        <v>59800</v>
      </c>
    </row>
    <row r="39" spans="1:4">
      <c r="A39" s="33" t="s">
        <v>122</v>
      </c>
      <c r="B39" s="19">
        <v>68740</v>
      </c>
      <c r="C39" s="19">
        <v>51240</v>
      </c>
      <c r="D39" s="19">
        <v>51240</v>
      </c>
    </row>
    <row r="40" spans="1:4">
      <c r="A40" s="33" t="s">
        <v>68</v>
      </c>
      <c r="B40" s="19">
        <v>401951</v>
      </c>
      <c r="C40" s="19">
        <v>543950</v>
      </c>
      <c r="D40" s="19">
        <v>512050</v>
      </c>
    </row>
    <row r="41" spans="1:4">
      <c r="A41" s="33" t="s">
        <v>123</v>
      </c>
      <c r="B41" s="19">
        <v>76300</v>
      </c>
      <c r="C41" s="19">
        <v>75150</v>
      </c>
      <c r="D41" s="19">
        <v>75150</v>
      </c>
    </row>
    <row r="42" spans="1:4">
      <c r="A42" s="33" t="s">
        <v>124</v>
      </c>
      <c r="B42" s="19">
        <v>125000</v>
      </c>
      <c r="C42" s="19">
        <v>165000</v>
      </c>
      <c r="D42" s="19">
        <v>125000</v>
      </c>
    </row>
    <row r="43" spans="1:4">
      <c r="A43" s="33" t="s">
        <v>125</v>
      </c>
      <c r="B43" s="19">
        <v>219050</v>
      </c>
      <c r="C43" s="19">
        <v>296850</v>
      </c>
      <c r="D43" s="19">
        <v>315150</v>
      </c>
    </row>
    <row r="44" spans="1:4">
      <c r="A44" s="33" t="s">
        <v>126</v>
      </c>
      <c r="B44" s="19">
        <v>1425000</v>
      </c>
      <c r="C44" s="19">
        <v>1300000</v>
      </c>
      <c r="D44" s="19">
        <v>1300000</v>
      </c>
    </row>
    <row r="45" spans="1:4">
      <c r="A45" s="33" t="s">
        <v>127</v>
      </c>
      <c r="B45" s="19">
        <v>1811629</v>
      </c>
      <c r="C45" s="19">
        <v>2128408</v>
      </c>
      <c r="D45" s="19">
        <v>2132949</v>
      </c>
    </row>
    <row r="46" spans="1:4">
      <c r="A46" s="33" t="s">
        <v>69</v>
      </c>
      <c r="B46" s="19">
        <v>0</v>
      </c>
      <c r="C46" s="19">
        <v>500</v>
      </c>
      <c r="D46" s="19">
        <v>500</v>
      </c>
    </row>
    <row r="47" spans="1:4">
      <c r="A47" s="33" t="s">
        <v>128</v>
      </c>
      <c r="B47" s="19">
        <v>99700</v>
      </c>
      <c r="C47" s="19">
        <v>99850</v>
      </c>
      <c r="D47" s="19">
        <v>99750</v>
      </c>
    </row>
    <row r="48" spans="1:4">
      <c r="A48" s="33" t="s">
        <v>129</v>
      </c>
      <c r="B48" s="19">
        <v>1548550</v>
      </c>
      <c r="C48" s="19">
        <v>1696754</v>
      </c>
      <c r="D48" s="19">
        <v>1723254</v>
      </c>
    </row>
    <row r="49" spans="1:4">
      <c r="A49" s="33" t="s">
        <v>130</v>
      </c>
      <c r="B49" s="19">
        <v>235000</v>
      </c>
      <c r="C49" s="19">
        <v>239100</v>
      </c>
      <c r="D49" s="19">
        <v>239100</v>
      </c>
    </row>
    <row r="50" spans="1:4">
      <c r="A50" s="33" t="s">
        <v>131</v>
      </c>
      <c r="B50" s="19">
        <v>1814790</v>
      </c>
      <c r="C50" s="19">
        <v>1808145.56</v>
      </c>
      <c r="D50" s="19">
        <v>1808245.56</v>
      </c>
    </row>
    <row r="51" spans="1:4">
      <c r="A51" s="33" t="s">
        <v>132</v>
      </c>
      <c r="B51" s="19">
        <v>1338150</v>
      </c>
      <c r="C51" s="19">
        <v>1327500</v>
      </c>
      <c r="D51" s="19">
        <v>1323500</v>
      </c>
    </row>
    <row r="52" spans="1:4">
      <c r="A52" s="33" t="s">
        <v>133</v>
      </c>
      <c r="B52" s="19">
        <v>-100000</v>
      </c>
      <c r="C52" s="19">
        <v>-100000</v>
      </c>
      <c r="D52" s="19">
        <v>-100000</v>
      </c>
    </row>
    <row r="54" spans="1:4">
      <c r="B54" s="6">
        <v>380609337</v>
      </c>
      <c r="C54" s="6">
        <v>416106487.38430405</v>
      </c>
      <c r="D54" s="6">
        <v>429421039.26317769</v>
      </c>
    </row>
    <row r="55" spans="1:4">
      <c r="A55" s="33" t="s">
        <v>134</v>
      </c>
      <c r="B55" s="19">
        <v>380609337</v>
      </c>
      <c r="C55" s="19">
        <v>416106487.38430405</v>
      </c>
      <c r="D55" s="19">
        <v>429421039.26317769</v>
      </c>
    </row>
    <row r="56" spans="1:4">
      <c r="B56" s="2"/>
      <c r="C56" s="2"/>
      <c r="D56" s="2"/>
    </row>
    <row r="57" spans="1:4">
      <c r="B57" s="2"/>
      <c r="C57" s="2"/>
      <c r="D57" s="2"/>
    </row>
    <row r="58" spans="1:4">
      <c r="B58" s="2"/>
      <c r="C58" s="2"/>
      <c r="D58" s="2"/>
    </row>
    <row r="59" spans="1:4">
      <c r="B59" s="2"/>
      <c r="C59" s="2"/>
      <c r="D59" s="2"/>
    </row>
    <row r="60" spans="1:4">
      <c r="B60" s="2"/>
      <c r="C60" s="2"/>
      <c r="D60" s="2"/>
    </row>
    <row r="61" spans="1:4">
      <c r="B61" s="2"/>
      <c r="C61" s="2"/>
      <c r="D61" s="2"/>
    </row>
    <row r="62" spans="1:4">
      <c r="B62" s="2"/>
      <c r="C62" s="2"/>
      <c r="D62" s="2"/>
    </row>
    <row r="63" spans="1:4">
      <c r="B63" s="2"/>
      <c r="C63" s="2"/>
      <c r="D63" s="2"/>
    </row>
    <row r="64" spans="1:4">
      <c r="B64" s="2"/>
      <c r="C64" s="2"/>
      <c r="D64" s="2"/>
    </row>
    <row r="65" spans="2:4">
      <c r="B65" s="2"/>
      <c r="C65" s="2"/>
      <c r="D65" s="2"/>
    </row>
    <row r="66" spans="2:4">
      <c r="B66" s="2"/>
      <c r="C66" s="2"/>
      <c r="D66" s="2"/>
    </row>
    <row r="67" spans="2:4">
      <c r="B67" s="2"/>
      <c r="C67" s="2"/>
      <c r="D67" s="2"/>
    </row>
    <row r="68" spans="2:4">
      <c r="B68" s="2"/>
      <c r="C68" s="2"/>
      <c r="D68" s="2"/>
    </row>
    <row r="69" spans="2:4">
      <c r="B69" s="2"/>
      <c r="C69" s="2"/>
      <c r="D69" s="2"/>
    </row>
    <row r="70" spans="2:4">
      <c r="B70" s="2"/>
      <c r="C70" s="2"/>
      <c r="D70" s="2"/>
    </row>
    <row r="71" spans="2:4">
      <c r="B71" s="2"/>
      <c r="C71" s="2"/>
      <c r="D71" s="2"/>
    </row>
    <row r="72" spans="2:4">
      <c r="B72" s="2"/>
      <c r="C72" s="2"/>
      <c r="D72" s="2"/>
    </row>
    <row r="73" spans="2:4">
      <c r="B73" s="2"/>
      <c r="C73" s="2"/>
      <c r="D73" s="2"/>
    </row>
    <row r="74" spans="2:4">
      <c r="B74" s="2"/>
      <c r="C74" s="2"/>
      <c r="D74" s="2"/>
    </row>
    <row r="75" spans="2:4">
      <c r="B75" s="2"/>
      <c r="C75" s="2"/>
      <c r="D75" s="2"/>
    </row>
    <row r="76" spans="2:4">
      <c r="B76" s="2"/>
      <c r="C76" s="2"/>
      <c r="D76" s="2"/>
    </row>
    <row r="77" spans="2:4">
      <c r="B77" s="2"/>
      <c r="C77" s="2"/>
      <c r="D77" s="2"/>
    </row>
    <row r="78" spans="2:4">
      <c r="B78" s="2"/>
      <c r="C78" s="2"/>
      <c r="D78" s="2"/>
    </row>
    <row r="79" spans="2:4">
      <c r="B79" s="2"/>
      <c r="C79" s="2"/>
      <c r="D79" s="2"/>
    </row>
    <row r="80" spans="2:4">
      <c r="B80" s="2"/>
      <c r="C80" s="2"/>
      <c r="D80" s="2"/>
    </row>
    <row r="81" spans="2:4">
      <c r="B81" s="2"/>
      <c r="C81" s="2"/>
      <c r="D81" s="2"/>
    </row>
    <row r="82" spans="2:4">
      <c r="B82" s="2"/>
      <c r="C82" s="2"/>
      <c r="D82" s="2"/>
    </row>
    <row r="83" spans="2:4">
      <c r="B83" s="2"/>
      <c r="C83" s="2"/>
      <c r="D83" s="2"/>
    </row>
    <row r="84" spans="2:4">
      <c r="B84" s="2"/>
      <c r="C84" s="2"/>
      <c r="D84" s="2"/>
    </row>
    <row r="85" spans="2:4">
      <c r="B85" s="2"/>
      <c r="C85" s="2"/>
      <c r="D85" s="2"/>
    </row>
    <row r="86" spans="2:4">
      <c r="B86" s="2"/>
      <c r="C86" s="2"/>
      <c r="D86" s="2"/>
    </row>
    <row r="87" spans="2:4">
      <c r="B87" s="2"/>
      <c r="C87" s="2"/>
      <c r="D87" s="2"/>
    </row>
    <row r="88" spans="2:4">
      <c r="B88" s="2"/>
      <c r="C88" s="2"/>
      <c r="D88" s="2"/>
    </row>
    <row r="89" spans="2:4">
      <c r="B89" s="2"/>
      <c r="C89" s="2"/>
      <c r="D89" s="2"/>
    </row>
    <row r="90" spans="2:4">
      <c r="B90" s="2"/>
      <c r="C90" s="2"/>
      <c r="D90" s="2"/>
    </row>
    <row r="91" spans="2:4">
      <c r="B91" s="2"/>
      <c r="C91" s="2"/>
      <c r="D91" s="2"/>
    </row>
    <row r="92" spans="2:4">
      <c r="B92" s="2"/>
      <c r="C92" s="2"/>
      <c r="D92" s="2"/>
    </row>
    <row r="93" spans="2:4">
      <c r="B93" s="2"/>
      <c r="C93" s="2"/>
      <c r="D93" s="2"/>
    </row>
    <row r="94" spans="2:4">
      <c r="B94" s="2"/>
      <c r="C94" s="2"/>
      <c r="D94" s="2"/>
    </row>
    <row r="95" spans="2:4">
      <c r="B95" s="2"/>
      <c r="C95" s="2"/>
      <c r="D95" s="2"/>
    </row>
    <row r="96" spans="2:4">
      <c r="B96" s="2"/>
      <c r="C96" s="2"/>
      <c r="D96" s="2"/>
    </row>
    <row r="97" spans="2:4">
      <c r="B97" s="2"/>
      <c r="C97" s="2"/>
      <c r="D97" s="2"/>
    </row>
    <row r="98" spans="2:4">
      <c r="B98" s="2"/>
      <c r="C98" s="2"/>
      <c r="D98" s="2"/>
    </row>
    <row r="99" spans="2:4">
      <c r="B99" s="2"/>
      <c r="C99" s="2"/>
      <c r="D99" s="2"/>
    </row>
    <row r="100" spans="2:4">
      <c r="B100" s="2"/>
      <c r="C100" s="2"/>
      <c r="D100" s="2"/>
    </row>
    <row r="101" spans="2:4">
      <c r="B101" s="2"/>
      <c r="C101" s="2"/>
      <c r="D101" s="2"/>
    </row>
    <row r="102" spans="2:4">
      <c r="B102" s="2"/>
      <c r="C102" s="2"/>
      <c r="D102" s="2"/>
    </row>
    <row r="103" spans="2:4">
      <c r="B103" s="2"/>
      <c r="C103" s="2"/>
      <c r="D103" s="2"/>
    </row>
    <row r="104" spans="2:4">
      <c r="B104" s="2"/>
      <c r="C104" s="2"/>
      <c r="D104" s="2"/>
    </row>
    <row r="105" spans="2:4">
      <c r="B105" s="2"/>
      <c r="C105" s="2"/>
      <c r="D105" s="2"/>
    </row>
    <row r="106" spans="2:4">
      <c r="B106" s="2"/>
      <c r="C106" s="2"/>
      <c r="D106" s="2"/>
    </row>
    <row r="107" spans="2:4">
      <c r="B107" s="2"/>
      <c r="C107" s="2"/>
      <c r="D107" s="2"/>
    </row>
    <row r="108" spans="2:4">
      <c r="B108" s="2"/>
      <c r="C108" s="2"/>
      <c r="D108" s="2"/>
    </row>
    <row r="109" spans="2:4">
      <c r="B109" s="2"/>
      <c r="C109" s="2"/>
      <c r="D109" s="2"/>
    </row>
    <row r="110" spans="2:4">
      <c r="B110" s="2"/>
      <c r="C110" s="2"/>
      <c r="D110" s="2"/>
    </row>
    <row r="111" spans="2:4">
      <c r="B111" s="2"/>
      <c r="C111" s="2"/>
      <c r="D111" s="2"/>
    </row>
    <row r="112" spans="2:4">
      <c r="B112" s="2"/>
      <c r="C112" s="2"/>
      <c r="D112" s="2"/>
    </row>
    <row r="113" spans="2:4">
      <c r="B113" s="2"/>
      <c r="C113" s="2"/>
      <c r="D113" s="2"/>
    </row>
    <row r="114" spans="2:4">
      <c r="B114" s="2"/>
      <c r="C114" s="2"/>
      <c r="D114" s="2"/>
    </row>
    <row r="115" spans="2:4">
      <c r="B115" s="2"/>
      <c r="C115" s="2"/>
      <c r="D115" s="2"/>
    </row>
    <row r="116" spans="2:4">
      <c r="B116" s="2"/>
      <c r="C116" s="2"/>
      <c r="D116" s="2"/>
    </row>
    <row r="117" spans="2:4">
      <c r="B117" s="2"/>
      <c r="C117" s="2"/>
      <c r="D117" s="2"/>
    </row>
    <row r="118" spans="2:4">
      <c r="B118" s="2"/>
      <c r="C118" s="2"/>
      <c r="D118" s="2"/>
    </row>
    <row r="119" spans="2:4">
      <c r="B119" s="2"/>
      <c r="C119" s="2"/>
      <c r="D119" s="2"/>
    </row>
    <row r="120" spans="2:4">
      <c r="B120" s="2"/>
      <c r="C120" s="2"/>
      <c r="D120" s="2"/>
    </row>
    <row r="121" spans="2:4">
      <c r="B121" s="2"/>
      <c r="C121" s="2"/>
      <c r="D121" s="2"/>
    </row>
    <row r="122" spans="2:4">
      <c r="B122" s="2"/>
      <c r="C122" s="2"/>
      <c r="D122" s="2"/>
    </row>
    <row r="123" spans="2:4">
      <c r="B123" s="2"/>
      <c r="C123" s="2"/>
      <c r="D123" s="2"/>
    </row>
    <row r="124" spans="2:4">
      <c r="B124" s="2"/>
      <c r="C124" s="2"/>
      <c r="D124" s="2"/>
    </row>
    <row r="125" spans="2:4">
      <c r="B125" s="2"/>
      <c r="C125" s="2"/>
      <c r="D125" s="2"/>
    </row>
    <row r="126" spans="2:4">
      <c r="B126" s="2"/>
      <c r="C126" s="2"/>
      <c r="D126" s="2"/>
    </row>
    <row r="127" spans="2:4">
      <c r="B127" s="2"/>
      <c r="C127" s="2"/>
      <c r="D127" s="2"/>
    </row>
    <row r="128" spans="2:4">
      <c r="B128" s="2"/>
      <c r="C128" s="2"/>
      <c r="D128" s="2"/>
    </row>
    <row r="129" spans="2:4">
      <c r="B129" s="2"/>
      <c r="C129" s="2"/>
      <c r="D129" s="2"/>
    </row>
    <row r="130" spans="2:4">
      <c r="B130" s="2"/>
      <c r="C130" s="2"/>
      <c r="D130" s="2"/>
    </row>
    <row r="131" spans="2:4">
      <c r="B131" s="2"/>
      <c r="C131" s="2"/>
      <c r="D131" s="2"/>
    </row>
    <row r="132" spans="2:4">
      <c r="B132" s="2"/>
      <c r="C132" s="2"/>
      <c r="D132" s="2"/>
    </row>
    <row r="133" spans="2:4">
      <c r="B133" s="2"/>
      <c r="C133" s="2"/>
      <c r="D133" s="2"/>
    </row>
    <row r="134" spans="2:4">
      <c r="B134" s="2"/>
      <c r="C134" s="2"/>
      <c r="D134" s="2"/>
    </row>
    <row r="135" spans="2:4">
      <c r="B135" s="2"/>
      <c r="C135" s="2"/>
      <c r="D135" s="2"/>
    </row>
    <row r="136" spans="2:4">
      <c r="B136" s="2"/>
      <c r="C136" s="2"/>
      <c r="D136" s="2"/>
    </row>
    <row r="137" spans="2:4">
      <c r="B137" s="2"/>
      <c r="C137" s="2"/>
      <c r="D137" s="2"/>
    </row>
    <row r="138" spans="2:4">
      <c r="B138" s="2"/>
      <c r="C138" s="2"/>
      <c r="D138" s="2"/>
    </row>
    <row r="139" spans="2:4">
      <c r="B139" s="2"/>
      <c r="C139" s="2"/>
      <c r="D139" s="2"/>
    </row>
    <row r="140" spans="2:4">
      <c r="B140" s="2"/>
      <c r="C140" s="2"/>
      <c r="D140" s="2"/>
    </row>
    <row r="141" spans="2:4">
      <c r="B141" s="2"/>
      <c r="C141" s="2"/>
      <c r="D141" s="2"/>
    </row>
    <row r="142" spans="2:4">
      <c r="B142" s="2"/>
      <c r="C142" s="2"/>
      <c r="D142" s="2"/>
    </row>
    <row r="143" spans="2:4">
      <c r="B143" s="2"/>
      <c r="C143" s="2"/>
      <c r="D143" s="2"/>
    </row>
    <row r="144" spans="2:4">
      <c r="B144" s="2"/>
      <c r="C144" s="2"/>
      <c r="D144" s="2"/>
    </row>
    <row r="145" spans="2:4">
      <c r="B145" s="2"/>
      <c r="C145" s="2"/>
      <c r="D145" s="2"/>
    </row>
    <row r="146" spans="2:4">
      <c r="B146" s="2"/>
      <c r="C146" s="2"/>
      <c r="D146" s="2"/>
    </row>
    <row r="147" spans="2:4">
      <c r="B147" s="2"/>
      <c r="C147" s="2"/>
      <c r="D147" s="2"/>
    </row>
    <row r="148" spans="2:4">
      <c r="B148" s="2"/>
      <c r="C148" s="2"/>
      <c r="D148" s="2"/>
    </row>
    <row r="149" spans="2:4">
      <c r="B149" s="2"/>
      <c r="C149" s="2"/>
      <c r="D149" s="2"/>
    </row>
    <row r="150" spans="2:4">
      <c r="B150" s="2"/>
      <c r="C150" s="2"/>
      <c r="D150" s="2"/>
    </row>
    <row r="151" spans="2:4">
      <c r="B151" s="2"/>
      <c r="C151" s="2"/>
      <c r="D151" s="2"/>
    </row>
    <row r="152" spans="2:4">
      <c r="B152" s="2"/>
      <c r="C152" s="2"/>
      <c r="D152" s="2"/>
    </row>
    <row r="153" spans="2:4">
      <c r="B153" s="2"/>
      <c r="C153" s="2"/>
      <c r="D153" s="2"/>
    </row>
    <row r="154" spans="2:4">
      <c r="B154" s="2"/>
      <c r="C154" s="2"/>
      <c r="D154" s="2"/>
    </row>
    <row r="155" spans="2:4">
      <c r="B155" s="2"/>
      <c r="C155" s="2"/>
      <c r="D155" s="2"/>
    </row>
    <row r="156" spans="2:4">
      <c r="B156" s="2"/>
      <c r="C156" s="2"/>
      <c r="D156" s="2"/>
    </row>
    <row r="157" spans="2:4">
      <c r="B157" s="2"/>
      <c r="C157" s="2"/>
      <c r="D157" s="2"/>
    </row>
    <row r="158" spans="2:4">
      <c r="B158" s="2"/>
      <c r="C158" s="2"/>
      <c r="D158" s="2"/>
    </row>
    <row r="159" spans="2:4">
      <c r="B159" s="2"/>
      <c r="C159" s="2"/>
      <c r="D159" s="2"/>
    </row>
    <row r="160" spans="2:4">
      <c r="B160" s="2"/>
      <c r="C160" s="2"/>
      <c r="D160" s="2"/>
    </row>
    <row r="161" spans="2:4">
      <c r="B161" s="2"/>
      <c r="C161" s="2"/>
      <c r="D161" s="2"/>
    </row>
    <row r="162" spans="2:4">
      <c r="B162" s="2"/>
      <c r="C162" s="2"/>
      <c r="D162" s="2"/>
    </row>
    <row r="163" spans="2:4">
      <c r="B163" s="2"/>
      <c r="C163" s="2"/>
      <c r="D163" s="2"/>
    </row>
    <row r="164" spans="2:4">
      <c r="B164" s="2"/>
      <c r="C164" s="2"/>
      <c r="D164" s="2"/>
    </row>
    <row r="165" spans="2:4">
      <c r="B165" s="2"/>
      <c r="C165" s="2"/>
      <c r="D165" s="2"/>
    </row>
    <row r="166" spans="2:4">
      <c r="B166" s="2"/>
      <c r="C166" s="2"/>
      <c r="D166" s="2"/>
    </row>
    <row r="167" spans="2:4">
      <c r="B167" s="2"/>
      <c r="C167" s="2"/>
      <c r="D167" s="2"/>
    </row>
    <row r="168" spans="2:4">
      <c r="B168" s="2"/>
      <c r="C168" s="2"/>
      <c r="D168" s="2"/>
    </row>
    <row r="169" spans="2:4">
      <c r="B169" s="2"/>
      <c r="C169" s="2"/>
      <c r="D169" s="2"/>
    </row>
    <row r="170" spans="2:4">
      <c r="B170" s="2"/>
      <c r="C170" s="2"/>
      <c r="D170" s="2"/>
    </row>
    <row r="171" spans="2:4">
      <c r="B171" s="2"/>
      <c r="C171" s="2"/>
      <c r="D171" s="2"/>
    </row>
    <row r="172" spans="2:4">
      <c r="B172" s="2"/>
      <c r="C172" s="2"/>
      <c r="D172" s="2"/>
    </row>
    <row r="173" spans="2:4">
      <c r="B173" s="2"/>
      <c r="C173" s="2"/>
      <c r="D173" s="2"/>
    </row>
    <row r="174" spans="2:4">
      <c r="B174" s="2"/>
      <c r="C174" s="2"/>
      <c r="D174" s="2"/>
    </row>
    <row r="175" spans="2:4">
      <c r="B175" s="2"/>
      <c r="C175" s="2"/>
      <c r="D175" s="2"/>
    </row>
    <row r="176" spans="2:4">
      <c r="B176" s="2"/>
      <c r="C176" s="2"/>
      <c r="D176" s="2"/>
    </row>
    <row r="177" spans="2:4">
      <c r="B177" s="2"/>
      <c r="C177" s="2"/>
      <c r="D177" s="2"/>
    </row>
    <row r="178" spans="2:4">
      <c r="B178" s="2"/>
      <c r="C178" s="2"/>
      <c r="D178" s="2"/>
    </row>
    <row r="179" spans="2:4">
      <c r="B179" s="2"/>
      <c r="C179" s="2"/>
      <c r="D179" s="2"/>
    </row>
    <row r="180" spans="2:4">
      <c r="B180" s="2"/>
      <c r="C180" s="2"/>
      <c r="D180" s="2"/>
    </row>
    <row r="181" spans="2:4">
      <c r="B181" s="2"/>
      <c r="C181" s="2"/>
      <c r="D181" s="2"/>
    </row>
    <row r="182" spans="2:4">
      <c r="B182" s="2"/>
      <c r="C182" s="2"/>
      <c r="D182" s="2"/>
    </row>
  </sheetData>
  <pageMargins left="0.7" right="0.7" top="0.75" bottom="0.75" header="0.3" footer="0.3"/>
</worksheet>
</file>

<file path=xl/worksheets/sheet3.xml><?xml version="1.0" encoding="utf-8"?>
<worksheet xmlns="http://schemas.openxmlformats.org/spreadsheetml/2006/main" xmlns:r="http://schemas.openxmlformats.org/officeDocument/2006/relationships">
  <dimension ref="A2:H55"/>
  <sheetViews>
    <sheetView workbookViewId="0">
      <selection sqref="A1:XFD1048576"/>
    </sheetView>
  </sheetViews>
  <sheetFormatPr defaultRowHeight="15"/>
  <cols>
    <col min="1" max="1" width="33.85546875" style="2" bestFit="1" customWidth="1"/>
    <col min="2" max="2" width="5.85546875" style="2" customWidth="1"/>
    <col min="3" max="3" width="11.140625" style="2" customWidth="1"/>
    <col min="4" max="4" width="10.140625" style="2" customWidth="1"/>
    <col min="5" max="5" width="10.7109375" style="2" customWidth="1"/>
    <col min="6" max="6" width="1" style="2" customWidth="1"/>
    <col min="7" max="7" width="13" style="2" customWidth="1"/>
    <col min="8" max="8" width="88.42578125" style="36" customWidth="1"/>
    <col min="9" max="16384" width="9.140625" style="2"/>
  </cols>
  <sheetData>
    <row r="2" spans="1:8" ht="18.75">
      <c r="A2" s="35" t="s">
        <v>135</v>
      </c>
    </row>
    <row r="4" spans="1:8" ht="28.5" customHeight="1">
      <c r="A4" s="4" t="s">
        <v>3</v>
      </c>
      <c r="C4" s="37" t="s">
        <v>4</v>
      </c>
      <c r="D4" s="37" t="s">
        <v>5</v>
      </c>
      <c r="E4" s="37" t="s">
        <v>6</v>
      </c>
      <c r="F4" s="38"/>
      <c r="G4" s="39" t="s">
        <v>136</v>
      </c>
    </row>
    <row r="5" spans="1:8">
      <c r="A5" s="2" t="s">
        <v>137</v>
      </c>
      <c r="C5" s="27">
        <v>39</v>
      </c>
      <c r="D5" s="27">
        <v>41</v>
      </c>
      <c r="E5" s="27">
        <v>41</v>
      </c>
      <c r="F5" s="27"/>
      <c r="G5" s="40">
        <v>2</v>
      </c>
      <c r="H5" s="41" t="s">
        <v>138</v>
      </c>
    </row>
    <row r="6" spans="1:8">
      <c r="A6" s="2" t="s">
        <v>11</v>
      </c>
      <c r="C6" s="27">
        <v>46.7</v>
      </c>
      <c r="D6" s="27">
        <v>47.7</v>
      </c>
      <c r="E6" s="27">
        <v>47.7</v>
      </c>
      <c r="F6" s="27"/>
      <c r="G6" s="40">
        <v>1</v>
      </c>
      <c r="H6" s="36" t="s">
        <v>139</v>
      </c>
    </row>
    <row r="7" spans="1:8">
      <c r="A7" s="2" t="s">
        <v>12</v>
      </c>
      <c r="C7" s="27">
        <v>46</v>
      </c>
      <c r="D7" s="27">
        <v>46</v>
      </c>
      <c r="E7" s="27">
        <v>46</v>
      </c>
      <c r="F7" s="27"/>
      <c r="G7" s="40">
        <v>0</v>
      </c>
    </row>
    <row r="8" spans="1:8" ht="13.5" customHeight="1">
      <c r="A8" s="2" t="s">
        <v>13</v>
      </c>
      <c r="C8" s="27">
        <v>372</v>
      </c>
      <c r="D8" s="27">
        <v>371</v>
      </c>
      <c r="E8" s="27">
        <v>371</v>
      </c>
      <c r="F8" s="27"/>
      <c r="G8" s="40">
        <v>-1</v>
      </c>
      <c r="H8" s="36" t="s">
        <v>140</v>
      </c>
    </row>
    <row r="9" spans="1:8">
      <c r="A9" s="2" t="s">
        <v>14</v>
      </c>
      <c r="C9" s="27">
        <v>241</v>
      </c>
      <c r="D9" s="27">
        <v>241</v>
      </c>
      <c r="E9" s="27">
        <v>241</v>
      </c>
      <c r="F9" s="27"/>
      <c r="G9" s="40">
        <v>0</v>
      </c>
    </row>
    <row r="10" spans="1:8">
      <c r="A10" s="2" t="s">
        <v>15</v>
      </c>
      <c r="C10" s="27">
        <v>946</v>
      </c>
      <c r="D10" s="27">
        <v>949</v>
      </c>
      <c r="E10" s="27">
        <v>949</v>
      </c>
      <c r="F10" s="27"/>
      <c r="G10" s="40">
        <v>3</v>
      </c>
      <c r="H10" s="36" t="s">
        <v>141</v>
      </c>
    </row>
    <row r="11" spans="1:8">
      <c r="A11" s="2" t="s">
        <v>16</v>
      </c>
      <c r="C11" s="27">
        <v>69</v>
      </c>
      <c r="D11" s="27">
        <v>68</v>
      </c>
      <c r="E11" s="27">
        <v>68</v>
      </c>
      <c r="F11" s="27"/>
      <c r="G11" s="40">
        <v>-1</v>
      </c>
      <c r="H11" s="36" t="s">
        <v>142</v>
      </c>
    </row>
    <row r="12" spans="1:8">
      <c r="A12" s="2" t="s">
        <v>17</v>
      </c>
      <c r="C12" s="27">
        <v>34</v>
      </c>
      <c r="D12" s="27">
        <v>36</v>
      </c>
      <c r="E12" s="27">
        <v>36</v>
      </c>
      <c r="F12" s="27"/>
      <c r="G12" s="40">
        <v>2</v>
      </c>
      <c r="H12" s="36" t="s">
        <v>143</v>
      </c>
    </row>
    <row r="13" spans="1:8">
      <c r="A13" s="2" t="s">
        <v>18</v>
      </c>
      <c r="C13" s="27">
        <v>12</v>
      </c>
      <c r="D13" s="27">
        <v>12</v>
      </c>
      <c r="E13" s="27">
        <v>12</v>
      </c>
      <c r="F13" s="27"/>
      <c r="G13" s="40">
        <v>0</v>
      </c>
    </row>
    <row r="14" spans="1:8">
      <c r="A14" s="2" t="s">
        <v>19</v>
      </c>
      <c r="C14" s="27">
        <v>2</v>
      </c>
      <c r="D14" s="27">
        <v>4</v>
      </c>
      <c r="E14" s="27">
        <v>4</v>
      </c>
      <c r="F14" s="27"/>
      <c r="G14" s="40">
        <v>2</v>
      </c>
      <c r="H14" s="36" t="s">
        <v>144</v>
      </c>
    </row>
    <row r="15" spans="1:8" ht="15.75" customHeight="1">
      <c r="A15" s="2" t="s">
        <v>145</v>
      </c>
      <c r="C15" s="27">
        <v>31</v>
      </c>
      <c r="D15" s="27">
        <v>28</v>
      </c>
      <c r="E15" s="27">
        <v>28</v>
      </c>
      <c r="F15" s="27"/>
      <c r="G15" s="40">
        <v>-3</v>
      </c>
      <c r="H15" s="36" t="s">
        <v>146</v>
      </c>
    </row>
    <row r="16" spans="1:8">
      <c r="A16" s="2" t="s">
        <v>21</v>
      </c>
      <c r="C16" s="42">
        <v>42</v>
      </c>
      <c r="D16" s="42">
        <v>42</v>
      </c>
      <c r="E16" s="42">
        <v>41</v>
      </c>
      <c r="F16" s="42"/>
      <c r="G16" s="43">
        <v>-1</v>
      </c>
      <c r="H16" s="36" t="s">
        <v>147</v>
      </c>
    </row>
    <row r="17" spans="1:7" s="2" customFormat="1">
      <c r="C17" s="44">
        <v>1880.7</v>
      </c>
      <c r="D17" s="44">
        <v>1885.7</v>
      </c>
      <c r="E17" s="44">
        <v>1884.7</v>
      </c>
      <c r="F17" s="44"/>
      <c r="G17" s="44">
        <v>4</v>
      </c>
    </row>
    <row r="18" spans="1:7" s="2" customFormat="1">
      <c r="C18" s="44"/>
      <c r="D18" s="44"/>
      <c r="E18" s="44"/>
      <c r="F18" s="44"/>
      <c r="G18" s="44"/>
    </row>
    <row r="19" spans="1:7" s="2" customFormat="1">
      <c r="A19" s="12" t="s">
        <v>148</v>
      </c>
    </row>
    <row r="20" spans="1:7" s="2" customFormat="1">
      <c r="A20" s="12"/>
    </row>
    <row r="21" spans="1:7" s="2" customFormat="1">
      <c r="A21" s="1" t="s">
        <v>149</v>
      </c>
      <c r="B21" s="1" t="s">
        <v>150</v>
      </c>
    </row>
    <row r="22" spans="1:7" s="2" customFormat="1">
      <c r="A22" s="2" t="s">
        <v>137</v>
      </c>
      <c r="C22" s="45" t="s">
        <v>151</v>
      </c>
    </row>
    <row r="23" spans="1:7" s="2" customFormat="1">
      <c r="B23" s="27">
        <v>1</v>
      </c>
      <c r="C23" s="2" t="s">
        <v>152</v>
      </c>
    </row>
    <row r="24" spans="1:7" s="2" customFormat="1">
      <c r="B24" s="27">
        <v>1</v>
      </c>
      <c r="C24" s="2" t="s">
        <v>153</v>
      </c>
    </row>
    <row r="25" spans="1:7" s="2" customFormat="1">
      <c r="B25" s="27"/>
    </row>
    <row r="26" spans="1:7" s="2" customFormat="1">
      <c r="A26" s="2" t="s">
        <v>11</v>
      </c>
      <c r="B26" s="27">
        <v>1</v>
      </c>
      <c r="C26" s="2" t="s">
        <v>154</v>
      </c>
    </row>
    <row r="27" spans="1:7" s="2" customFormat="1">
      <c r="B27" s="27"/>
      <c r="C27" s="2" t="s">
        <v>155</v>
      </c>
    </row>
    <row r="28" spans="1:7" s="2" customFormat="1">
      <c r="B28" s="27"/>
    </row>
    <row r="29" spans="1:7" s="2" customFormat="1">
      <c r="A29" s="2" t="s">
        <v>13</v>
      </c>
      <c r="B29" s="27">
        <v>-1</v>
      </c>
      <c r="C29" s="2" t="s">
        <v>156</v>
      </c>
    </row>
    <row r="30" spans="1:7" s="2" customFormat="1">
      <c r="B30" s="27"/>
      <c r="C30" s="2" t="s">
        <v>157</v>
      </c>
    </row>
    <row r="31" spans="1:7" s="2" customFormat="1">
      <c r="B31" s="27"/>
      <c r="C31" s="46">
        <v>3</v>
      </c>
      <c r="D31" s="2" t="s">
        <v>158</v>
      </c>
    </row>
    <row r="32" spans="1:7" s="2" customFormat="1">
      <c r="B32" s="27"/>
      <c r="C32" s="46">
        <v>2</v>
      </c>
      <c r="D32" s="2" t="s">
        <v>159</v>
      </c>
    </row>
    <row r="33" spans="1:4" s="2" customFormat="1">
      <c r="B33" s="27"/>
      <c r="C33" s="46">
        <v>0.5</v>
      </c>
      <c r="D33" s="2" t="s">
        <v>160</v>
      </c>
    </row>
    <row r="34" spans="1:4" s="2" customFormat="1">
      <c r="B34" s="27"/>
    </row>
    <row r="35" spans="1:4" s="2" customFormat="1">
      <c r="A35" s="2" t="s">
        <v>14</v>
      </c>
      <c r="B35" s="27">
        <v>1</v>
      </c>
      <c r="C35" s="2" t="s">
        <v>161</v>
      </c>
    </row>
    <row r="36" spans="1:4" s="2" customFormat="1">
      <c r="B36" s="27">
        <v>-1</v>
      </c>
      <c r="C36" s="2" t="s">
        <v>162</v>
      </c>
    </row>
    <row r="37" spans="1:4" s="2" customFormat="1">
      <c r="B37" s="27"/>
    </row>
    <row r="38" spans="1:4" s="2" customFormat="1">
      <c r="A38" s="2" t="s">
        <v>163</v>
      </c>
      <c r="B38" s="27">
        <v>1</v>
      </c>
      <c r="C38" s="2" t="s">
        <v>164</v>
      </c>
    </row>
    <row r="39" spans="1:4" s="2" customFormat="1">
      <c r="B39" s="27">
        <v>1</v>
      </c>
      <c r="C39" s="2" t="s">
        <v>165</v>
      </c>
    </row>
    <row r="40" spans="1:4" s="2" customFormat="1">
      <c r="B40" s="27">
        <v>1</v>
      </c>
      <c r="C40" s="2" t="s">
        <v>166</v>
      </c>
    </row>
    <row r="41" spans="1:4" s="2" customFormat="1">
      <c r="B41" s="27"/>
    </row>
    <row r="42" spans="1:4" s="2" customFormat="1">
      <c r="A42" s="2" t="s">
        <v>16</v>
      </c>
      <c r="B42" s="27">
        <v>-1</v>
      </c>
      <c r="C42" s="2" t="s">
        <v>167</v>
      </c>
    </row>
    <row r="44" spans="1:4" s="2" customFormat="1">
      <c r="A44" s="2" t="s">
        <v>17</v>
      </c>
      <c r="B44" s="27">
        <v>1</v>
      </c>
      <c r="C44" s="2" t="s">
        <v>168</v>
      </c>
    </row>
    <row r="45" spans="1:4" s="2" customFormat="1">
      <c r="B45" s="27">
        <v>1</v>
      </c>
      <c r="C45" s="2" t="s">
        <v>169</v>
      </c>
    </row>
    <row r="47" spans="1:4" s="2" customFormat="1">
      <c r="A47" s="2" t="s">
        <v>19</v>
      </c>
      <c r="B47" s="27">
        <v>1</v>
      </c>
      <c r="C47" s="2" t="s">
        <v>170</v>
      </c>
    </row>
    <row r="48" spans="1:4" s="2" customFormat="1">
      <c r="B48" s="27">
        <v>1</v>
      </c>
      <c r="C48" s="2" t="s">
        <v>171</v>
      </c>
    </row>
    <row r="50" spans="1:3" s="2" customFormat="1">
      <c r="A50" s="2" t="s">
        <v>20</v>
      </c>
      <c r="B50" s="27">
        <v>-1</v>
      </c>
      <c r="C50" s="2" t="s">
        <v>172</v>
      </c>
    </row>
    <row r="51" spans="1:3" s="2" customFormat="1">
      <c r="B51" s="27">
        <v>-1</v>
      </c>
      <c r="C51" s="2" t="s">
        <v>173</v>
      </c>
    </row>
    <row r="52" spans="1:3" s="2" customFormat="1">
      <c r="B52" s="27">
        <v>-1</v>
      </c>
      <c r="C52" s="2" t="s">
        <v>174</v>
      </c>
    </row>
    <row r="54" spans="1:3" s="2" customFormat="1">
      <c r="A54" s="2" t="s">
        <v>21</v>
      </c>
      <c r="B54" s="42">
        <v>-1</v>
      </c>
      <c r="C54" s="2" t="s">
        <v>175</v>
      </c>
    </row>
    <row r="55" spans="1:3" s="2" customFormat="1">
      <c r="B55" s="27">
        <v>4</v>
      </c>
    </row>
  </sheetData>
  <pageMargins left="0.7" right="0.7" top="0.75" bottom="0.75" header="0.3" footer="0.3"/>
</worksheet>
</file>

<file path=xl/worksheets/sheet4.xml><?xml version="1.0" encoding="utf-8"?>
<worksheet xmlns="http://schemas.openxmlformats.org/spreadsheetml/2006/main" xmlns:r="http://schemas.openxmlformats.org/officeDocument/2006/relationships">
  <dimension ref="A2:T18"/>
  <sheetViews>
    <sheetView topLeftCell="A40" workbookViewId="0">
      <selection activeCell="B56" sqref="B56"/>
    </sheetView>
  </sheetViews>
  <sheetFormatPr defaultRowHeight="15"/>
  <cols>
    <col min="1" max="1" width="10.5703125" style="2" customWidth="1"/>
    <col min="2" max="2" width="15.28515625" style="2" bestFit="1" customWidth="1"/>
    <col min="3" max="3" width="2.28515625" style="2" customWidth="1"/>
    <col min="4" max="4" width="13" style="2" customWidth="1"/>
    <col min="5" max="5" width="11.5703125" style="2" customWidth="1"/>
    <col min="6" max="7" width="12.140625" style="2" customWidth="1"/>
    <col min="8" max="8" width="11.7109375" style="2" customWidth="1"/>
    <col min="9" max="9" width="1.7109375" style="2" customWidth="1"/>
    <col min="10" max="11" width="11.5703125" style="2" customWidth="1"/>
    <col min="12" max="13" width="10.42578125" style="2" customWidth="1"/>
    <col min="14" max="14" width="11.5703125" style="2" customWidth="1"/>
    <col min="15" max="15" width="2" style="2" customWidth="1"/>
    <col min="16" max="16" width="9.7109375" style="2" customWidth="1"/>
    <col min="17" max="17" width="11.42578125" style="2" customWidth="1"/>
    <col min="18" max="18" width="10.140625" style="2" customWidth="1"/>
    <col min="19" max="19" width="2" style="2" customWidth="1"/>
    <col min="20" max="22" width="9.140625" style="2"/>
    <col min="23" max="23" width="2.42578125" style="2" customWidth="1"/>
    <col min="24" max="26" width="9.140625" style="2"/>
    <col min="27" max="27" width="1.7109375" style="2" customWidth="1"/>
    <col min="28" max="16384" width="9.140625" style="2"/>
  </cols>
  <sheetData>
    <row r="2" spans="1:20" ht="18.75">
      <c r="A2" s="35" t="s">
        <v>176</v>
      </c>
    </row>
    <row r="3" spans="1:20" ht="18.75">
      <c r="A3" s="35"/>
    </row>
    <row r="4" spans="1:20">
      <c r="A4" s="47" t="s">
        <v>177</v>
      </c>
      <c r="B4" s="47" t="s">
        <v>178</v>
      </c>
      <c r="D4" s="160" t="s">
        <v>179</v>
      </c>
      <c r="E4" s="160"/>
      <c r="F4" s="160"/>
      <c r="G4" s="160"/>
      <c r="H4" s="160"/>
      <c r="J4" s="160" t="s">
        <v>180</v>
      </c>
      <c r="K4" s="160"/>
      <c r="L4" s="160"/>
      <c r="M4" s="160"/>
      <c r="N4" s="160"/>
      <c r="P4" s="160" t="s">
        <v>181</v>
      </c>
      <c r="Q4" s="160"/>
      <c r="R4" s="13"/>
      <c r="S4" s="13"/>
      <c r="T4" s="13"/>
    </row>
    <row r="5" spans="1:20">
      <c r="C5" s="15"/>
      <c r="D5" s="31" t="s">
        <v>182</v>
      </c>
      <c r="E5" s="31" t="s">
        <v>183</v>
      </c>
      <c r="F5" s="31" t="s">
        <v>184</v>
      </c>
      <c r="G5" s="31" t="s">
        <v>183</v>
      </c>
      <c r="H5" s="31" t="s">
        <v>185</v>
      </c>
      <c r="J5" s="31" t="s">
        <v>182</v>
      </c>
      <c r="K5" s="31" t="s">
        <v>183</v>
      </c>
      <c r="L5" s="31" t="s">
        <v>184</v>
      </c>
      <c r="M5" s="31" t="s">
        <v>183</v>
      </c>
      <c r="N5" s="31" t="s">
        <v>185</v>
      </c>
      <c r="P5" s="31" t="s">
        <v>182</v>
      </c>
      <c r="Q5" s="31" t="s">
        <v>184</v>
      </c>
      <c r="R5" s="31"/>
      <c r="S5" s="31"/>
      <c r="T5" s="31"/>
    </row>
    <row r="6" spans="1:20">
      <c r="A6" s="2" t="s">
        <v>186</v>
      </c>
      <c r="B6" s="2" t="s">
        <v>187</v>
      </c>
      <c r="C6" s="15">
        <v>1</v>
      </c>
      <c r="D6" s="6">
        <v>22769580</v>
      </c>
      <c r="E6" s="7">
        <f>D6/H6</f>
        <v>0.36055407399811346</v>
      </c>
      <c r="F6" s="6">
        <v>40382057</v>
      </c>
      <c r="G6" s="7">
        <f>F6/H6</f>
        <v>0.63944592600188654</v>
      </c>
      <c r="H6" s="6">
        <f>D6+F6</f>
        <v>63151637</v>
      </c>
      <c r="J6" s="6">
        <v>136.1</v>
      </c>
      <c r="K6" s="7">
        <f>J6/N6</f>
        <v>0.39806961099736765</v>
      </c>
      <c r="L6" s="6">
        <f>205.8</f>
        <v>205.8</v>
      </c>
      <c r="M6" s="7">
        <f>L6/N6</f>
        <v>0.6019303890026324</v>
      </c>
      <c r="N6" s="19">
        <f>L6+J6</f>
        <v>341.9</v>
      </c>
      <c r="P6" s="6">
        <v>300</v>
      </c>
      <c r="Q6" s="6">
        <v>339</v>
      </c>
    </row>
    <row r="7" spans="1:20">
      <c r="A7" s="2" t="s">
        <v>186</v>
      </c>
      <c r="B7" s="2" t="s">
        <v>188</v>
      </c>
      <c r="C7" s="15">
        <v>1</v>
      </c>
      <c r="D7" s="6">
        <v>22304291</v>
      </c>
      <c r="E7" s="7">
        <f t="shared" ref="E7:E11" si="0">D7/H7</f>
        <v>0.33671557684449993</v>
      </c>
      <c r="F7" s="6">
        <v>43936455</v>
      </c>
      <c r="G7" s="7">
        <f t="shared" ref="G7:G11" si="1">F7/H7</f>
        <v>0.66328442315550007</v>
      </c>
      <c r="H7" s="6">
        <f t="shared" ref="H7:H11" si="2">D7+F7</f>
        <v>66240746</v>
      </c>
      <c r="J7" s="6">
        <v>134</v>
      </c>
      <c r="K7" s="7">
        <f>J7/N7</f>
        <v>0.36021505376344087</v>
      </c>
      <c r="L7" s="6">
        <v>238</v>
      </c>
      <c r="M7" s="7">
        <f>L7/N7</f>
        <v>0.63978494623655913</v>
      </c>
      <c r="N7" s="19">
        <f t="shared" ref="N7:N11" si="3">L7+J7</f>
        <v>372</v>
      </c>
      <c r="P7" s="6"/>
      <c r="Q7" s="6"/>
    </row>
    <row r="8" spans="1:20">
      <c r="A8" s="2" t="s">
        <v>189</v>
      </c>
      <c r="B8" s="2" t="s">
        <v>190</v>
      </c>
      <c r="C8" s="15">
        <v>1</v>
      </c>
      <c r="D8" s="6">
        <v>9871686</v>
      </c>
      <c r="E8" s="7">
        <f t="shared" si="0"/>
        <v>0.33568917186397274</v>
      </c>
      <c r="F8" s="6">
        <v>19535536</v>
      </c>
      <c r="G8" s="7">
        <f t="shared" si="1"/>
        <v>0.66431082813602726</v>
      </c>
      <c r="H8" s="6">
        <f t="shared" si="2"/>
        <v>29407222</v>
      </c>
      <c r="J8" s="6">
        <f>((90052+14781.5)/880)</f>
        <v>119.12897727272727</v>
      </c>
      <c r="K8" s="48">
        <f>J8/N8</f>
        <v>0.35017277575227179</v>
      </c>
      <c r="L8" s="6">
        <f>(167112.5+27430.5)/880</f>
        <v>221.0715909090909</v>
      </c>
      <c r="M8" s="48">
        <f>L8/N8</f>
        <v>0.6498272242477281</v>
      </c>
      <c r="N8" s="19">
        <f t="shared" si="3"/>
        <v>340.2005681818182</v>
      </c>
      <c r="P8" s="6">
        <v>293</v>
      </c>
      <c r="Q8" s="6">
        <v>324</v>
      </c>
    </row>
    <row r="9" spans="1:20">
      <c r="A9" s="2" t="s">
        <v>189</v>
      </c>
      <c r="B9" s="2" t="s">
        <v>188</v>
      </c>
      <c r="C9" s="15">
        <v>1</v>
      </c>
      <c r="D9" s="6">
        <v>23712815</v>
      </c>
      <c r="E9" s="7">
        <f t="shared" si="0"/>
        <v>0.33797383837173361</v>
      </c>
      <c r="F9" s="6">
        <v>46448873</v>
      </c>
      <c r="G9" s="7">
        <f t="shared" si="1"/>
        <v>0.66202616162826644</v>
      </c>
      <c r="H9" s="6">
        <f t="shared" si="2"/>
        <v>70161688</v>
      </c>
      <c r="J9" s="6">
        <v>134</v>
      </c>
      <c r="K9" s="7">
        <f>J9/$N$9</f>
        <v>0.36021505376344087</v>
      </c>
      <c r="L9" s="6">
        <v>238</v>
      </c>
      <c r="M9" s="7">
        <f>L9/N9</f>
        <v>0.63978494623655913</v>
      </c>
      <c r="N9" s="19">
        <f t="shared" si="3"/>
        <v>372</v>
      </c>
      <c r="P9" s="6"/>
      <c r="Q9" s="6"/>
    </row>
    <row r="10" spans="1:20">
      <c r="A10" s="2" t="s">
        <v>5</v>
      </c>
      <c r="B10" s="2" t="s">
        <v>188</v>
      </c>
      <c r="C10" s="15">
        <v>2</v>
      </c>
      <c r="D10" s="6">
        <v>28662805</v>
      </c>
      <c r="E10" s="7">
        <f t="shared" si="0"/>
        <v>0.40082311725963382</v>
      </c>
      <c r="F10" s="6">
        <v>42847055</v>
      </c>
      <c r="G10" s="7">
        <f t="shared" si="1"/>
        <v>0.59917688274036618</v>
      </c>
      <c r="H10" s="6">
        <f t="shared" si="2"/>
        <v>71509860</v>
      </c>
      <c r="J10" s="6">
        <v>146</v>
      </c>
      <c r="K10" s="7">
        <f t="shared" ref="K10:K11" si="4">J10/$N$9</f>
        <v>0.39247311827956988</v>
      </c>
      <c r="L10" s="6">
        <v>225</v>
      </c>
      <c r="M10" s="7">
        <f t="shared" ref="M10:M11" si="5">L10/N10</f>
        <v>0.60646900269541781</v>
      </c>
      <c r="N10" s="19">
        <f t="shared" si="3"/>
        <v>371</v>
      </c>
      <c r="P10" s="6"/>
      <c r="Q10" s="6"/>
    </row>
    <row r="11" spans="1:20">
      <c r="A11" s="2" t="s">
        <v>6</v>
      </c>
      <c r="B11" s="2" t="s">
        <v>188</v>
      </c>
      <c r="C11" s="15">
        <v>2</v>
      </c>
      <c r="D11" s="6">
        <v>29653456</v>
      </c>
      <c r="E11" s="7">
        <f t="shared" si="0"/>
        <v>0.40091914299236753</v>
      </c>
      <c r="F11" s="6">
        <v>44310226</v>
      </c>
      <c r="G11" s="7">
        <f t="shared" si="1"/>
        <v>0.59908085700763247</v>
      </c>
      <c r="H11" s="6">
        <f t="shared" si="2"/>
        <v>73963682</v>
      </c>
      <c r="J11" s="6">
        <v>146</v>
      </c>
      <c r="K11" s="7">
        <f t="shared" si="4"/>
        <v>0.39247311827956988</v>
      </c>
      <c r="L11" s="6">
        <v>225</v>
      </c>
      <c r="M11" s="7">
        <f t="shared" si="5"/>
        <v>0.60646900269541781</v>
      </c>
      <c r="N11" s="19">
        <f t="shared" si="3"/>
        <v>371</v>
      </c>
      <c r="P11" s="6"/>
      <c r="Q11" s="6"/>
    </row>
    <row r="12" spans="1:20">
      <c r="B12" s="12"/>
      <c r="D12" s="6"/>
      <c r="E12" s="6"/>
      <c r="F12" s="6"/>
      <c r="G12" s="6"/>
      <c r="H12" s="6"/>
      <c r="N12" s="19"/>
    </row>
    <row r="13" spans="1:20">
      <c r="A13" s="12" t="s">
        <v>191</v>
      </c>
      <c r="B13" s="12"/>
      <c r="D13" s="6"/>
      <c r="E13" s="6"/>
      <c r="F13" s="6"/>
      <c r="G13" s="6"/>
      <c r="H13" s="6"/>
    </row>
    <row r="14" spans="1:20">
      <c r="A14" s="12" t="s">
        <v>192</v>
      </c>
      <c r="B14" s="12"/>
      <c r="D14" s="6"/>
      <c r="E14" s="6"/>
      <c r="F14" s="6"/>
      <c r="G14" s="6"/>
      <c r="H14" s="6"/>
      <c r="J14" s="6"/>
      <c r="L14" s="6"/>
    </row>
    <row r="15" spans="1:20">
      <c r="B15" s="12"/>
      <c r="C15" s="15">
        <v>1</v>
      </c>
      <c r="D15" s="16" t="s">
        <v>193</v>
      </c>
      <c r="E15" s="18"/>
      <c r="F15" s="18"/>
      <c r="G15" s="18"/>
      <c r="H15" s="18"/>
    </row>
    <row r="16" spans="1:20">
      <c r="B16" s="12"/>
      <c r="C16" s="15">
        <v>2</v>
      </c>
      <c r="D16" s="16" t="s">
        <v>194</v>
      </c>
      <c r="E16" s="18"/>
      <c r="F16" s="18"/>
      <c r="G16" s="18"/>
      <c r="H16" s="18"/>
    </row>
    <row r="17" spans="2:3">
      <c r="B17" s="12"/>
      <c r="C17" s="15"/>
    </row>
    <row r="18" spans="2:3">
      <c r="B18" s="12"/>
      <c r="C18" s="15"/>
    </row>
  </sheetData>
  <mergeCells count="3">
    <mergeCell ref="D4:H4"/>
    <mergeCell ref="J4:N4"/>
    <mergeCell ref="P4:Q4"/>
  </mergeCells>
  <pageMargins left="0.7" right="0.7" top="0.75" bottom="0.75" header="0.3" footer="0.3"/>
  <drawing r:id="rId1"/>
  <legacyDrawing r:id="rId2"/>
</worksheet>
</file>

<file path=xl/worksheets/sheet5.xml><?xml version="1.0" encoding="utf-8"?>
<worksheet xmlns="http://schemas.openxmlformats.org/spreadsheetml/2006/main" xmlns:r="http://schemas.openxmlformats.org/officeDocument/2006/relationships">
  <dimension ref="A2:T21"/>
  <sheetViews>
    <sheetView workbookViewId="0">
      <selection activeCell="A22" sqref="A22"/>
    </sheetView>
  </sheetViews>
  <sheetFormatPr defaultRowHeight="15"/>
  <cols>
    <col min="1" max="1" width="34.28515625" style="2" bestFit="1" customWidth="1"/>
    <col min="2" max="2" width="2.28515625" style="2" customWidth="1"/>
    <col min="3" max="3" width="11.140625" style="2" customWidth="1"/>
    <col min="4" max="4" width="1.5703125" style="2" customWidth="1"/>
    <col min="5" max="5" width="11" style="2" customWidth="1"/>
    <col min="6" max="6" width="11.140625" style="2" customWidth="1"/>
    <col min="7" max="7" width="10" style="2" customWidth="1"/>
    <col min="8" max="8" width="9.28515625" style="2" customWidth="1"/>
    <col min="9" max="9" width="12.42578125" style="2" customWidth="1"/>
    <col min="10" max="10" width="7.140625" style="2" customWidth="1"/>
    <col min="11" max="11" width="1.42578125" style="2" customWidth="1"/>
    <col min="12" max="16" width="6.140625" style="2" customWidth="1"/>
    <col min="17" max="17" width="7.5703125" style="2" customWidth="1"/>
    <col min="18" max="18" width="12.42578125" style="2" customWidth="1"/>
    <col min="19" max="16384" width="9.140625" style="2"/>
  </cols>
  <sheetData>
    <row r="2" spans="1:20" ht="18.75">
      <c r="A2" s="35" t="s">
        <v>195</v>
      </c>
      <c r="B2" s="49"/>
      <c r="C2" s="50"/>
      <c r="D2" s="50"/>
      <c r="E2" s="50"/>
      <c r="F2" s="50"/>
      <c r="G2" s="50"/>
      <c r="H2" s="50"/>
      <c r="I2" s="50"/>
      <c r="J2" s="50"/>
      <c r="K2" s="50"/>
      <c r="L2" s="50"/>
      <c r="M2" s="50"/>
      <c r="N2" s="50"/>
      <c r="O2" s="50"/>
      <c r="P2" s="50"/>
      <c r="Q2" s="50"/>
      <c r="R2" s="50"/>
      <c r="S2" s="51"/>
      <c r="T2" s="52"/>
    </row>
    <row r="3" spans="1:20" ht="15.75">
      <c r="A3" s="53"/>
      <c r="B3" s="49"/>
      <c r="C3" s="50"/>
      <c r="D3" s="50"/>
      <c r="E3" s="161" t="s">
        <v>196</v>
      </c>
      <c r="F3" s="161"/>
      <c r="G3" s="161"/>
      <c r="H3" s="161"/>
      <c r="I3" s="161"/>
      <c r="J3" s="161"/>
      <c r="K3" s="54"/>
      <c r="L3" s="161" t="s">
        <v>197</v>
      </c>
      <c r="M3" s="161"/>
      <c r="N3" s="161"/>
      <c r="O3" s="161"/>
      <c r="P3" s="161"/>
      <c r="Q3" s="54"/>
      <c r="R3" s="50"/>
      <c r="S3" s="51"/>
      <c r="T3" s="52"/>
    </row>
    <row r="4" spans="1:20" ht="47.25">
      <c r="A4" s="4" t="s">
        <v>3</v>
      </c>
      <c r="B4" s="49"/>
      <c r="C4" s="55" t="s">
        <v>198</v>
      </c>
      <c r="D4" s="56"/>
      <c r="E4" s="55" t="s">
        <v>199</v>
      </c>
      <c r="F4" s="57" t="s">
        <v>200</v>
      </c>
      <c r="G4" s="57" t="s">
        <v>201</v>
      </c>
      <c r="H4" s="58" t="s">
        <v>202</v>
      </c>
      <c r="I4" s="57" t="s">
        <v>203</v>
      </c>
      <c r="J4" s="58" t="s">
        <v>204</v>
      </c>
      <c r="K4" s="58"/>
      <c r="L4" s="58">
        <v>2009</v>
      </c>
      <c r="M4" s="58">
        <v>2010</v>
      </c>
      <c r="N4" s="58">
        <v>2011</v>
      </c>
      <c r="O4" s="58">
        <v>2012</v>
      </c>
      <c r="P4" s="58">
        <v>2013</v>
      </c>
      <c r="Q4" s="58" t="s">
        <v>205</v>
      </c>
      <c r="R4" s="55" t="s">
        <v>206</v>
      </c>
      <c r="S4" s="59"/>
      <c r="T4" s="52"/>
    </row>
    <row r="5" spans="1:20">
      <c r="A5" s="2" t="s">
        <v>137</v>
      </c>
      <c r="C5" s="19">
        <v>7</v>
      </c>
      <c r="D5" s="19"/>
      <c r="E5" s="19">
        <v>5</v>
      </c>
      <c r="F5" s="6">
        <v>2</v>
      </c>
      <c r="G5" s="6"/>
      <c r="H5" s="6"/>
      <c r="I5" s="6"/>
      <c r="J5" s="6"/>
      <c r="K5" s="6"/>
      <c r="L5" s="6">
        <v>1</v>
      </c>
      <c r="M5" s="6">
        <v>1</v>
      </c>
      <c r="N5" s="6"/>
      <c r="O5" s="6">
        <v>1</v>
      </c>
      <c r="P5" s="6">
        <v>4</v>
      </c>
      <c r="Q5" s="6"/>
      <c r="R5" s="44">
        <v>0</v>
      </c>
      <c r="S5" s="59"/>
      <c r="T5" s="52"/>
    </row>
    <row r="6" spans="1:20">
      <c r="A6" s="2" t="s">
        <v>11</v>
      </c>
      <c r="C6" s="19">
        <v>8</v>
      </c>
      <c r="D6" s="19"/>
      <c r="E6" s="19">
        <v>6</v>
      </c>
      <c r="F6" s="6"/>
      <c r="G6" s="6">
        <v>2</v>
      </c>
      <c r="H6" s="6"/>
      <c r="I6" s="6"/>
      <c r="J6" s="6"/>
      <c r="K6" s="6"/>
      <c r="L6" s="6"/>
      <c r="M6" s="6"/>
      <c r="N6" s="6">
        <v>2</v>
      </c>
      <c r="O6" s="6">
        <v>3</v>
      </c>
      <c r="P6" s="6">
        <v>3</v>
      </c>
      <c r="Q6" s="6"/>
      <c r="R6" s="7">
        <v>0.02</v>
      </c>
      <c r="S6" s="59"/>
      <c r="T6" s="52"/>
    </row>
    <row r="7" spans="1:20">
      <c r="A7" s="2" t="s">
        <v>12</v>
      </c>
      <c r="C7" s="19">
        <v>2</v>
      </c>
      <c r="D7" s="19"/>
      <c r="E7" s="19">
        <v>2</v>
      </c>
      <c r="F7" s="6"/>
      <c r="G7" s="6"/>
      <c r="H7" s="6"/>
      <c r="I7" s="6"/>
      <c r="J7" s="6"/>
      <c r="K7" s="6"/>
      <c r="L7" s="6"/>
      <c r="M7" s="6"/>
      <c r="N7" s="6"/>
      <c r="O7" s="6">
        <v>1</v>
      </c>
      <c r="P7" s="6">
        <v>1</v>
      </c>
      <c r="Q7" s="6"/>
      <c r="R7" s="44">
        <v>0</v>
      </c>
      <c r="S7" s="59"/>
      <c r="T7" s="52"/>
    </row>
    <row r="8" spans="1:20">
      <c r="A8" s="2" t="s">
        <v>13</v>
      </c>
      <c r="C8" s="19">
        <v>33</v>
      </c>
      <c r="D8" s="19"/>
      <c r="E8" s="19">
        <v>4</v>
      </c>
      <c r="F8" s="6">
        <v>15</v>
      </c>
      <c r="G8" s="6">
        <v>7</v>
      </c>
      <c r="H8" s="6"/>
      <c r="I8" s="6">
        <v>5</v>
      </c>
      <c r="J8" s="6">
        <v>2</v>
      </c>
      <c r="K8" s="6"/>
      <c r="L8" s="6"/>
      <c r="M8" s="6">
        <v>2</v>
      </c>
      <c r="N8" s="6"/>
      <c r="O8" s="6">
        <v>7</v>
      </c>
      <c r="P8" s="6">
        <v>16</v>
      </c>
      <c r="Q8" s="6">
        <v>8</v>
      </c>
      <c r="R8" s="44">
        <v>0</v>
      </c>
      <c r="S8" s="59"/>
      <c r="T8" s="52"/>
    </row>
    <row r="9" spans="1:20">
      <c r="A9" s="2" t="s">
        <v>14</v>
      </c>
      <c r="C9" s="19">
        <v>20</v>
      </c>
      <c r="D9" s="19"/>
      <c r="E9" s="19">
        <v>4</v>
      </c>
      <c r="F9" s="6">
        <v>9</v>
      </c>
      <c r="G9" s="6">
        <v>2</v>
      </c>
      <c r="H9" s="6"/>
      <c r="I9" s="6">
        <v>5</v>
      </c>
      <c r="J9" s="6"/>
      <c r="K9" s="6"/>
      <c r="L9" s="6"/>
      <c r="M9" s="6"/>
      <c r="N9" s="6">
        <v>2</v>
      </c>
      <c r="O9" s="6">
        <v>6</v>
      </c>
      <c r="P9" s="6">
        <v>12</v>
      </c>
      <c r="Q9" s="6"/>
      <c r="R9" s="44">
        <v>0</v>
      </c>
      <c r="S9" s="59"/>
      <c r="T9" s="52"/>
    </row>
    <row r="10" spans="1:20">
      <c r="A10" s="2" t="s">
        <v>24</v>
      </c>
      <c r="C10" s="19">
        <v>71</v>
      </c>
      <c r="D10" s="19"/>
      <c r="E10" s="19">
        <v>31</v>
      </c>
      <c r="F10" s="6">
        <v>12</v>
      </c>
      <c r="G10" s="6">
        <v>5</v>
      </c>
      <c r="H10" s="6">
        <v>2</v>
      </c>
      <c r="I10" s="6">
        <v>16</v>
      </c>
      <c r="J10" s="6">
        <v>5</v>
      </c>
      <c r="K10" s="6"/>
      <c r="L10" s="6"/>
      <c r="M10" s="6">
        <v>4</v>
      </c>
      <c r="N10" s="6">
        <v>2</v>
      </c>
      <c r="O10" s="6">
        <v>17</v>
      </c>
      <c r="P10" s="6">
        <v>48</v>
      </c>
      <c r="Q10" s="6"/>
      <c r="R10" s="7">
        <v>0.05</v>
      </c>
      <c r="S10" s="59"/>
      <c r="T10" s="52"/>
    </row>
    <row r="11" spans="1:20">
      <c r="A11" s="2" t="s">
        <v>16</v>
      </c>
      <c r="C11" s="19">
        <v>8</v>
      </c>
      <c r="D11" s="19"/>
      <c r="E11" s="19">
        <v>7</v>
      </c>
      <c r="F11" s="6"/>
      <c r="G11" s="6"/>
      <c r="H11" s="6"/>
      <c r="I11" s="6"/>
      <c r="J11" s="6">
        <v>1</v>
      </c>
      <c r="K11" s="6"/>
      <c r="L11" s="6"/>
      <c r="M11" s="6">
        <v>2</v>
      </c>
      <c r="N11" s="6"/>
      <c r="O11" s="6">
        <v>5</v>
      </c>
      <c r="P11" s="6">
        <v>1</v>
      </c>
      <c r="Q11" s="6"/>
      <c r="R11" s="44">
        <v>0</v>
      </c>
      <c r="S11" s="59"/>
      <c r="T11" s="52"/>
    </row>
    <row r="12" spans="1:20">
      <c r="A12" s="2" t="s">
        <v>17</v>
      </c>
      <c r="C12" s="19">
        <v>1</v>
      </c>
      <c r="D12" s="19"/>
      <c r="E12" s="19">
        <v>1</v>
      </c>
      <c r="F12" s="6"/>
      <c r="G12" s="6"/>
      <c r="H12" s="6"/>
      <c r="I12" s="6"/>
      <c r="J12" s="6"/>
      <c r="K12" s="6"/>
      <c r="L12" s="6"/>
      <c r="M12" s="6"/>
      <c r="N12" s="6"/>
      <c r="O12" s="6"/>
      <c r="P12" s="6">
        <v>1</v>
      </c>
      <c r="Q12" s="6"/>
      <c r="R12" s="44">
        <v>0</v>
      </c>
      <c r="S12" s="59"/>
      <c r="T12" s="52"/>
    </row>
    <row r="13" spans="1:20">
      <c r="A13" s="2" t="s">
        <v>18</v>
      </c>
      <c r="C13" s="19">
        <v>1</v>
      </c>
      <c r="D13" s="19"/>
      <c r="E13" s="19">
        <v>1</v>
      </c>
      <c r="F13" s="6"/>
      <c r="G13" s="6"/>
      <c r="H13" s="6"/>
      <c r="I13" s="6"/>
      <c r="J13" s="6"/>
      <c r="K13" s="6"/>
      <c r="L13" s="6"/>
      <c r="M13" s="6"/>
      <c r="N13" s="6">
        <v>1</v>
      </c>
      <c r="O13" s="6"/>
      <c r="P13" s="6"/>
      <c r="Q13" s="6"/>
      <c r="R13" s="44">
        <v>0</v>
      </c>
      <c r="S13" s="59"/>
      <c r="T13" s="52"/>
    </row>
    <row r="14" spans="1:20">
      <c r="A14" s="2" t="s">
        <v>19</v>
      </c>
      <c r="C14" s="19">
        <v>0</v>
      </c>
      <c r="D14" s="19"/>
      <c r="E14" s="19"/>
      <c r="F14" s="6"/>
      <c r="G14" s="6"/>
      <c r="H14" s="6"/>
      <c r="I14" s="6"/>
      <c r="J14" s="6"/>
      <c r="K14" s="6"/>
      <c r="L14" s="6"/>
      <c r="M14" s="6"/>
      <c r="N14" s="6"/>
      <c r="O14" s="6"/>
      <c r="P14" s="6"/>
      <c r="Q14" s="6"/>
      <c r="R14" s="44">
        <v>0</v>
      </c>
      <c r="S14" s="59"/>
      <c r="T14" s="52"/>
    </row>
    <row r="15" spans="1:20">
      <c r="A15" s="2" t="s">
        <v>20</v>
      </c>
      <c r="C15" s="19">
        <v>6</v>
      </c>
      <c r="D15" s="19"/>
      <c r="E15" s="19">
        <v>6</v>
      </c>
      <c r="F15" s="6"/>
      <c r="G15" s="6"/>
      <c r="H15" s="6"/>
      <c r="I15" s="6"/>
      <c r="J15" s="6"/>
      <c r="K15" s="6"/>
      <c r="L15" s="6"/>
      <c r="M15" s="6">
        <v>2</v>
      </c>
      <c r="N15" s="6">
        <v>2</v>
      </c>
      <c r="O15" s="6"/>
      <c r="P15" s="6">
        <v>2</v>
      </c>
      <c r="Q15" s="6"/>
      <c r="R15" s="60" t="s">
        <v>207</v>
      </c>
      <c r="S15" s="59"/>
      <c r="T15" s="52"/>
    </row>
    <row r="16" spans="1:20">
      <c r="A16" s="2" t="s">
        <v>21</v>
      </c>
      <c r="C16" s="61">
        <v>5</v>
      </c>
      <c r="D16" s="61"/>
      <c r="E16" s="61">
        <v>2</v>
      </c>
      <c r="F16" s="28"/>
      <c r="G16" s="28"/>
      <c r="H16" s="28"/>
      <c r="I16" s="28">
        <v>3</v>
      </c>
      <c r="J16" s="28"/>
      <c r="K16" s="28"/>
      <c r="L16" s="28"/>
      <c r="M16" s="28"/>
      <c r="N16" s="28"/>
      <c r="O16" s="28">
        <v>2</v>
      </c>
      <c r="P16" s="28">
        <v>3</v>
      </c>
      <c r="Q16" s="28"/>
      <c r="R16" s="62">
        <v>0</v>
      </c>
      <c r="S16" s="59"/>
      <c r="T16" s="52"/>
    </row>
    <row r="17" spans="1:20">
      <c r="C17" s="63">
        <f>SUM(C5:C16)</f>
        <v>162</v>
      </c>
      <c r="D17" s="63"/>
      <c r="E17" s="63">
        <f t="shared" ref="E17:J17" si="0">SUM(E5:E16)</f>
        <v>69</v>
      </c>
      <c r="F17" s="63">
        <f t="shared" si="0"/>
        <v>38</v>
      </c>
      <c r="G17" s="63">
        <f t="shared" si="0"/>
        <v>16</v>
      </c>
      <c r="H17" s="63">
        <f t="shared" si="0"/>
        <v>2</v>
      </c>
      <c r="I17" s="63">
        <f t="shared" si="0"/>
        <v>29</v>
      </c>
      <c r="J17" s="63">
        <f t="shared" si="0"/>
        <v>8</v>
      </c>
      <c r="K17" s="63"/>
      <c r="L17" s="63">
        <f t="shared" ref="L17:Q17" si="1">SUM(L5:L16)</f>
        <v>1</v>
      </c>
      <c r="M17" s="63">
        <f t="shared" si="1"/>
        <v>11</v>
      </c>
      <c r="N17" s="63">
        <f t="shared" si="1"/>
        <v>9</v>
      </c>
      <c r="O17" s="63">
        <f t="shared" si="1"/>
        <v>42</v>
      </c>
      <c r="P17" s="63">
        <f t="shared" si="1"/>
        <v>91</v>
      </c>
      <c r="Q17" s="63">
        <f t="shared" si="1"/>
        <v>8</v>
      </c>
      <c r="R17" s="19"/>
      <c r="S17" s="52"/>
      <c r="T17" s="52"/>
    </row>
    <row r="18" spans="1:20">
      <c r="C18" s="19"/>
      <c r="D18" s="19"/>
      <c r="E18" s="19"/>
      <c r="F18" s="19"/>
      <c r="G18" s="19"/>
      <c r="H18" s="19"/>
      <c r="I18" s="19"/>
      <c r="J18" s="19"/>
      <c r="K18" s="19"/>
      <c r="L18" s="19"/>
      <c r="M18" s="19"/>
      <c r="N18" s="19"/>
      <c r="O18" s="19"/>
      <c r="P18" s="19"/>
      <c r="Q18" s="19"/>
      <c r="R18" s="19"/>
    </row>
    <row r="19" spans="1:20">
      <c r="A19" s="162" t="s">
        <v>208</v>
      </c>
      <c r="B19" s="162"/>
      <c r="C19" s="162"/>
      <c r="D19" s="162"/>
      <c r="E19" s="162"/>
      <c r="F19" s="162"/>
      <c r="G19" s="162"/>
      <c r="H19" s="162"/>
      <c r="I19" s="162"/>
      <c r="J19" s="162"/>
      <c r="K19" s="64"/>
      <c r="L19" s="64"/>
      <c r="M19" s="64"/>
      <c r="N19" s="64"/>
      <c r="O19" s="64"/>
      <c r="P19" s="64"/>
      <c r="Q19" s="64"/>
      <c r="S19" s="36"/>
    </row>
    <row r="20" spans="1:20">
      <c r="C20" s="44"/>
      <c r="D20" s="44"/>
      <c r="E20" s="44"/>
      <c r="S20" s="36"/>
    </row>
    <row r="21" spans="1:20">
      <c r="C21" s="44"/>
      <c r="D21" s="44"/>
      <c r="E21" s="44"/>
      <c r="H21" s="65"/>
      <c r="S21" s="36"/>
    </row>
  </sheetData>
  <mergeCells count="3">
    <mergeCell ref="E3:J3"/>
    <mergeCell ref="L3:P3"/>
    <mergeCell ref="A19:J19"/>
  </mergeCells>
  <pageMargins left="0.7" right="0.7" top="0.75" bottom="0.75" header="0.3" footer="0.3"/>
  <drawing r:id="rId1"/>
  <legacyDrawing r:id="rId2"/>
</worksheet>
</file>

<file path=xl/worksheets/sheet6.xml><?xml version="1.0" encoding="utf-8"?>
<worksheet xmlns="http://schemas.openxmlformats.org/spreadsheetml/2006/main" xmlns:r="http://schemas.openxmlformats.org/officeDocument/2006/relationships">
  <dimension ref="A2:L134"/>
  <sheetViews>
    <sheetView topLeftCell="A109" workbookViewId="0">
      <selection activeCell="J139" sqref="J139"/>
    </sheetView>
  </sheetViews>
  <sheetFormatPr defaultRowHeight="15"/>
  <cols>
    <col min="1" max="1" width="47.140625" style="2" customWidth="1"/>
    <col min="2" max="2" width="2" style="2" customWidth="1"/>
    <col min="3" max="3" width="13.5703125" style="2" bestFit="1" customWidth="1"/>
    <col min="4" max="5" width="13.28515625" style="2" bestFit="1" customWidth="1"/>
    <col min="6" max="6" width="12" style="2" customWidth="1"/>
    <col min="7" max="7" width="11.28515625" style="2" customWidth="1"/>
    <col min="8" max="8" width="2.140625" style="2" customWidth="1"/>
    <col min="9" max="9" width="11.5703125" style="2" customWidth="1"/>
    <col min="10" max="11" width="13.5703125" style="2" bestFit="1" customWidth="1"/>
    <col min="12" max="12" width="9.85546875" style="2" customWidth="1"/>
    <col min="13" max="16384" width="9.140625" style="2"/>
  </cols>
  <sheetData>
    <row r="2" spans="1:12" ht="18.75">
      <c r="A2" s="35" t="s">
        <v>209</v>
      </c>
    </row>
    <row r="3" spans="1:12">
      <c r="A3" s="183" t="s">
        <v>210</v>
      </c>
      <c r="B3" s="178"/>
      <c r="C3" s="176" t="s">
        <v>211</v>
      </c>
      <c r="D3" s="176" t="s">
        <v>212</v>
      </c>
      <c r="E3" s="176" t="s">
        <v>213</v>
      </c>
      <c r="F3" s="176" t="s">
        <v>214</v>
      </c>
      <c r="G3" s="176" t="s">
        <v>215</v>
      </c>
      <c r="H3" s="178"/>
      <c r="I3" s="179" t="s">
        <v>216</v>
      </c>
      <c r="J3" s="180"/>
      <c r="K3" s="180"/>
      <c r="L3" s="180"/>
    </row>
    <row r="4" spans="1:12">
      <c r="A4" s="184"/>
      <c r="B4" s="178"/>
      <c r="C4" s="177"/>
      <c r="D4" s="177"/>
      <c r="E4" s="177"/>
      <c r="F4" s="177"/>
      <c r="G4" s="177"/>
      <c r="H4" s="178"/>
      <c r="I4" s="66" t="s">
        <v>185</v>
      </c>
      <c r="J4" s="66" t="s">
        <v>217</v>
      </c>
      <c r="K4" s="66" t="s">
        <v>218</v>
      </c>
      <c r="L4" s="67" t="s">
        <v>219</v>
      </c>
    </row>
    <row r="5" spans="1:12" ht="15.75">
      <c r="A5" s="68" t="s">
        <v>220</v>
      </c>
      <c r="B5" s="69"/>
      <c r="C5" s="70">
        <v>3380228.38</v>
      </c>
      <c r="D5" s="70">
        <v>8845417.8699999992</v>
      </c>
      <c r="E5" s="70">
        <v>9836699.5700000003</v>
      </c>
      <c r="F5" s="70">
        <v>3912722.83</v>
      </c>
      <c r="G5" s="70">
        <v>25975068.649999999</v>
      </c>
      <c r="H5" s="69"/>
      <c r="I5" s="71">
        <v>25975068.649999999</v>
      </c>
      <c r="J5" s="71">
        <v>47859873</v>
      </c>
      <c r="K5" s="72">
        <v>21884804.350000001</v>
      </c>
      <c r="L5" s="73">
        <v>0.54273166688093799</v>
      </c>
    </row>
    <row r="6" spans="1:12" s="81" customFormat="1" ht="11.25">
      <c r="A6" s="74" t="s">
        <v>221</v>
      </c>
      <c r="B6" s="75"/>
      <c r="C6" s="76">
        <v>54977.85</v>
      </c>
      <c r="D6" s="76">
        <v>-32151.59</v>
      </c>
      <c r="E6" s="76">
        <v>-109579.53</v>
      </c>
      <c r="F6" s="77"/>
      <c r="G6" s="78">
        <v>-86753.27</v>
      </c>
      <c r="H6" s="75"/>
      <c r="I6" s="79">
        <v>-86753.27</v>
      </c>
      <c r="J6" s="79">
        <v>0</v>
      </c>
      <c r="K6" s="79">
        <v>86753.27</v>
      </c>
      <c r="L6" s="80" t="s">
        <v>222</v>
      </c>
    </row>
    <row r="7" spans="1:12" s="81" customFormat="1" ht="22.5">
      <c r="A7" s="74" t="s">
        <v>223</v>
      </c>
      <c r="B7" s="75"/>
      <c r="C7" s="76">
        <v>798857.16</v>
      </c>
      <c r="D7" s="76">
        <v>30264.799999999999</v>
      </c>
      <c r="E7" s="77"/>
      <c r="F7" s="77"/>
      <c r="G7" s="78">
        <v>829121.96</v>
      </c>
      <c r="H7" s="75"/>
      <c r="I7" s="79">
        <v>829121.96</v>
      </c>
      <c r="J7" s="79">
        <v>2705938</v>
      </c>
      <c r="K7" s="79">
        <v>1876816.04</v>
      </c>
      <c r="L7" s="82">
        <v>0.30640833603726297</v>
      </c>
    </row>
    <row r="8" spans="1:12" s="81" customFormat="1" ht="11.25">
      <c r="A8" s="74" t="s">
        <v>224</v>
      </c>
      <c r="B8" s="75"/>
      <c r="C8" s="76">
        <v>481090.84</v>
      </c>
      <c r="D8" s="76">
        <v>110487.4</v>
      </c>
      <c r="E8" s="77"/>
      <c r="F8" s="77"/>
      <c r="G8" s="78">
        <v>591578.24</v>
      </c>
      <c r="H8" s="75"/>
      <c r="I8" s="79">
        <v>591578.24</v>
      </c>
      <c r="J8" s="79">
        <v>1343183</v>
      </c>
      <c r="K8" s="79">
        <v>751604.76</v>
      </c>
      <c r="L8" s="82">
        <v>0.440430112650324</v>
      </c>
    </row>
    <row r="9" spans="1:12" s="81" customFormat="1" ht="11.25">
      <c r="A9" s="74" t="s">
        <v>225</v>
      </c>
      <c r="B9" s="75"/>
      <c r="C9" s="76">
        <v>380739.01</v>
      </c>
      <c r="D9" s="76">
        <v>65478.080000000002</v>
      </c>
      <c r="E9" s="76">
        <v>420.6</v>
      </c>
      <c r="F9" s="77"/>
      <c r="G9" s="78">
        <v>446637.69</v>
      </c>
      <c r="H9" s="75"/>
      <c r="I9" s="79">
        <v>446637.69</v>
      </c>
      <c r="J9" s="79">
        <v>1353250</v>
      </c>
      <c r="K9" s="79">
        <v>906612.31</v>
      </c>
      <c r="L9" s="82">
        <v>0.33004817291705202</v>
      </c>
    </row>
    <row r="10" spans="1:12" s="81" customFormat="1" ht="11.25">
      <c r="A10" s="74" t="s">
        <v>226</v>
      </c>
      <c r="B10" s="75"/>
      <c r="C10" s="76">
        <v>1664563.52</v>
      </c>
      <c r="D10" s="76">
        <v>111771.83</v>
      </c>
      <c r="E10" s="77"/>
      <c r="F10" s="77"/>
      <c r="G10" s="78">
        <v>1776335.35</v>
      </c>
      <c r="H10" s="75"/>
      <c r="I10" s="79">
        <v>1776335.35</v>
      </c>
      <c r="J10" s="79">
        <v>5567886</v>
      </c>
      <c r="K10" s="79">
        <v>3791550.65</v>
      </c>
      <c r="L10" s="82">
        <v>0.319032277241309</v>
      </c>
    </row>
    <row r="11" spans="1:12" s="81" customFormat="1" ht="11.25">
      <c r="A11" s="74" t="s">
        <v>227</v>
      </c>
      <c r="B11" s="75"/>
      <c r="C11" s="77"/>
      <c r="D11" s="76">
        <v>1487096.91</v>
      </c>
      <c r="E11" s="76">
        <v>149023.79</v>
      </c>
      <c r="F11" s="77"/>
      <c r="G11" s="78">
        <v>1636120.7</v>
      </c>
      <c r="H11" s="75"/>
      <c r="I11" s="79">
        <v>1636120.7</v>
      </c>
      <c r="J11" s="79">
        <v>1415000</v>
      </c>
      <c r="K11" s="79">
        <v>-221120.7</v>
      </c>
      <c r="L11" s="82">
        <v>1.1562690459364</v>
      </c>
    </row>
    <row r="12" spans="1:12" s="81" customFormat="1" ht="11.25">
      <c r="A12" s="74" t="s">
        <v>228</v>
      </c>
      <c r="B12" s="75"/>
      <c r="C12" s="77"/>
      <c r="D12" s="76">
        <v>2234808.06</v>
      </c>
      <c r="E12" s="76">
        <v>233863.91</v>
      </c>
      <c r="F12" s="77"/>
      <c r="G12" s="78">
        <v>2468671.9700000002</v>
      </c>
      <c r="H12" s="75"/>
      <c r="I12" s="79">
        <v>2468671.9700000002</v>
      </c>
      <c r="J12" s="79">
        <v>1400000</v>
      </c>
      <c r="K12" s="79">
        <v>-1068671.97</v>
      </c>
      <c r="L12" s="82">
        <v>1.76333712142857</v>
      </c>
    </row>
    <row r="13" spans="1:12" s="81" customFormat="1" ht="11.25">
      <c r="A13" s="74" t="s">
        <v>229</v>
      </c>
      <c r="B13" s="75"/>
      <c r="C13" s="77"/>
      <c r="D13" s="76">
        <v>3359908.08</v>
      </c>
      <c r="E13" s="76">
        <v>126402.58</v>
      </c>
      <c r="F13" s="77"/>
      <c r="G13" s="78">
        <v>3486310.66</v>
      </c>
      <c r="H13" s="75"/>
      <c r="I13" s="79">
        <v>3486310.66</v>
      </c>
      <c r="J13" s="79">
        <v>5660000</v>
      </c>
      <c r="K13" s="79">
        <v>2173689.34</v>
      </c>
      <c r="L13" s="82">
        <v>0.61595594699646705</v>
      </c>
    </row>
    <row r="14" spans="1:12" s="81" customFormat="1" ht="22.5">
      <c r="A14" s="74" t="s">
        <v>230</v>
      </c>
      <c r="B14" s="75"/>
      <c r="C14" s="77"/>
      <c r="D14" s="76">
        <v>1477682.3</v>
      </c>
      <c r="E14" s="76">
        <v>230572.34</v>
      </c>
      <c r="F14" s="76">
        <v>-231462.58</v>
      </c>
      <c r="G14" s="78">
        <v>1476792.06</v>
      </c>
      <c r="H14" s="75"/>
      <c r="I14" s="79">
        <v>1476792.06</v>
      </c>
      <c r="J14" s="79">
        <v>2640242</v>
      </c>
      <c r="K14" s="79">
        <v>1163449.94</v>
      </c>
      <c r="L14" s="82">
        <v>0.55933965901610505</v>
      </c>
    </row>
    <row r="15" spans="1:12" s="81" customFormat="1" ht="11.25">
      <c r="A15" s="74" t="s">
        <v>231</v>
      </c>
      <c r="B15" s="75"/>
      <c r="C15" s="77"/>
      <c r="D15" s="77"/>
      <c r="E15" s="76">
        <v>1580177.78</v>
      </c>
      <c r="F15" s="76">
        <v>242519.82</v>
      </c>
      <c r="G15" s="78">
        <v>1822697.6</v>
      </c>
      <c r="H15" s="75"/>
      <c r="I15" s="79">
        <v>1822697.6</v>
      </c>
      <c r="J15" s="79">
        <v>2119826</v>
      </c>
      <c r="K15" s="79">
        <v>297128.40000000002</v>
      </c>
      <c r="L15" s="82">
        <v>0.85983359011541505</v>
      </c>
    </row>
    <row r="16" spans="1:12" s="81" customFormat="1" ht="11.25">
      <c r="A16" s="74" t="s">
        <v>232</v>
      </c>
      <c r="B16" s="75"/>
      <c r="C16" s="77"/>
      <c r="D16" s="77"/>
      <c r="E16" s="76">
        <v>2844074.6</v>
      </c>
      <c r="F16" s="76">
        <v>136654.54999999999</v>
      </c>
      <c r="G16" s="78">
        <v>2980729.15</v>
      </c>
      <c r="H16" s="75"/>
      <c r="I16" s="79">
        <v>2980729.15</v>
      </c>
      <c r="J16" s="79">
        <v>3555167</v>
      </c>
      <c r="K16" s="79">
        <v>574437.85</v>
      </c>
      <c r="L16" s="82">
        <v>0.83842169720859805</v>
      </c>
    </row>
    <row r="17" spans="1:12" s="81" customFormat="1" ht="11.25">
      <c r="A17" s="74" t="s">
        <v>233</v>
      </c>
      <c r="B17" s="75"/>
      <c r="C17" s="77"/>
      <c r="D17" s="76">
        <v>72</v>
      </c>
      <c r="E17" s="76">
        <v>2389203.9300000002</v>
      </c>
      <c r="F17" s="76">
        <v>145591.60999999999</v>
      </c>
      <c r="G17" s="78">
        <v>2534867.54</v>
      </c>
      <c r="H17" s="75"/>
      <c r="I17" s="79">
        <v>2534867.54</v>
      </c>
      <c r="J17" s="79">
        <v>5095905</v>
      </c>
      <c r="K17" s="79">
        <v>2561037.46</v>
      </c>
      <c r="L17" s="82">
        <v>0.49743225982431</v>
      </c>
    </row>
    <row r="18" spans="1:12" s="81" customFormat="1" ht="22.5">
      <c r="A18" s="74" t="s">
        <v>234</v>
      </c>
      <c r="B18" s="75"/>
      <c r="C18" s="77"/>
      <c r="D18" s="77"/>
      <c r="E18" s="76">
        <v>2387020.5299999998</v>
      </c>
      <c r="F18" s="76">
        <v>233448.09</v>
      </c>
      <c r="G18" s="78">
        <v>2620468.62</v>
      </c>
      <c r="H18" s="75"/>
      <c r="I18" s="79">
        <v>2620468.62</v>
      </c>
      <c r="J18" s="79">
        <v>2112478</v>
      </c>
      <c r="K18" s="79">
        <v>-507990.62</v>
      </c>
      <c r="L18" s="82">
        <v>1.2404714368623</v>
      </c>
    </row>
    <row r="19" spans="1:12" s="81" customFormat="1" ht="11.25">
      <c r="A19" s="74" t="s">
        <v>235</v>
      </c>
      <c r="B19" s="75"/>
      <c r="C19" s="77"/>
      <c r="D19" s="77"/>
      <c r="E19" s="77"/>
      <c r="F19" s="76">
        <v>608349.71</v>
      </c>
      <c r="G19" s="78">
        <v>608349.71</v>
      </c>
      <c r="H19" s="75"/>
      <c r="I19" s="79">
        <v>608349.71</v>
      </c>
      <c r="J19" s="79">
        <v>2119826</v>
      </c>
      <c r="K19" s="79">
        <v>1511476.29</v>
      </c>
      <c r="L19" s="82">
        <v>0.28698096447538601</v>
      </c>
    </row>
    <row r="20" spans="1:12" s="81" customFormat="1" ht="11.25">
      <c r="A20" s="74" t="s">
        <v>236</v>
      </c>
      <c r="B20" s="75"/>
      <c r="C20" s="77"/>
      <c r="D20" s="77"/>
      <c r="E20" s="77"/>
      <c r="F20" s="76">
        <v>1017854.86</v>
      </c>
      <c r="G20" s="78">
        <v>1017854.86</v>
      </c>
      <c r="H20" s="75"/>
      <c r="I20" s="79">
        <v>1017854.86</v>
      </c>
      <c r="J20" s="79">
        <v>3555167</v>
      </c>
      <c r="K20" s="79">
        <v>2537312.14</v>
      </c>
      <c r="L20" s="82">
        <v>0.28630296692110402</v>
      </c>
    </row>
    <row r="21" spans="1:12" s="81" customFormat="1" ht="11.25">
      <c r="A21" s="74" t="s">
        <v>237</v>
      </c>
      <c r="B21" s="75"/>
      <c r="C21" s="77"/>
      <c r="D21" s="77"/>
      <c r="E21" s="77"/>
      <c r="F21" s="76">
        <v>825835.22</v>
      </c>
      <c r="G21" s="78">
        <v>825835.22</v>
      </c>
      <c r="H21" s="75"/>
      <c r="I21" s="79">
        <v>825835.22</v>
      </c>
      <c r="J21" s="79">
        <v>5095905</v>
      </c>
      <c r="K21" s="79">
        <v>4270069.78</v>
      </c>
      <c r="L21" s="82">
        <v>0.16205859803116399</v>
      </c>
    </row>
    <row r="22" spans="1:12" s="81" customFormat="1" ht="22.5">
      <c r="A22" s="83" t="s">
        <v>238</v>
      </c>
      <c r="B22" s="75"/>
      <c r="C22" s="84"/>
      <c r="D22" s="84"/>
      <c r="E22" s="85">
        <v>5519.04</v>
      </c>
      <c r="F22" s="85">
        <v>933931.55</v>
      </c>
      <c r="G22" s="86">
        <v>939450.59</v>
      </c>
      <c r="H22" s="75"/>
      <c r="I22" s="87">
        <v>939450.59</v>
      </c>
      <c r="J22" s="87">
        <v>2120100</v>
      </c>
      <c r="K22" s="87">
        <v>1180649.4099999999</v>
      </c>
      <c r="L22" s="88">
        <v>0.44311616904862999</v>
      </c>
    </row>
    <row r="23" spans="1:12">
      <c r="A23" s="89"/>
      <c r="B23" s="75"/>
      <c r="C23" s="90"/>
      <c r="D23" s="90"/>
      <c r="E23" s="91"/>
      <c r="F23" s="91"/>
      <c r="G23" s="92"/>
      <c r="H23" s="75"/>
      <c r="I23" s="93"/>
      <c r="J23" s="93"/>
      <c r="K23" s="93"/>
      <c r="L23" s="94"/>
    </row>
    <row r="24" spans="1:12" ht="15.75">
      <c r="A24" s="95" t="s">
        <v>239</v>
      </c>
    </row>
    <row r="25" spans="1:12" ht="15.75">
      <c r="A25" s="95"/>
    </row>
    <row r="26" spans="1:12">
      <c r="A26" s="96"/>
      <c r="B26" s="97"/>
      <c r="C26" s="181" t="s">
        <v>211</v>
      </c>
      <c r="D26" s="164" t="s">
        <v>212</v>
      </c>
      <c r="E26" s="164" t="s">
        <v>213</v>
      </c>
      <c r="F26" s="164" t="s">
        <v>214</v>
      </c>
      <c r="G26" s="164" t="s">
        <v>215</v>
      </c>
      <c r="H26" s="166"/>
      <c r="I26" s="168" t="s">
        <v>216</v>
      </c>
      <c r="J26" s="169"/>
      <c r="K26" s="169"/>
      <c r="L26" s="170"/>
    </row>
    <row r="27" spans="1:12">
      <c r="A27" s="98" t="s">
        <v>240</v>
      </c>
      <c r="B27" s="97"/>
      <c r="C27" s="182"/>
      <c r="D27" s="165"/>
      <c r="E27" s="165"/>
      <c r="F27" s="165"/>
      <c r="G27" s="165"/>
      <c r="H27" s="167"/>
      <c r="I27" s="99" t="s">
        <v>185</v>
      </c>
      <c r="J27" s="99" t="s">
        <v>217</v>
      </c>
      <c r="K27" s="99" t="s">
        <v>218</v>
      </c>
      <c r="L27" s="100" t="s">
        <v>219</v>
      </c>
    </row>
    <row r="28" spans="1:12">
      <c r="A28" s="101" t="s">
        <v>241</v>
      </c>
      <c r="B28" s="102"/>
      <c r="C28" s="103">
        <f>C8+C11+C15+C19+C6</f>
        <v>536068.69000000006</v>
      </c>
      <c r="D28" s="103">
        <f t="shared" ref="D28:G28" si="0">D8+D11+D15+D19+D6</f>
        <v>1565432.7199999997</v>
      </c>
      <c r="E28" s="103">
        <f t="shared" si="0"/>
        <v>1619622.04</v>
      </c>
      <c r="F28" s="103">
        <f t="shared" si="0"/>
        <v>850869.53</v>
      </c>
      <c r="G28" s="104">
        <f t="shared" si="0"/>
        <v>4571992.9800000004</v>
      </c>
      <c r="H28" s="105"/>
      <c r="I28" s="103">
        <f t="shared" ref="I28:K28" si="1">I8+I11+I15+I19+I6</f>
        <v>4571992.9800000004</v>
      </c>
      <c r="J28" s="103">
        <f t="shared" si="1"/>
        <v>6997835</v>
      </c>
      <c r="K28" s="103">
        <f t="shared" si="1"/>
        <v>2425842.02</v>
      </c>
      <c r="L28" s="106">
        <f>I28/J28</f>
        <v>0.65334392422799348</v>
      </c>
    </row>
    <row r="29" spans="1:12">
      <c r="A29" s="101" t="s">
        <v>242</v>
      </c>
      <c r="B29" s="102"/>
      <c r="C29" s="103">
        <f t="shared" ref="C29:K30" si="2">C9+C12+C16+C20</f>
        <v>380739.01</v>
      </c>
      <c r="D29" s="103">
        <f t="shared" si="2"/>
        <v>2300286.14</v>
      </c>
      <c r="E29" s="103">
        <f t="shared" si="2"/>
        <v>3078359.1100000003</v>
      </c>
      <c r="F29" s="103">
        <f t="shared" si="2"/>
        <v>1154509.4099999999</v>
      </c>
      <c r="G29" s="104">
        <f t="shared" si="2"/>
        <v>6913893.6700000009</v>
      </c>
      <c r="H29" s="105">
        <f t="shared" si="2"/>
        <v>0</v>
      </c>
      <c r="I29" s="103">
        <f t="shared" si="2"/>
        <v>6913893.6700000009</v>
      </c>
      <c r="J29" s="103">
        <f t="shared" si="2"/>
        <v>9863584</v>
      </c>
      <c r="K29" s="103">
        <f t="shared" si="2"/>
        <v>2949690.33</v>
      </c>
      <c r="L29" s="106">
        <f t="shared" ref="L29:L32" si="3">I29/J29</f>
        <v>0.7009514665257579</v>
      </c>
    </row>
    <row r="30" spans="1:12">
      <c r="A30" s="101" t="s">
        <v>243</v>
      </c>
      <c r="B30" s="102"/>
      <c r="C30" s="103">
        <f>C10+C13+C17+C21</f>
        <v>1664563.52</v>
      </c>
      <c r="D30" s="103">
        <f t="shared" si="2"/>
        <v>3471751.91</v>
      </c>
      <c r="E30" s="103">
        <f t="shared" si="2"/>
        <v>2515606.5100000002</v>
      </c>
      <c r="F30" s="103">
        <f t="shared" si="2"/>
        <v>971426.83</v>
      </c>
      <c r="G30" s="104">
        <f t="shared" si="2"/>
        <v>8623348.7699999996</v>
      </c>
      <c r="H30" s="105"/>
      <c r="I30" s="103">
        <f t="shared" si="2"/>
        <v>8623348.7699999996</v>
      </c>
      <c r="J30" s="103">
        <f t="shared" si="2"/>
        <v>21419696</v>
      </c>
      <c r="K30" s="103">
        <f t="shared" si="2"/>
        <v>12796347.23</v>
      </c>
      <c r="L30" s="106">
        <f t="shared" si="3"/>
        <v>0.40258968988168642</v>
      </c>
    </row>
    <row r="31" spans="1:12">
      <c r="A31" s="101" t="s">
        <v>244</v>
      </c>
      <c r="B31" s="102"/>
      <c r="C31" s="103">
        <f>C7+C14+C18+C22</f>
        <v>798857.16</v>
      </c>
      <c r="D31" s="103">
        <f>D7+D14+D18+D22</f>
        <v>1507947.1</v>
      </c>
      <c r="E31" s="103">
        <f>E7+E14+E18+E22</f>
        <v>2623111.9099999997</v>
      </c>
      <c r="F31" s="103">
        <f>F7+F14+F18+F22</f>
        <v>935917.06</v>
      </c>
      <c r="G31" s="104">
        <f>G7+G14+G18+G22</f>
        <v>5865833.2300000004</v>
      </c>
      <c r="H31" s="105"/>
      <c r="I31" s="103">
        <f>I7+I14+I18+I22</f>
        <v>5865833.2300000004</v>
      </c>
      <c r="J31" s="103">
        <f>J7+J14+J18+J22</f>
        <v>9578758</v>
      </c>
      <c r="K31" s="103">
        <f>K7+K14+K18+K22</f>
        <v>3712924.7699999996</v>
      </c>
      <c r="L31" s="106">
        <f>I31/J31</f>
        <v>0.61237931159759962</v>
      </c>
    </row>
    <row r="32" spans="1:12">
      <c r="A32" s="107"/>
      <c r="B32" s="102"/>
      <c r="C32" s="108">
        <f>SUM(C28:C31)</f>
        <v>3380228.3800000004</v>
      </c>
      <c r="D32" s="108">
        <f>SUM(D28:D31)</f>
        <v>8845417.8699999992</v>
      </c>
      <c r="E32" s="108">
        <f>SUM(E28:E31)</f>
        <v>9836699.5700000003</v>
      </c>
      <c r="F32" s="108">
        <f>SUM(F28:F31)</f>
        <v>3912722.83</v>
      </c>
      <c r="G32" s="108">
        <f>SUM(G28:G31)</f>
        <v>25975068.650000002</v>
      </c>
      <c r="H32" s="109"/>
      <c r="I32" s="108">
        <f>SUM(I28:I31)</f>
        <v>25975068.650000002</v>
      </c>
      <c r="J32" s="108">
        <f>SUM(J28:J31)</f>
        <v>47859873</v>
      </c>
      <c r="K32" s="108">
        <f>SUM(K28:K31)</f>
        <v>21884804.349999998</v>
      </c>
      <c r="L32" s="110">
        <f t="shared" si="3"/>
        <v>0.5427316668809381</v>
      </c>
    </row>
    <row r="33" spans="1:12">
      <c r="A33" s="102"/>
      <c r="B33" s="102"/>
      <c r="C33" s="111"/>
      <c r="D33" s="111"/>
      <c r="E33" s="111"/>
      <c r="F33" s="111"/>
      <c r="G33" s="111"/>
      <c r="H33" s="109"/>
      <c r="I33" s="111"/>
      <c r="J33" s="111"/>
      <c r="K33" s="111"/>
      <c r="L33" s="112"/>
    </row>
    <row r="34" spans="1:12">
      <c r="A34" s="113" t="s">
        <v>245</v>
      </c>
      <c r="B34" s="102"/>
      <c r="C34" s="111"/>
      <c r="D34" s="111"/>
      <c r="E34" s="111"/>
      <c r="F34" s="111"/>
      <c r="G34" s="111"/>
      <c r="H34" s="109"/>
      <c r="I34" s="111"/>
      <c r="J34" s="111"/>
      <c r="K34" s="111"/>
      <c r="L34" s="112"/>
    </row>
    <row r="35" spans="1:12">
      <c r="A35" s="102"/>
      <c r="B35" s="102"/>
      <c r="C35" s="111"/>
      <c r="D35" s="111"/>
      <c r="E35" s="111"/>
      <c r="F35" s="111"/>
      <c r="G35" s="111"/>
      <c r="H35" s="109"/>
      <c r="I35" s="111"/>
      <c r="J35" s="111"/>
      <c r="K35" s="111"/>
      <c r="L35" s="112"/>
    </row>
    <row r="36" spans="1:12" ht="15.75">
      <c r="A36" s="53" t="s">
        <v>246</v>
      </c>
    </row>
    <row r="37" spans="1:12" ht="15.75">
      <c r="A37" s="53"/>
    </row>
    <row r="38" spans="1:12">
      <c r="A38" s="174" t="s">
        <v>247</v>
      </c>
      <c r="B38" s="166"/>
      <c r="C38" s="164" t="s">
        <v>211</v>
      </c>
      <c r="D38" s="164" t="s">
        <v>212</v>
      </c>
      <c r="E38" s="164" t="s">
        <v>213</v>
      </c>
      <c r="F38" s="164" t="s">
        <v>214</v>
      </c>
      <c r="G38" s="164" t="s">
        <v>215</v>
      </c>
      <c r="H38" s="166"/>
      <c r="I38" s="168" t="s">
        <v>216</v>
      </c>
      <c r="J38" s="169"/>
      <c r="K38" s="169"/>
      <c r="L38" s="170"/>
    </row>
    <row r="39" spans="1:12">
      <c r="A39" s="175"/>
      <c r="B39" s="167"/>
      <c r="C39" s="165"/>
      <c r="D39" s="165"/>
      <c r="E39" s="165"/>
      <c r="F39" s="165"/>
      <c r="G39" s="165"/>
      <c r="H39" s="167"/>
      <c r="I39" s="99" t="s">
        <v>185</v>
      </c>
      <c r="J39" s="99" t="s">
        <v>217</v>
      </c>
      <c r="K39" s="99" t="s">
        <v>218</v>
      </c>
      <c r="L39" s="100" t="s">
        <v>219</v>
      </c>
    </row>
    <row r="40" spans="1:12">
      <c r="A40" s="101" t="s">
        <v>248</v>
      </c>
      <c r="B40" s="114"/>
      <c r="C40" s="103">
        <v>1952373.62</v>
      </c>
      <c r="D40" s="103">
        <v>5301501.0999999996</v>
      </c>
      <c r="E40" s="103">
        <v>6717907.0499999998</v>
      </c>
      <c r="F40" s="103">
        <v>2955463</v>
      </c>
      <c r="G40" s="104">
        <v>16927244.77</v>
      </c>
      <c r="H40" s="115"/>
      <c r="I40" s="103">
        <v>16927244.77</v>
      </c>
      <c r="J40" s="103">
        <v>30303126</v>
      </c>
      <c r="K40" s="103">
        <v>13375881.23</v>
      </c>
      <c r="L40" s="106">
        <v>0.55859731335968399</v>
      </c>
    </row>
    <row r="41" spans="1:12">
      <c r="A41" s="116" t="s">
        <v>249</v>
      </c>
      <c r="B41" s="114"/>
      <c r="C41" s="117">
        <v>6983.95</v>
      </c>
      <c r="D41" s="117">
        <v>111447.47</v>
      </c>
      <c r="E41" s="117">
        <v>133449.07</v>
      </c>
      <c r="F41" s="117">
        <v>59723.67</v>
      </c>
      <c r="G41" s="118">
        <v>311604.15999999997</v>
      </c>
      <c r="H41" s="115"/>
      <c r="I41" s="117">
        <v>311604.15999999997</v>
      </c>
      <c r="J41" s="117">
        <v>0</v>
      </c>
      <c r="K41" s="117">
        <v>-311604.15999999997</v>
      </c>
      <c r="L41" s="119" t="s">
        <v>222</v>
      </c>
    </row>
    <row r="42" spans="1:12">
      <c r="A42" s="116" t="s">
        <v>250</v>
      </c>
      <c r="B42" s="114"/>
      <c r="C42" s="117">
        <v>12089.9</v>
      </c>
      <c r="D42" s="117">
        <v>2341.08</v>
      </c>
      <c r="E42" s="117">
        <v>3360</v>
      </c>
      <c r="F42" s="117">
        <v>1515</v>
      </c>
      <c r="G42" s="118">
        <v>19305.98</v>
      </c>
      <c r="H42" s="115"/>
      <c r="I42" s="117">
        <v>19305.98</v>
      </c>
      <c r="J42" s="117">
        <v>0</v>
      </c>
      <c r="K42" s="117">
        <v>-19305.98</v>
      </c>
      <c r="L42" s="119" t="s">
        <v>222</v>
      </c>
    </row>
    <row r="43" spans="1:12">
      <c r="A43" s="116" t="s">
        <v>251</v>
      </c>
      <c r="B43" s="114"/>
      <c r="C43" s="117">
        <v>3828.61</v>
      </c>
      <c r="D43" s="117">
        <v>4399.92</v>
      </c>
      <c r="E43" s="117">
        <v>11856.03</v>
      </c>
      <c r="F43" s="117">
        <v>2907.61</v>
      </c>
      <c r="G43" s="118">
        <v>22992.17</v>
      </c>
      <c r="H43" s="115"/>
      <c r="I43" s="117">
        <v>22992.17</v>
      </c>
      <c r="J43" s="117">
        <v>0</v>
      </c>
      <c r="K43" s="117">
        <v>-22992.17</v>
      </c>
      <c r="L43" s="119" t="s">
        <v>222</v>
      </c>
    </row>
    <row r="44" spans="1:12">
      <c r="A44" s="116" t="s">
        <v>252</v>
      </c>
      <c r="B44" s="114"/>
      <c r="C44" s="117"/>
      <c r="D44" s="117">
        <v>188.42</v>
      </c>
      <c r="E44" s="117">
        <v>116.25</v>
      </c>
      <c r="F44" s="117"/>
      <c r="G44" s="118">
        <v>304.67</v>
      </c>
      <c r="H44" s="115"/>
      <c r="I44" s="117">
        <v>304.67</v>
      </c>
      <c r="J44" s="117">
        <v>0</v>
      </c>
      <c r="K44" s="117">
        <v>-304.67</v>
      </c>
      <c r="L44" s="119" t="s">
        <v>222</v>
      </c>
    </row>
    <row r="45" spans="1:12">
      <c r="A45" s="116" t="s">
        <v>253</v>
      </c>
      <c r="B45" s="114"/>
      <c r="C45" s="117"/>
      <c r="D45" s="117">
        <v>84.05</v>
      </c>
      <c r="E45" s="117"/>
      <c r="F45" s="117"/>
      <c r="G45" s="118">
        <v>84.05</v>
      </c>
      <c r="H45" s="115"/>
      <c r="I45" s="117">
        <v>84.05</v>
      </c>
      <c r="J45" s="117">
        <v>77500</v>
      </c>
      <c r="K45" s="117">
        <v>77415.95</v>
      </c>
      <c r="L45" s="119">
        <v>1.0845161290322599E-3</v>
      </c>
    </row>
    <row r="46" spans="1:12">
      <c r="A46" s="116" t="s">
        <v>254</v>
      </c>
      <c r="B46" s="114"/>
      <c r="C46" s="117">
        <v>96654.75</v>
      </c>
      <c r="D46" s="117">
        <v>193443.17</v>
      </c>
      <c r="E46" s="117">
        <v>312800.28000000003</v>
      </c>
      <c r="F46" s="117">
        <v>132206.54</v>
      </c>
      <c r="G46" s="118">
        <v>735104.74</v>
      </c>
      <c r="H46" s="115"/>
      <c r="I46" s="117">
        <v>735104.74</v>
      </c>
      <c r="J46" s="117">
        <v>670231</v>
      </c>
      <c r="K46" s="117">
        <v>-64873.74</v>
      </c>
      <c r="L46" s="119">
        <v>1.09679310566059</v>
      </c>
    </row>
    <row r="47" spans="1:12">
      <c r="A47" s="116" t="s">
        <v>255</v>
      </c>
      <c r="B47" s="114"/>
      <c r="C47" s="117">
        <v>304.51</v>
      </c>
      <c r="D47" s="117">
        <v>2085.65</v>
      </c>
      <c r="E47" s="117">
        <v>875.8</v>
      </c>
      <c r="F47" s="117">
        <v>324.02999999999997</v>
      </c>
      <c r="G47" s="118">
        <v>3589.99</v>
      </c>
      <c r="H47" s="115"/>
      <c r="I47" s="117">
        <v>3589.99</v>
      </c>
      <c r="J47" s="117">
        <v>0</v>
      </c>
      <c r="K47" s="117">
        <v>-3589.99</v>
      </c>
      <c r="L47" s="119" t="s">
        <v>222</v>
      </c>
    </row>
    <row r="48" spans="1:12">
      <c r="A48" s="116" t="s">
        <v>256</v>
      </c>
      <c r="B48" s="114"/>
      <c r="C48" s="117"/>
      <c r="D48" s="117">
        <v>873.38</v>
      </c>
      <c r="E48" s="117">
        <v>1224.48</v>
      </c>
      <c r="F48" s="117"/>
      <c r="G48" s="118">
        <v>2097.86</v>
      </c>
      <c r="H48" s="115"/>
      <c r="I48" s="117">
        <v>2097.86</v>
      </c>
      <c r="J48" s="117">
        <v>0</v>
      </c>
      <c r="K48" s="117">
        <v>-2097.86</v>
      </c>
      <c r="L48" s="119" t="s">
        <v>222</v>
      </c>
    </row>
    <row r="49" spans="1:12">
      <c r="A49" s="116" t="s">
        <v>257</v>
      </c>
      <c r="B49" s="114"/>
      <c r="C49" s="117">
        <v>4810</v>
      </c>
      <c r="D49" s="117">
        <v>12210</v>
      </c>
      <c r="E49" s="117">
        <v>14060</v>
      </c>
      <c r="F49" s="117">
        <v>4625</v>
      </c>
      <c r="G49" s="118">
        <v>35705</v>
      </c>
      <c r="H49" s="115"/>
      <c r="I49" s="117">
        <v>35705</v>
      </c>
      <c r="J49" s="117">
        <v>0</v>
      </c>
      <c r="K49" s="117">
        <v>-35705</v>
      </c>
      <c r="L49" s="119" t="s">
        <v>222</v>
      </c>
    </row>
    <row r="50" spans="1:12">
      <c r="A50" s="116" t="s">
        <v>258</v>
      </c>
      <c r="B50" s="114"/>
      <c r="C50" s="117"/>
      <c r="D50" s="117">
        <v>2762.64</v>
      </c>
      <c r="E50" s="117">
        <v>6413.33</v>
      </c>
      <c r="F50" s="117">
        <v>835.52</v>
      </c>
      <c r="G50" s="118">
        <v>10011.49</v>
      </c>
      <c r="H50" s="115"/>
      <c r="I50" s="117">
        <v>10011.49</v>
      </c>
      <c r="J50" s="117">
        <v>0</v>
      </c>
      <c r="K50" s="117">
        <v>-10011.49</v>
      </c>
      <c r="L50" s="119" t="s">
        <v>222</v>
      </c>
    </row>
    <row r="51" spans="1:12">
      <c r="A51" s="116" t="s">
        <v>259</v>
      </c>
      <c r="B51" s="114"/>
      <c r="C51" s="117">
        <v>125</v>
      </c>
      <c r="D51" s="117">
        <v>125</v>
      </c>
      <c r="E51" s="117">
        <v>4251.16</v>
      </c>
      <c r="F51" s="117">
        <v>2500</v>
      </c>
      <c r="G51" s="118">
        <v>7001.16</v>
      </c>
      <c r="H51" s="115"/>
      <c r="I51" s="117">
        <v>7001.16</v>
      </c>
      <c r="J51" s="117">
        <v>0</v>
      </c>
      <c r="K51" s="117">
        <v>-7001.16</v>
      </c>
      <c r="L51" s="119" t="s">
        <v>222</v>
      </c>
    </row>
    <row r="52" spans="1:12">
      <c r="A52" s="116" t="s">
        <v>260</v>
      </c>
      <c r="B52" s="114"/>
      <c r="C52" s="117">
        <v>1202.97</v>
      </c>
      <c r="D52" s="117">
        <v>1011.74</v>
      </c>
      <c r="E52" s="117">
        <v>256.89</v>
      </c>
      <c r="F52" s="117">
        <v>44.62</v>
      </c>
      <c r="G52" s="118">
        <v>2516.2199999999998</v>
      </c>
      <c r="H52" s="115"/>
      <c r="I52" s="117">
        <v>2516.2199999999998</v>
      </c>
      <c r="J52" s="117">
        <v>0</v>
      </c>
      <c r="K52" s="117">
        <v>-2516.2199999999998</v>
      </c>
      <c r="L52" s="119" t="s">
        <v>222</v>
      </c>
    </row>
    <row r="53" spans="1:12">
      <c r="A53" s="116" t="s">
        <v>261</v>
      </c>
      <c r="B53" s="114"/>
      <c r="C53" s="117">
        <v>1245</v>
      </c>
      <c r="D53" s="117">
        <v>430.03</v>
      </c>
      <c r="E53" s="117">
        <v>3467.43</v>
      </c>
      <c r="F53" s="117">
        <v>585</v>
      </c>
      <c r="G53" s="118">
        <v>5727.46</v>
      </c>
      <c r="H53" s="115"/>
      <c r="I53" s="117">
        <v>5727.46</v>
      </c>
      <c r="J53" s="117">
        <v>0</v>
      </c>
      <c r="K53" s="117">
        <v>-5727.46</v>
      </c>
      <c r="L53" s="119" t="s">
        <v>222</v>
      </c>
    </row>
    <row r="54" spans="1:12">
      <c r="A54" s="116" t="s">
        <v>262</v>
      </c>
      <c r="B54" s="114"/>
      <c r="C54" s="117">
        <v>935.69</v>
      </c>
      <c r="D54" s="117">
        <v>11878.13</v>
      </c>
      <c r="E54" s="117">
        <v>9974.1</v>
      </c>
      <c r="F54" s="117">
        <v>6077.26</v>
      </c>
      <c r="G54" s="118">
        <v>28865.18</v>
      </c>
      <c r="H54" s="115"/>
      <c r="I54" s="117">
        <v>28865.18</v>
      </c>
      <c r="J54" s="117">
        <v>0</v>
      </c>
      <c r="K54" s="117">
        <v>-28865.18</v>
      </c>
      <c r="L54" s="119" t="s">
        <v>222</v>
      </c>
    </row>
    <row r="55" spans="1:12">
      <c r="A55" s="116" t="s">
        <v>263</v>
      </c>
      <c r="B55" s="114"/>
      <c r="C55" s="117">
        <v>1282282.1399999999</v>
      </c>
      <c r="D55" s="117">
        <v>3183936.22</v>
      </c>
      <c r="E55" s="117">
        <v>2585466.48</v>
      </c>
      <c r="F55" s="117">
        <v>726666.47</v>
      </c>
      <c r="G55" s="118">
        <v>7778351.3099999996</v>
      </c>
      <c r="H55" s="115"/>
      <c r="I55" s="117">
        <v>7778351.3099999996</v>
      </c>
      <c r="J55" s="117">
        <v>16256000</v>
      </c>
      <c r="K55" s="117">
        <v>8477648.6899999995</v>
      </c>
      <c r="L55" s="119">
        <v>0.47849109928641698</v>
      </c>
    </row>
    <row r="56" spans="1:12">
      <c r="A56" s="116" t="s">
        <v>264</v>
      </c>
      <c r="B56" s="114"/>
      <c r="C56" s="117">
        <v>13700</v>
      </c>
      <c r="D56" s="117">
        <v>11435</v>
      </c>
      <c r="E56" s="117"/>
      <c r="F56" s="117">
        <v>8750</v>
      </c>
      <c r="G56" s="118">
        <v>33885</v>
      </c>
      <c r="H56" s="115"/>
      <c r="I56" s="117">
        <v>33885</v>
      </c>
      <c r="J56" s="117">
        <v>0</v>
      </c>
      <c r="K56" s="117">
        <v>-33885</v>
      </c>
      <c r="L56" s="119" t="s">
        <v>222</v>
      </c>
    </row>
    <row r="57" spans="1:12">
      <c r="A57" s="116" t="s">
        <v>265</v>
      </c>
      <c r="B57" s="114"/>
      <c r="C57" s="117">
        <v>3680.66</v>
      </c>
      <c r="D57" s="117">
        <v>2655.5</v>
      </c>
      <c r="E57" s="117">
        <v>31045.09</v>
      </c>
      <c r="F57" s="117">
        <v>10459.11</v>
      </c>
      <c r="G57" s="118">
        <v>47840.36</v>
      </c>
      <c r="H57" s="115"/>
      <c r="I57" s="117">
        <v>47840.36</v>
      </c>
      <c r="J57" s="117">
        <v>0</v>
      </c>
      <c r="K57" s="117">
        <v>-47840.36</v>
      </c>
      <c r="L57" s="119" t="s">
        <v>222</v>
      </c>
    </row>
    <row r="58" spans="1:12">
      <c r="A58" s="116" t="s">
        <v>266</v>
      </c>
      <c r="B58" s="114"/>
      <c r="C58" s="117">
        <v>11.58</v>
      </c>
      <c r="D58" s="117"/>
      <c r="E58" s="117"/>
      <c r="F58" s="117">
        <v>40</v>
      </c>
      <c r="G58" s="118">
        <v>51.58</v>
      </c>
      <c r="H58" s="115"/>
      <c r="I58" s="117">
        <v>51.58</v>
      </c>
      <c r="J58" s="117">
        <v>0</v>
      </c>
      <c r="K58" s="117">
        <v>-51.58</v>
      </c>
      <c r="L58" s="119" t="s">
        <v>222</v>
      </c>
    </row>
    <row r="59" spans="1:12">
      <c r="A59" s="120" t="s">
        <v>267</v>
      </c>
      <c r="B59" s="114"/>
      <c r="C59" s="121"/>
      <c r="D59" s="121">
        <v>2609.37</v>
      </c>
      <c r="E59" s="121">
        <v>176.13</v>
      </c>
      <c r="F59" s="121"/>
      <c r="G59" s="122">
        <v>2785.5</v>
      </c>
      <c r="H59" s="115"/>
      <c r="I59" s="121">
        <v>2785.5</v>
      </c>
      <c r="J59" s="121">
        <v>553016</v>
      </c>
      <c r="K59" s="121">
        <v>550230.5</v>
      </c>
      <c r="L59" s="123">
        <v>5.0369247906028002E-3</v>
      </c>
    </row>
    <row r="60" spans="1:12">
      <c r="A60" s="124"/>
      <c r="B60" s="125"/>
      <c r="C60" s="126">
        <v>3380228.38</v>
      </c>
      <c r="D60" s="126">
        <v>8845417.8699999992</v>
      </c>
      <c r="E60" s="126">
        <v>9836699.5700000003</v>
      </c>
      <c r="F60" s="126">
        <v>3912722.83</v>
      </c>
      <c r="G60" s="126">
        <v>25975068.649999999</v>
      </c>
      <c r="H60" s="109"/>
      <c r="I60" s="126">
        <v>25975068.649999999</v>
      </c>
      <c r="J60" s="126">
        <v>47859873</v>
      </c>
      <c r="K60" s="126">
        <v>21884804.350000001</v>
      </c>
      <c r="L60" s="127">
        <v>0.54273166688093799</v>
      </c>
    </row>
    <row r="61" spans="1:12">
      <c r="A61" s="128"/>
      <c r="B61" s="125"/>
      <c r="C61" s="111"/>
      <c r="D61" s="111"/>
      <c r="E61" s="111"/>
      <c r="F61" s="111"/>
      <c r="G61" s="111"/>
      <c r="H61" s="109"/>
      <c r="I61" s="111"/>
      <c r="J61" s="111"/>
      <c r="K61" s="111"/>
      <c r="L61" s="112"/>
    </row>
    <row r="62" spans="1:12" ht="18.75">
      <c r="A62" s="35" t="s">
        <v>268</v>
      </c>
      <c r="B62" s="125"/>
      <c r="C62" s="111"/>
      <c r="D62" s="111"/>
      <c r="E62" s="111"/>
      <c r="F62" s="111"/>
      <c r="G62" s="111"/>
      <c r="H62" s="109"/>
      <c r="I62" s="111"/>
      <c r="J62" s="111"/>
      <c r="K62" s="111"/>
      <c r="L62" s="112"/>
    </row>
    <row r="63" spans="1:12">
      <c r="A63" s="128"/>
      <c r="B63" s="125"/>
      <c r="C63" s="111"/>
      <c r="D63" s="111"/>
      <c r="E63" s="111"/>
      <c r="F63" s="111"/>
      <c r="G63" s="111"/>
      <c r="H63" s="109"/>
      <c r="I63" s="111"/>
      <c r="J63" s="111"/>
      <c r="K63" s="111"/>
      <c r="L63" s="112"/>
    </row>
    <row r="64" spans="1:12">
      <c r="A64" s="128"/>
      <c r="B64" s="125"/>
      <c r="C64" s="111"/>
      <c r="D64" s="111"/>
      <c r="E64" s="111"/>
      <c r="F64" s="111"/>
      <c r="G64" s="111"/>
      <c r="H64" s="109"/>
      <c r="I64" s="111"/>
      <c r="J64" s="111"/>
      <c r="K64" s="111"/>
      <c r="L64" s="112"/>
    </row>
    <row r="65" spans="1:12" ht="15.75">
      <c r="A65" s="53" t="s">
        <v>269</v>
      </c>
      <c r="B65" s="125"/>
      <c r="C65" s="111"/>
      <c r="D65" s="111"/>
      <c r="E65" s="111"/>
      <c r="F65" s="111"/>
      <c r="G65" s="111"/>
      <c r="H65" s="109"/>
      <c r="I65" s="111"/>
      <c r="J65" s="111"/>
      <c r="K65" s="111"/>
      <c r="L65" s="112"/>
    </row>
    <row r="66" spans="1:12">
      <c r="A66" s="128"/>
      <c r="B66" s="125"/>
      <c r="C66" s="111"/>
      <c r="D66" s="111"/>
      <c r="E66" s="111"/>
      <c r="F66" s="111"/>
      <c r="G66" s="111"/>
      <c r="H66" s="109"/>
      <c r="I66" s="111"/>
      <c r="J66" s="111"/>
      <c r="K66" s="111"/>
      <c r="L66" s="112"/>
    </row>
    <row r="67" spans="1:12" ht="30">
      <c r="A67" s="129" t="s">
        <v>3</v>
      </c>
      <c r="B67" s="125"/>
      <c r="C67" s="130">
        <v>2011</v>
      </c>
      <c r="D67" s="131">
        <v>2012</v>
      </c>
      <c r="E67" s="131">
        <v>2013</v>
      </c>
      <c r="F67" s="132" t="s">
        <v>270</v>
      </c>
      <c r="G67" s="133" t="s">
        <v>185</v>
      </c>
      <c r="H67" s="109"/>
      <c r="I67" s="111"/>
      <c r="J67" s="111"/>
      <c r="K67" s="111"/>
      <c r="L67" s="112"/>
    </row>
    <row r="68" spans="1:12">
      <c r="A68" s="116" t="s">
        <v>13</v>
      </c>
      <c r="B68" s="114"/>
      <c r="C68" s="117">
        <v>799570.09</v>
      </c>
      <c r="D68" s="117">
        <v>1550320.21</v>
      </c>
      <c r="E68" s="117">
        <v>2621821.67</v>
      </c>
      <c r="F68" s="117">
        <f>977586.62-2747.59</f>
        <v>974839.03</v>
      </c>
      <c r="G68" s="118">
        <f>SUM(C68:F68)</f>
        <v>5946551</v>
      </c>
      <c r="H68" s="109"/>
      <c r="I68" s="111"/>
      <c r="J68" s="111"/>
      <c r="K68" s="111"/>
      <c r="L68" s="112"/>
    </row>
    <row r="69" spans="1:12">
      <c r="A69" s="116" t="s">
        <v>11</v>
      </c>
      <c r="B69" s="114"/>
      <c r="C69" s="117">
        <v>128347.38</v>
      </c>
      <c r="D69" s="117">
        <v>314279.09000000003</v>
      </c>
      <c r="E69" s="117">
        <v>370967.84</v>
      </c>
      <c r="F69" s="117">
        <f>246973.53-75.11</f>
        <v>246898.42</v>
      </c>
      <c r="G69" s="118">
        <f t="shared" ref="G69:G73" si="4">SUM(C69:F69)</f>
        <v>1060492.73</v>
      </c>
      <c r="H69" s="109"/>
      <c r="I69" s="111"/>
      <c r="J69" s="111"/>
      <c r="K69" s="111"/>
      <c r="L69" s="112"/>
    </row>
    <row r="70" spans="1:12">
      <c r="A70" s="116" t="s">
        <v>10</v>
      </c>
      <c r="B70" s="114"/>
      <c r="C70" s="117">
        <v>1437895.59</v>
      </c>
      <c r="D70" s="117">
        <v>5344918.9000000004</v>
      </c>
      <c r="E70" s="117">
        <v>5737233.5099999998</v>
      </c>
      <c r="F70" s="117">
        <f>2517444.05-7975.75-195-16792.99+27-6255.25-42798</f>
        <v>2443454.0599999996</v>
      </c>
      <c r="G70" s="118">
        <f t="shared" si="4"/>
        <v>14963502.059999999</v>
      </c>
      <c r="H70" s="109"/>
      <c r="I70" s="111"/>
      <c r="J70" s="111"/>
      <c r="K70" s="111"/>
      <c r="L70" s="112"/>
    </row>
    <row r="71" spans="1:12">
      <c r="A71" s="116" t="s">
        <v>17</v>
      </c>
      <c r="B71" s="114"/>
      <c r="C71" s="117">
        <v>915759.19</v>
      </c>
      <c r="D71" s="117">
        <v>1349550.93</v>
      </c>
      <c r="E71" s="117">
        <v>689626.7</v>
      </c>
      <c r="F71" s="117">
        <f>72247.18-12</f>
        <v>72235.179999999993</v>
      </c>
      <c r="G71" s="118">
        <f t="shared" si="4"/>
        <v>3027172.0000000005</v>
      </c>
      <c r="H71" s="109"/>
      <c r="I71" s="111"/>
      <c r="J71" s="111"/>
      <c r="K71" s="111"/>
      <c r="L71" s="112"/>
    </row>
    <row r="72" spans="1:12">
      <c r="A72" s="120" t="s">
        <v>20</v>
      </c>
      <c r="B72" s="114"/>
      <c r="C72" s="117">
        <v>43663.28</v>
      </c>
      <c r="D72" s="117">
        <v>316788.09000000003</v>
      </c>
      <c r="E72" s="117">
        <v>525699.78</v>
      </c>
      <c r="F72" s="117">
        <v>175039.02</v>
      </c>
      <c r="G72" s="118">
        <f t="shared" si="4"/>
        <v>1061190.17</v>
      </c>
      <c r="H72" s="109"/>
      <c r="I72" s="111"/>
      <c r="J72" s="111"/>
      <c r="K72" s="111"/>
      <c r="L72" s="112"/>
    </row>
    <row r="73" spans="1:12">
      <c r="A73" s="120" t="s">
        <v>271</v>
      </c>
      <c r="B73" s="114"/>
      <c r="C73" s="117">
        <f>54977.85+15</f>
        <v>54992.85</v>
      </c>
      <c r="D73" s="117">
        <f>-32151.59+1440+272.15</f>
        <v>-30439.439999999999</v>
      </c>
      <c r="E73" s="117">
        <f>-109579.53+452+477.6</f>
        <v>-108649.93</v>
      </c>
      <c r="F73" s="117">
        <v>257.2</v>
      </c>
      <c r="G73" s="118">
        <f t="shared" si="4"/>
        <v>-83839.319999999992</v>
      </c>
      <c r="H73" s="109"/>
      <c r="I73" s="111"/>
      <c r="J73" s="111"/>
      <c r="K73" s="111"/>
      <c r="L73" s="112"/>
    </row>
    <row r="74" spans="1:12">
      <c r="A74" s="124"/>
      <c r="B74" s="125"/>
      <c r="C74" s="134">
        <f>SUM(C68:C73)</f>
        <v>3380228.38</v>
      </c>
      <c r="D74" s="134">
        <f t="shared" ref="D74:G74" si="5">SUM(D68:D73)</f>
        <v>8845417.7800000012</v>
      </c>
      <c r="E74" s="134">
        <f t="shared" si="5"/>
        <v>9836699.5699999984</v>
      </c>
      <c r="F74" s="134">
        <f t="shared" si="5"/>
        <v>3912722.91</v>
      </c>
      <c r="G74" s="134">
        <f t="shared" si="5"/>
        <v>25975068.640000001</v>
      </c>
      <c r="H74" s="109"/>
      <c r="I74" s="111"/>
      <c r="J74" s="111"/>
      <c r="K74" s="111"/>
      <c r="L74" s="112"/>
    </row>
    <row r="75" spans="1:12">
      <c r="A75" s="128"/>
      <c r="B75" s="125"/>
      <c r="C75" s="135"/>
      <c r="D75" s="135"/>
      <c r="E75" s="135"/>
      <c r="F75" s="135"/>
      <c r="G75" s="135"/>
      <c r="H75" s="109"/>
      <c r="I75" s="111"/>
      <c r="J75" s="111"/>
      <c r="K75" s="111"/>
      <c r="L75" s="112"/>
    </row>
    <row r="76" spans="1:12">
      <c r="E76" s="136"/>
    </row>
    <row r="77" spans="1:12" ht="15.75">
      <c r="A77" s="95" t="s">
        <v>272</v>
      </c>
    </row>
    <row r="78" spans="1:12" ht="15.75">
      <c r="A78" s="95"/>
    </row>
    <row r="79" spans="1:12" ht="30">
      <c r="A79" s="129" t="s">
        <v>3</v>
      </c>
      <c r="C79" s="130">
        <v>2011</v>
      </c>
      <c r="D79" s="131">
        <v>2012</v>
      </c>
      <c r="E79" s="131">
        <v>2013</v>
      </c>
      <c r="F79" s="132" t="s">
        <v>273</v>
      </c>
      <c r="G79" s="133" t="s">
        <v>185</v>
      </c>
    </row>
    <row r="80" spans="1:12">
      <c r="A80" s="116" t="s">
        <v>13</v>
      </c>
      <c r="B80" s="114"/>
      <c r="C80" s="117">
        <f>748522+1</f>
        <v>748523</v>
      </c>
      <c r="D80" s="117">
        <v>1360262</v>
      </c>
      <c r="E80" s="117">
        <f>2281236+452</f>
        <v>2281688</v>
      </c>
      <c r="F80" s="117">
        <f>897109+257.2</f>
        <v>897366.2</v>
      </c>
      <c r="G80" s="118">
        <f>SUM(C80:F80)</f>
        <v>5287839.2</v>
      </c>
    </row>
    <row r="81" spans="1:12">
      <c r="A81" s="116" t="s">
        <v>11</v>
      </c>
      <c r="B81" s="114"/>
      <c r="C81" s="117">
        <v>128347</v>
      </c>
      <c r="D81" s="117">
        <v>314279</v>
      </c>
      <c r="E81" s="117">
        <v>366680</v>
      </c>
      <c r="F81" s="117">
        <v>237285</v>
      </c>
      <c r="G81" s="118">
        <f t="shared" ref="G81:G83" si="6">SUM(C81:F81)</f>
        <v>1046591</v>
      </c>
    </row>
    <row r="82" spans="1:12">
      <c r="A82" s="116" t="s">
        <v>10</v>
      </c>
      <c r="B82" s="114"/>
      <c r="C82" s="117">
        <v>1033536</v>
      </c>
      <c r="D82" s="117">
        <v>3373808</v>
      </c>
      <c r="E82" s="117">
        <v>3617621</v>
      </c>
      <c r="F82" s="117">
        <v>1657508</v>
      </c>
      <c r="G82" s="118">
        <f t="shared" si="6"/>
        <v>9682473</v>
      </c>
    </row>
    <row r="83" spans="1:12">
      <c r="A83" s="120" t="s">
        <v>20</v>
      </c>
      <c r="B83" s="114"/>
      <c r="C83" s="117">
        <v>41968</v>
      </c>
      <c r="D83" s="117">
        <v>253152</v>
      </c>
      <c r="E83" s="117">
        <v>451918</v>
      </c>
      <c r="F83" s="117">
        <v>163304</v>
      </c>
      <c r="G83" s="118">
        <f t="shared" si="6"/>
        <v>910342</v>
      </c>
    </row>
    <row r="84" spans="1:12">
      <c r="A84" s="124"/>
      <c r="C84" s="134">
        <f>SUM(C80:C83)</f>
        <v>1952374</v>
      </c>
      <c r="D84" s="134">
        <f t="shared" ref="D84:F84" si="7">SUM(D80:D83)</f>
        <v>5301501</v>
      </c>
      <c r="E84" s="134">
        <f t="shared" si="7"/>
        <v>6717907</v>
      </c>
      <c r="F84" s="134">
        <f t="shared" si="7"/>
        <v>2955463.2</v>
      </c>
      <c r="G84" s="134">
        <f>SUM(G80:G83)</f>
        <v>16927245.199999999</v>
      </c>
      <c r="H84" s="1"/>
      <c r="I84" s="1"/>
      <c r="J84" s="1"/>
      <c r="K84" s="1"/>
      <c r="L84" s="1"/>
    </row>
    <row r="85" spans="1:12">
      <c r="A85" s="137"/>
      <c r="C85" s="10"/>
      <c r="D85" s="10"/>
      <c r="E85" s="10"/>
      <c r="F85" s="10"/>
      <c r="G85" s="10"/>
      <c r="H85" s="1"/>
      <c r="I85" s="1"/>
      <c r="J85" s="1"/>
      <c r="K85" s="1"/>
      <c r="L85" s="1"/>
    </row>
    <row r="86" spans="1:12">
      <c r="D86" s="19"/>
    </row>
    <row r="87" spans="1:12" ht="15.75">
      <c r="A87" s="53" t="s">
        <v>274</v>
      </c>
      <c r="D87" s="19"/>
    </row>
    <row r="88" spans="1:12" ht="15.75">
      <c r="A88" s="53"/>
      <c r="D88" s="19"/>
    </row>
    <row r="89" spans="1:12">
      <c r="A89" s="138"/>
      <c r="D89" s="171">
        <v>2011</v>
      </c>
      <c r="E89" s="172"/>
      <c r="F89" s="172">
        <v>2012</v>
      </c>
      <c r="G89" s="172"/>
      <c r="H89" s="139"/>
      <c r="I89" s="172">
        <v>2013</v>
      </c>
      <c r="J89" s="172"/>
      <c r="K89" s="172" t="s">
        <v>275</v>
      </c>
      <c r="L89" s="173"/>
    </row>
    <row r="90" spans="1:12" ht="30">
      <c r="A90" s="140" t="s">
        <v>3</v>
      </c>
      <c r="D90" s="141" t="s">
        <v>276</v>
      </c>
      <c r="E90" s="142" t="s">
        <v>277</v>
      </c>
      <c r="F90" s="143" t="s">
        <v>276</v>
      </c>
      <c r="G90" s="142" t="s">
        <v>277</v>
      </c>
      <c r="H90" s="144"/>
      <c r="I90" s="143" t="s">
        <v>276</v>
      </c>
      <c r="J90" s="142" t="s">
        <v>277</v>
      </c>
      <c r="K90" s="143" t="s">
        <v>276</v>
      </c>
      <c r="L90" s="145" t="s">
        <v>277</v>
      </c>
    </row>
    <row r="91" spans="1:12">
      <c r="A91" s="116" t="s">
        <v>13</v>
      </c>
      <c r="D91" s="146">
        <v>25</v>
      </c>
      <c r="E91" s="146">
        <v>2.2331428571428571</v>
      </c>
      <c r="F91" s="146">
        <v>50</v>
      </c>
      <c r="G91" s="146">
        <v>5.3902857142857146</v>
      </c>
      <c r="H91" s="146"/>
      <c r="I91" s="146">
        <v>89</v>
      </c>
      <c r="J91" s="146">
        <v>9.8000000000000007</v>
      </c>
      <c r="K91" s="146">
        <v>44</v>
      </c>
      <c r="L91" s="146">
        <v>8.6407792207792209</v>
      </c>
    </row>
    <row r="92" spans="1:12">
      <c r="A92" s="116" t="s">
        <v>11</v>
      </c>
      <c r="D92" s="146">
        <v>3</v>
      </c>
      <c r="E92" s="146">
        <v>0.58057142857142852</v>
      </c>
      <c r="F92" s="146">
        <v>3</v>
      </c>
      <c r="G92" s="146">
        <v>1.3811428571428572</v>
      </c>
      <c r="H92" s="146"/>
      <c r="I92" s="146">
        <v>3</v>
      </c>
      <c r="J92" s="146">
        <v>1.4</v>
      </c>
      <c r="K92" s="146">
        <v>10</v>
      </c>
      <c r="L92" s="146">
        <v>1.9597922077922079</v>
      </c>
    </row>
    <row r="93" spans="1:12">
      <c r="A93" s="116" t="s">
        <v>10</v>
      </c>
      <c r="D93" s="146">
        <v>13</v>
      </c>
      <c r="E93" s="146">
        <v>4.9768571428571429</v>
      </c>
      <c r="F93" s="146">
        <v>17</v>
      </c>
      <c r="G93" s="146">
        <v>15.069142857142857</v>
      </c>
      <c r="H93" s="146"/>
      <c r="I93" s="146">
        <v>16</v>
      </c>
      <c r="J93" s="146">
        <v>15.242000000000001</v>
      </c>
      <c r="K93" s="146">
        <v>16</v>
      </c>
      <c r="L93" s="146">
        <v>15.679012987012987</v>
      </c>
    </row>
    <row r="94" spans="1:12">
      <c r="A94" s="120" t="s">
        <v>20</v>
      </c>
      <c r="D94" s="147">
        <v>4</v>
      </c>
      <c r="E94" s="147">
        <v>0.24885714285714286</v>
      </c>
      <c r="F94" s="147">
        <v>5</v>
      </c>
      <c r="G94" s="147">
        <v>1.2</v>
      </c>
      <c r="H94" s="146"/>
      <c r="I94" s="146">
        <v>10</v>
      </c>
      <c r="J94" s="146">
        <v>2.1494285714285715</v>
      </c>
      <c r="K94" s="146">
        <v>8</v>
      </c>
      <c r="L94" s="146">
        <v>1.8510649350649351</v>
      </c>
    </row>
    <row r="95" spans="1:12">
      <c r="A95" s="124"/>
      <c r="D95" s="148">
        <f t="shared" ref="D95:G95" si="8">SUM(D91:D94)</f>
        <v>45</v>
      </c>
      <c r="E95" s="149">
        <f t="shared" si="8"/>
        <v>8.0394285714285711</v>
      </c>
      <c r="F95" s="148">
        <f t="shared" si="8"/>
        <v>75</v>
      </c>
      <c r="G95" s="149">
        <f t="shared" si="8"/>
        <v>23.040571428571429</v>
      </c>
      <c r="H95" s="146"/>
      <c r="I95" s="150">
        <f>SUM(I91:I94)</f>
        <v>118</v>
      </c>
      <c r="J95" s="151">
        <f>SUM(J91:J94)</f>
        <v>28.591428571428573</v>
      </c>
      <c r="K95" s="150">
        <f>SUM(K91:K94)</f>
        <v>78</v>
      </c>
      <c r="L95" s="151">
        <f>SUM(L91:L94)</f>
        <v>28.130649350649353</v>
      </c>
    </row>
    <row r="97" spans="1:12" ht="15.75">
      <c r="A97" s="152" t="s">
        <v>278</v>
      </c>
      <c r="D97" s="163"/>
      <c r="E97" s="163"/>
      <c r="F97" s="163"/>
      <c r="G97" s="163"/>
      <c r="I97" s="163"/>
      <c r="J97" s="163"/>
      <c r="K97" s="163"/>
      <c r="L97" s="163"/>
    </row>
    <row r="100" spans="1:12" ht="15.75">
      <c r="A100" s="53" t="s">
        <v>279</v>
      </c>
    </row>
    <row r="102" spans="1:12">
      <c r="A102" s="2" t="s">
        <v>280</v>
      </c>
    </row>
    <row r="103" spans="1:12">
      <c r="A103" s="2" t="s">
        <v>281</v>
      </c>
    </row>
    <row r="104" spans="1:12">
      <c r="A104" s="2" t="s">
        <v>282</v>
      </c>
    </row>
    <row r="105" spans="1:12">
      <c r="A105" s="2" t="s">
        <v>283</v>
      </c>
    </row>
    <row r="106" spans="1:12">
      <c r="A106" s="2" t="s">
        <v>284</v>
      </c>
    </row>
    <row r="108" spans="1:12">
      <c r="C108" s="13" t="s">
        <v>4</v>
      </c>
      <c r="D108" s="13" t="s">
        <v>5</v>
      </c>
      <c r="E108" s="13" t="s">
        <v>6</v>
      </c>
    </row>
    <row r="109" spans="1:12">
      <c r="A109" s="2" t="s">
        <v>285</v>
      </c>
      <c r="C109" s="6">
        <v>3597387</v>
      </c>
      <c r="D109" s="6">
        <v>145550</v>
      </c>
      <c r="E109" s="6">
        <v>148170</v>
      </c>
      <c r="F109" s="2" t="s">
        <v>286</v>
      </c>
    </row>
    <row r="110" spans="1:12">
      <c r="A110" s="2" t="s">
        <v>287</v>
      </c>
      <c r="C110" s="6">
        <v>2310000</v>
      </c>
      <c r="D110" s="32">
        <v>2300000</v>
      </c>
      <c r="E110" s="32">
        <v>2300000</v>
      </c>
      <c r="F110" s="2" t="s">
        <v>288</v>
      </c>
    </row>
    <row r="111" spans="1:12">
      <c r="A111" s="2" t="s">
        <v>289</v>
      </c>
      <c r="C111" s="6">
        <v>290524</v>
      </c>
      <c r="D111" s="6">
        <v>0</v>
      </c>
      <c r="E111" s="6">
        <v>0</v>
      </c>
    </row>
    <row r="112" spans="1:12">
      <c r="A112" s="2" t="s">
        <v>290</v>
      </c>
      <c r="C112" s="6">
        <v>1450274</v>
      </c>
      <c r="D112" s="6">
        <v>2988660</v>
      </c>
      <c r="E112" s="6">
        <v>3077470</v>
      </c>
      <c r="I112" s="1"/>
    </row>
    <row r="113" spans="1:7">
      <c r="A113" s="2" t="s">
        <v>291</v>
      </c>
      <c r="C113" s="6">
        <v>360000</v>
      </c>
      <c r="D113" s="6">
        <v>360000</v>
      </c>
      <c r="E113" s="6">
        <v>360000</v>
      </c>
    </row>
    <row r="114" spans="1:7">
      <c r="A114" s="2" t="s">
        <v>292</v>
      </c>
      <c r="C114" s="6">
        <v>77600</v>
      </c>
      <c r="D114" s="6">
        <v>148600</v>
      </c>
      <c r="E114" s="6">
        <v>148600</v>
      </c>
    </row>
    <row r="115" spans="1:7">
      <c r="A115" s="2" t="s">
        <v>293</v>
      </c>
      <c r="C115" s="6">
        <v>1145644</v>
      </c>
      <c r="D115" s="6">
        <v>600171</v>
      </c>
      <c r="E115" s="6">
        <v>600272</v>
      </c>
    </row>
    <row r="116" spans="1:7">
      <c r="A116" s="2" t="s">
        <v>294</v>
      </c>
      <c r="C116" s="6">
        <v>73000</v>
      </c>
      <c r="D116" s="6">
        <v>0</v>
      </c>
      <c r="E116" s="6">
        <v>0</v>
      </c>
    </row>
    <row r="117" spans="1:7">
      <c r="A117" s="2" t="s">
        <v>295</v>
      </c>
      <c r="C117" s="28">
        <f>39700+12293</f>
        <v>51993</v>
      </c>
      <c r="D117" s="28">
        <v>37500</v>
      </c>
      <c r="E117" s="28">
        <v>37500</v>
      </c>
    </row>
    <row r="118" spans="1:7">
      <c r="C118" s="6">
        <f>SUM(C109:C117)</f>
        <v>9356422</v>
      </c>
      <c r="D118" s="6">
        <f>SUM(D109:D117)</f>
        <v>6580481</v>
      </c>
      <c r="E118" s="6">
        <f>SUM(E109:E117)</f>
        <v>6672012</v>
      </c>
    </row>
    <row r="119" spans="1:7">
      <c r="C119" s="6"/>
      <c r="D119" s="6">
        <v>4500000</v>
      </c>
      <c r="E119" s="6">
        <v>4700000</v>
      </c>
      <c r="F119" s="2" t="s">
        <v>296</v>
      </c>
    </row>
    <row r="120" spans="1:7">
      <c r="C120" s="6"/>
      <c r="D120" s="6">
        <v>300000</v>
      </c>
      <c r="E120" s="6">
        <v>300000</v>
      </c>
      <c r="F120" s="2" t="s">
        <v>297</v>
      </c>
    </row>
    <row r="121" spans="1:7">
      <c r="D121" s="28">
        <v>500000</v>
      </c>
      <c r="E121" s="28">
        <v>500000</v>
      </c>
      <c r="F121" s="2" t="s">
        <v>298</v>
      </c>
    </row>
    <row r="122" spans="1:7">
      <c r="D122" s="10">
        <f>SUM(D118:D121)</f>
        <v>11880481</v>
      </c>
      <c r="E122" s="153">
        <f>SUM(E118:E121)</f>
        <v>12172012</v>
      </c>
      <c r="F122" s="19">
        <f>E122-C118</f>
        <v>2815590</v>
      </c>
    </row>
    <row r="123" spans="1:7">
      <c r="A123" s="1" t="s">
        <v>299</v>
      </c>
      <c r="B123" s="1"/>
    </row>
    <row r="126" spans="1:7">
      <c r="G126" s="19"/>
    </row>
    <row r="134" spans="1:1">
      <c r="A134" s="1" t="s">
        <v>300</v>
      </c>
    </row>
  </sheetData>
  <mergeCells count="33">
    <mergeCell ref="A3:A4"/>
    <mergeCell ref="B3:B4"/>
    <mergeCell ref="C3:C4"/>
    <mergeCell ref="D3:D4"/>
    <mergeCell ref="E3:E4"/>
    <mergeCell ref="G3:G4"/>
    <mergeCell ref="H3:H4"/>
    <mergeCell ref="I3:L3"/>
    <mergeCell ref="C26:C27"/>
    <mergeCell ref="D26:D27"/>
    <mergeCell ref="E26:E27"/>
    <mergeCell ref="F26:F27"/>
    <mergeCell ref="G26:G27"/>
    <mergeCell ref="H26:H27"/>
    <mergeCell ref="I26:L26"/>
    <mergeCell ref="F3:F4"/>
    <mergeCell ref="A38:A39"/>
    <mergeCell ref="B38:B39"/>
    <mergeCell ref="C38:C39"/>
    <mergeCell ref="D38:D39"/>
    <mergeCell ref="E38:E39"/>
    <mergeCell ref="D97:E97"/>
    <mergeCell ref="F97:G97"/>
    <mergeCell ref="I97:J97"/>
    <mergeCell ref="K97:L97"/>
    <mergeCell ref="G38:G39"/>
    <mergeCell ref="H38:H39"/>
    <mergeCell ref="I38:L38"/>
    <mergeCell ref="D89:E89"/>
    <mergeCell ref="F89:G89"/>
    <mergeCell ref="I89:J89"/>
    <mergeCell ref="K89:L89"/>
    <mergeCell ref="F38:F39"/>
  </mergeCells>
  <pageMargins left="0.7" right="0.7" top="0.75" bottom="0.75" header="0.3" footer="0.3"/>
  <drawing r:id="rId1"/>
</worksheet>
</file>

<file path=xl/worksheets/sheet7.xml><?xml version="1.0" encoding="utf-8"?>
<worksheet xmlns="http://schemas.openxmlformats.org/spreadsheetml/2006/main" xmlns:r="http://schemas.openxmlformats.org/officeDocument/2006/relationships">
  <dimension ref="A2:I68"/>
  <sheetViews>
    <sheetView workbookViewId="0">
      <selection activeCell="J38" sqref="J38"/>
    </sheetView>
  </sheetViews>
  <sheetFormatPr defaultRowHeight="15"/>
  <cols>
    <col min="1" max="1" width="36.28515625" style="2" bestFit="1" customWidth="1"/>
    <col min="2" max="2" width="12.140625" style="2" customWidth="1"/>
    <col min="3" max="3" width="14.28515625" style="2" bestFit="1" customWidth="1"/>
    <col min="4" max="4" width="11.28515625" style="2" customWidth="1"/>
    <col min="5" max="5" width="13.140625" style="2" customWidth="1"/>
    <col min="6" max="7" width="9.140625" style="2"/>
    <col min="8" max="8" width="10.5703125" style="2" bestFit="1" customWidth="1"/>
    <col min="9" max="9" width="9.7109375" style="2" bestFit="1" customWidth="1"/>
    <col min="10" max="16384" width="9.140625" style="2"/>
  </cols>
  <sheetData>
    <row r="2" spans="1:6" ht="18.75">
      <c r="A2" s="154" t="s">
        <v>301</v>
      </c>
    </row>
    <row r="3" spans="1:6">
      <c r="A3" s="155"/>
    </row>
    <row r="4" spans="1:6" ht="31.5">
      <c r="A4" s="4" t="s">
        <v>3</v>
      </c>
      <c r="B4" s="37" t="s">
        <v>4</v>
      </c>
      <c r="C4" s="37" t="s">
        <v>5</v>
      </c>
      <c r="D4" s="37" t="s">
        <v>6</v>
      </c>
      <c r="E4" s="39" t="s">
        <v>136</v>
      </c>
    </row>
    <row r="5" spans="1:6">
      <c r="A5" s="156" t="s">
        <v>137</v>
      </c>
      <c r="B5" s="6">
        <v>2582682</v>
      </c>
      <c r="C5" s="6">
        <v>2581182</v>
      </c>
      <c r="D5" s="6">
        <v>2581182</v>
      </c>
      <c r="E5" s="6">
        <v>-1500</v>
      </c>
      <c r="F5" s="2" t="s">
        <v>302</v>
      </c>
    </row>
    <row r="6" spans="1:6">
      <c r="A6" s="156" t="s">
        <v>11</v>
      </c>
      <c r="B6" s="6">
        <v>3040700</v>
      </c>
      <c r="C6" s="6">
        <v>3307900</v>
      </c>
      <c r="D6" s="6">
        <v>3307900</v>
      </c>
      <c r="E6" s="6">
        <v>267200</v>
      </c>
      <c r="F6" s="2" t="s">
        <v>303</v>
      </c>
    </row>
    <row r="7" spans="1:6">
      <c r="A7" s="156" t="s">
        <v>12</v>
      </c>
      <c r="B7" s="6">
        <v>974900</v>
      </c>
      <c r="C7" s="6">
        <v>968800</v>
      </c>
      <c r="D7" s="6">
        <v>984400</v>
      </c>
      <c r="E7" s="6">
        <v>9500</v>
      </c>
    </row>
    <row r="8" spans="1:6">
      <c r="A8" s="156" t="s">
        <v>13</v>
      </c>
      <c r="B8" s="6">
        <v>1140700</v>
      </c>
      <c r="C8" s="6">
        <v>1492300</v>
      </c>
      <c r="D8" s="6">
        <v>1516300</v>
      </c>
      <c r="E8" s="6">
        <v>375600</v>
      </c>
      <c r="F8" s="2" t="s">
        <v>304</v>
      </c>
    </row>
    <row r="9" spans="1:6">
      <c r="A9" s="156" t="s">
        <v>14</v>
      </c>
      <c r="B9" s="6">
        <v>4196450</v>
      </c>
      <c r="C9" s="6">
        <v>4874900</v>
      </c>
      <c r="D9" s="6">
        <v>4831550</v>
      </c>
      <c r="E9" s="6">
        <v>635100</v>
      </c>
      <c r="F9" s="2" t="s">
        <v>305</v>
      </c>
    </row>
    <row r="10" spans="1:6">
      <c r="A10" s="156" t="s">
        <v>15</v>
      </c>
      <c r="B10" s="6">
        <v>18737700</v>
      </c>
      <c r="C10" s="6">
        <v>19042950</v>
      </c>
      <c r="D10" s="6">
        <v>19373450</v>
      </c>
      <c r="E10" s="6">
        <v>635750</v>
      </c>
      <c r="F10" s="2" t="s">
        <v>306</v>
      </c>
    </row>
    <row r="11" spans="1:6">
      <c r="A11" s="156" t="s">
        <v>16</v>
      </c>
      <c r="B11" s="6">
        <v>1852000</v>
      </c>
      <c r="C11" s="6">
        <v>2188300</v>
      </c>
      <c r="D11" s="6">
        <v>2120200</v>
      </c>
      <c r="E11" s="6">
        <v>268200</v>
      </c>
      <c r="F11" s="2" t="s">
        <v>307</v>
      </c>
    </row>
    <row r="12" spans="1:6">
      <c r="A12" s="156" t="s">
        <v>17</v>
      </c>
      <c r="B12" s="6">
        <v>4362500</v>
      </c>
      <c r="C12" s="6">
        <v>3457500</v>
      </c>
      <c r="D12" s="6">
        <v>3660000</v>
      </c>
      <c r="E12" s="6">
        <v>-702500</v>
      </c>
      <c r="F12" s="2" t="s">
        <v>308</v>
      </c>
    </row>
    <row r="13" spans="1:6">
      <c r="A13" s="156" t="s">
        <v>18</v>
      </c>
      <c r="B13" s="6">
        <v>410600</v>
      </c>
      <c r="C13" s="6">
        <v>350000</v>
      </c>
      <c r="D13" s="6">
        <v>350000</v>
      </c>
      <c r="E13" s="6">
        <v>-60600</v>
      </c>
    </row>
    <row r="14" spans="1:6">
      <c r="A14" s="156" t="s">
        <v>19</v>
      </c>
      <c r="B14" s="6">
        <v>100000</v>
      </c>
      <c r="C14" s="6">
        <v>100000</v>
      </c>
      <c r="D14" s="6">
        <v>100000</v>
      </c>
      <c r="E14" s="6">
        <v>0</v>
      </c>
    </row>
    <row r="15" spans="1:6">
      <c r="A15" s="156" t="s">
        <v>20</v>
      </c>
      <c r="B15" s="6">
        <v>719680</v>
      </c>
      <c r="C15" s="6">
        <v>756500</v>
      </c>
      <c r="D15" s="6">
        <v>696500</v>
      </c>
      <c r="E15" s="6">
        <v>-23180</v>
      </c>
    </row>
    <row r="16" spans="1:6">
      <c r="A16" s="156" t="s">
        <v>21</v>
      </c>
      <c r="B16" s="28">
        <v>1525500</v>
      </c>
      <c r="C16" s="28">
        <v>1856600</v>
      </c>
      <c r="D16" s="28">
        <v>1863600</v>
      </c>
      <c r="E16" s="28">
        <v>338100</v>
      </c>
      <c r="F16" s="2" t="s">
        <v>309</v>
      </c>
    </row>
    <row r="17" spans="1:8">
      <c r="B17" s="63">
        <v>39643412</v>
      </c>
      <c r="C17" s="63">
        <v>40976932</v>
      </c>
      <c r="D17" s="63">
        <v>41385082</v>
      </c>
      <c r="E17" s="10">
        <v>1741670</v>
      </c>
    </row>
    <row r="20" spans="1:8" ht="18.75">
      <c r="A20" s="154" t="s">
        <v>34</v>
      </c>
    </row>
    <row r="21" spans="1:8">
      <c r="A21" s="155"/>
    </row>
    <row r="22" spans="1:8" ht="31.5">
      <c r="A22" s="4" t="s">
        <v>3</v>
      </c>
      <c r="B22" s="37" t="s">
        <v>4</v>
      </c>
      <c r="C22" s="37" t="s">
        <v>5</v>
      </c>
      <c r="D22" s="37" t="s">
        <v>6</v>
      </c>
      <c r="E22" s="39" t="s">
        <v>136</v>
      </c>
    </row>
    <row r="23" spans="1:8">
      <c r="A23" s="156" t="s">
        <v>137</v>
      </c>
      <c r="B23" s="6">
        <v>2580000</v>
      </c>
      <c r="C23" s="157">
        <v>2580000</v>
      </c>
      <c r="D23" s="157">
        <v>2580000</v>
      </c>
      <c r="E23" s="6">
        <v>0</v>
      </c>
      <c r="F23" s="2" t="s">
        <v>302</v>
      </c>
    </row>
    <row r="24" spans="1:8">
      <c r="A24" s="156" t="s">
        <v>11</v>
      </c>
      <c r="B24" s="6">
        <v>2439200</v>
      </c>
      <c r="C24" s="157">
        <v>2691200</v>
      </c>
      <c r="D24" s="157">
        <v>2691200</v>
      </c>
      <c r="E24" s="6">
        <v>252000</v>
      </c>
      <c r="F24" s="2" t="s">
        <v>303</v>
      </c>
    </row>
    <row r="25" spans="1:8">
      <c r="A25" s="156" t="s">
        <v>12</v>
      </c>
      <c r="B25" s="6">
        <v>974900</v>
      </c>
      <c r="C25" s="157">
        <v>968800</v>
      </c>
      <c r="D25" s="157">
        <v>984400</v>
      </c>
      <c r="E25" s="6">
        <v>9500</v>
      </c>
    </row>
    <row r="26" spans="1:8">
      <c r="A26" s="156" t="s">
        <v>13</v>
      </c>
      <c r="B26" s="6">
        <v>1051700</v>
      </c>
      <c r="C26" s="157">
        <v>1421300</v>
      </c>
      <c r="D26" s="157">
        <v>1445300</v>
      </c>
      <c r="E26" s="6">
        <v>393600</v>
      </c>
      <c r="F26" s="2" t="s">
        <v>304</v>
      </c>
    </row>
    <row r="27" spans="1:8">
      <c r="A27" s="156" t="s">
        <v>14</v>
      </c>
      <c r="B27" s="6">
        <v>336100</v>
      </c>
      <c r="C27" s="157">
        <v>503200</v>
      </c>
      <c r="D27" s="157">
        <v>452700</v>
      </c>
      <c r="E27" s="6">
        <v>116600</v>
      </c>
      <c r="F27" s="2" t="s">
        <v>310</v>
      </c>
    </row>
    <row r="28" spans="1:8">
      <c r="A28" s="156" t="s">
        <v>15</v>
      </c>
      <c r="B28" s="6">
        <v>2550200</v>
      </c>
      <c r="C28" s="157">
        <v>2452100</v>
      </c>
      <c r="D28" s="157">
        <v>2382100</v>
      </c>
      <c r="E28" s="6">
        <v>-168100</v>
      </c>
      <c r="F28" s="2" t="s">
        <v>311</v>
      </c>
    </row>
    <row r="29" spans="1:8">
      <c r="A29" s="156" t="s">
        <v>16</v>
      </c>
      <c r="B29" s="6">
        <v>1845000</v>
      </c>
      <c r="C29" s="157">
        <v>2181300</v>
      </c>
      <c r="D29" s="157">
        <v>2113200</v>
      </c>
      <c r="E29" s="6">
        <v>268200</v>
      </c>
      <c r="F29" s="2" t="s">
        <v>307</v>
      </c>
    </row>
    <row r="30" spans="1:8">
      <c r="A30" s="156" t="s">
        <v>17</v>
      </c>
      <c r="B30" s="6">
        <v>4312500</v>
      </c>
      <c r="C30" s="157">
        <v>3417500</v>
      </c>
      <c r="D30" s="157">
        <v>3620000</v>
      </c>
      <c r="E30" s="6">
        <v>-692500</v>
      </c>
      <c r="F30" s="2" t="s">
        <v>308</v>
      </c>
      <c r="H30" s="19"/>
    </row>
    <row r="31" spans="1:8">
      <c r="A31" s="156" t="s">
        <v>18</v>
      </c>
      <c r="B31" s="6">
        <v>410600</v>
      </c>
      <c r="C31" s="157">
        <v>350000</v>
      </c>
      <c r="D31" s="157">
        <v>350000</v>
      </c>
      <c r="E31" s="6">
        <v>-60600</v>
      </c>
    </row>
    <row r="32" spans="1:8">
      <c r="A32" s="156" t="s">
        <v>19</v>
      </c>
      <c r="B32" s="6">
        <v>100000</v>
      </c>
      <c r="C32" s="157">
        <v>100000</v>
      </c>
      <c r="D32" s="157">
        <v>100000</v>
      </c>
      <c r="E32" s="6">
        <v>0</v>
      </c>
    </row>
    <row r="33" spans="1:6">
      <c r="A33" s="156" t="s">
        <v>20</v>
      </c>
      <c r="B33" s="6">
        <v>325000</v>
      </c>
      <c r="C33" s="157">
        <v>432000</v>
      </c>
      <c r="D33" s="157">
        <v>372000</v>
      </c>
      <c r="E33" s="6">
        <v>47000</v>
      </c>
    </row>
    <row r="34" spans="1:6">
      <c r="A34" s="156" t="s">
        <v>21</v>
      </c>
      <c r="B34" s="28">
        <v>1260500</v>
      </c>
      <c r="C34" s="158">
        <v>1580600</v>
      </c>
      <c r="D34" s="158">
        <v>1586600</v>
      </c>
      <c r="E34" s="28">
        <v>326100</v>
      </c>
      <c r="F34" s="2" t="s">
        <v>309</v>
      </c>
    </row>
    <row r="35" spans="1:6">
      <c r="B35" s="63">
        <v>18185700</v>
      </c>
      <c r="C35" s="63">
        <v>18678000</v>
      </c>
      <c r="D35" s="63">
        <v>18677500</v>
      </c>
      <c r="E35" s="10">
        <v>491800</v>
      </c>
    </row>
    <row r="37" spans="1:6" ht="18.75">
      <c r="A37" s="154" t="s">
        <v>35</v>
      </c>
    </row>
    <row r="38" spans="1:6" ht="31.5">
      <c r="A38" s="4" t="s">
        <v>3</v>
      </c>
      <c r="B38" s="37" t="s">
        <v>4</v>
      </c>
      <c r="C38" s="37" t="s">
        <v>5</v>
      </c>
      <c r="D38" s="37" t="s">
        <v>6</v>
      </c>
      <c r="E38" s="39" t="s">
        <v>136</v>
      </c>
    </row>
    <row r="39" spans="1:6">
      <c r="A39" s="156" t="s">
        <v>137</v>
      </c>
      <c r="B39" s="6">
        <v>1500</v>
      </c>
      <c r="C39" s="6">
        <v>0</v>
      </c>
      <c r="D39" s="157">
        <v>0</v>
      </c>
      <c r="E39" s="6">
        <v>-1500</v>
      </c>
    </row>
    <row r="40" spans="1:6">
      <c r="A40" s="156" t="s">
        <v>11</v>
      </c>
      <c r="B40" s="6">
        <v>599400</v>
      </c>
      <c r="C40" s="6">
        <v>614900</v>
      </c>
      <c r="D40" s="157">
        <v>614900</v>
      </c>
      <c r="E40" s="6">
        <v>15500</v>
      </c>
    </row>
    <row r="41" spans="1:6">
      <c r="A41" s="156" t="s">
        <v>12</v>
      </c>
      <c r="B41" s="6"/>
      <c r="C41" s="6"/>
      <c r="D41" s="157"/>
      <c r="E41" s="6">
        <v>0</v>
      </c>
    </row>
    <row r="42" spans="1:6">
      <c r="A42" s="156" t="s">
        <v>13</v>
      </c>
      <c r="B42" s="6">
        <v>76000</v>
      </c>
      <c r="C42" s="6">
        <v>49700</v>
      </c>
      <c r="D42" s="157">
        <v>49700</v>
      </c>
      <c r="E42" s="6">
        <v>-26300</v>
      </c>
    </row>
    <row r="43" spans="1:6">
      <c r="A43" s="156" t="s">
        <v>14</v>
      </c>
      <c r="B43" s="6">
        <v>2603100</v>
      </c>
      <c r="C43" s="6">
        <v>2871200</v>
      </c>
      <c r="D43" s="157">
        <v>2867100</v>
      </c>
      <c r="E43" s="6">
        <v>264000</v>
      </c>
      <c r="F43" s="2" t="s">
        <v>312</v>
      </c>
    </row>
    <row r="44" spans="1:6">
      <c r="A44" s="156" t="s">
        <v>15</v>
      </c>
      <c r="B44" s="6">
        <v>14289200</v>
      </c>
      <c r="C44" s="6">
        <v>14942500</v>
      </c>
      <c r="D44" s="157">
        <v>15358000</v>
      </c>
      <c r="E44" s="6">
        <v>1068800</v>
      </c>
      <c r="F44" s="2" t="s">
        <v>313</v>
      </c>
    </row>
    <row r="45" spans="1:6">
      <c r="A45" s="156" t="s">
        <v>16</v>
      </c>
      <c r="B45" s="6"/>
      <c r="C45" s="6"/>
      <c r="D45" s="157"/>
      <c r="E45" s="6">
        <v>0</v>
      </c>
    </row>
    <row r="46" spans="1:6">
      <c r="A46" s="156" t="s">
        <v>17</v>
      </c>
      <c r="B46" s="6">
        <v>50000</v>
      </c>
      <c r="C46" s="6">
        <v>40000</v>
      </c>
      <c r="D46" s="157">
        <v>40000</v>
      </c>
      <c r="E46" s="6">
        <v>-10000</v>
      </c>
    </row>
    <row r="47" spans="1:6">
      <c r="A47" s="156" t="s">
        <v>18</v>
      </c>
      <c r="B47" s="6"/>
      <c r="C47" s="6"/>
      <c r="D47" s="157"/>
      <c r="E47" s="6">
        <v>0</v>
      </c>
    </row>
    <row r="48" spans="1:6">
      <c r="A48" s="156" t="s">
        <v>19</v>
      </c>
      <c r="B48" s="6"/>
      <c r="C48" s="6"/>
      <c r="D48" s="157"/>
      <c r="E48" s="6">
        <v>0</v>
      </c>
    </row>
    <row r="49" spans="1:9">
      <c r="A49" s="156" t="s">
        <v>145</v>
      </c>
      <c r="B49" s="6">
        <v>390180</v>
      </c>
      <c r="C49" s="6">
        <v>320000</v>
      </c>
      <c r="D49" s="157">
        <v>320000</v>
      </c>
      <c r="E49" s="6">
        <v>-70180</v>
      </c>
    </row>
    <row r="50" spans="1:9">
      <c r="A50" s="156" t="s">
        <v>21</v>
      </c>
      <c r="B50" s="28">
        <v>265000</v>
      </c>
      <c r="C50" s="28">
        <v>276000</v>
      </c>
      <c r="D50" s="158">
        <v>277000</v>
      </c>
      <c r="E50" s="28">
        <v>12000</v>
      </c>
    </row>
    <row r="51" spans="1:9">
      <c r="B51" s="63">
        <v>18274380</v>
      </c>
      <c r="C51" s="63">
        <v>19114300</v>
      </c>
      <c r="D51" s="63">
        <v>19526700</v>
      </c>
      <c r="E51" s="10">
        <v>1252320</v>
      </c>
    </row>
    <row r="52" spans="1:9">
      <c r="B52" s="63"/>
      <c r="C52" s="63"/>
      <c r="D52" s="63"/>
      <c r="E52" s="10"/>
    </row>
    <row r="54" spans="1:9" ht="18.75">
      <c r="A54" s="154" t="s">
        <v>104</v>
      </c>
    </row>
    <row r="55" spans="1:9" ht="31.5">
      <c r="A55" s="4" t="s">
        <v>3</v>
      </c>
      <c r="B55" s="37" t="s">
        <v>4</v>
      </c>
      <c r="C55" s="37" t="s">
        <v>5</v>
      </c>
      <c r="D55" s="37" t="s">
        <v>6</v>
      </c>
      <c r="E55" s="39" t="s">
        <v>136</v>
      </c>
    </row>
    <row r="56" spans="1:9">
      <c r="A56" s="156" t="s">
        <v>137</v>
      </c>
      <c r="B56" s="6">
        <v>1182</v>
      </c>
      <c r="C56" s="6">
        <v>1182</v>
      </c>
      <c r="D56" s="6">
        <v>1182</v>
      </c>
      <c r="E56" s="6">
        <v>0</v>
      </c>
    </row>
    <row r="57" spans="1:9">
      <c r="A57" s="156" t="s">
        <v>11</v>
      </c>
      <c r="B57" s="6">
        <v>2100</v>
      </c>
      <c r="C57" s="6">
        <v>1800</v>
      </c>
      <c r="D57" s="6">
        <v>1800</v>
      </c>
      <c r="E57" s="6">
        <v>-300</v>
      </c>
    </row>
    <row r="58" spans="1:9">
      <c r="A58" s="156" t="s">
        <v>12</v>
      </c>
      <c r="B58" s="6"/>
      <c r="C58" s="6"/>
      <c r="D58" s="6"/>
      <c r="E58" s="6">
        <v>0</v>
      </c>
    </row>
    <row r="59" spans="1:9">
      <c r="A59" s="156" t="s">
        <v>13</v>
      </c>
      <c r="B59" s="6">
        <v>13000</v>
      </c>
      <c r="C59" s="6">
        <v>21300</v>
      </c>
      <c r="D59" s="6">
        <v>21300</v>
      </c>
      <c r="E59" s="6">
        <v>8300</v>
      </c>
    </row>
    <row r="60" spans="1:9">
      <c r="A60" s="156" t="s">
        <v>14</v>
      </c>
      <c r="B60" s="6">
        <v>1257250</v>
      </c>
      <c r="C60" s="6">
        <v>1500500</v>
      </c>
      <c r="D60" s="6">
        <v>1511750</v>
      </c>
      <c r="E60" s="6">
        <v>254500</v>
      </c>
      <c r="F60" s="2" t="s">
        <v>314</v>
      </c>
    </row>
    <row r="61" spans="1:9">
      <c r="A61" s="156" t="s">
        <v>15</v>
      </c>
      <c r="B61" s="6">
        <v>1898300</v>
      </c>
      <c r="C61" s="6">
        <v>1648350</v>
      </c>
      <c r="D61" s="6">
        <v>1633350</v>
      </c>
      <c r="E61" s="6">
        <v>-264950</v>
      </c>
      <c r="F61" s="2" t="s">
        <v>311</v>
      </c>
    </row>
    <row r="62" spans="1:9">
      <c r="A62" s="156" t="s">
        <v>16</v>
      </c>
      <c r="B62" s="6">
        <v>7000</v>
      </c>
      <c r="C62" s="6">
        <v>7000</v>
      </c>
      <c r="D62" s="6">
        <v>7000</v>
      </c>
      <c r="E62" s="6">
        <v>0</v>
      </c>
    </row>
    <row r="63" spans="1:9">
      <c r="A63" s="156" t="s">
        <v>17</v>
      </c>
      <c r="B63" s="6">
        <v>0</v>
      </c>
      <c r="C63" s="6">
        <v>0</v>
      </c>
      <c r="D63" s="6">
        <v>0</v>
      </c>
      <c r="E63" s="6">
        <v>0</v>
      </c>
      <c r="I63" s="19"/>
    </row>
    <row r="64" spans="1:9">
      <c r="A64" s="156" t="s">
        <v>18</v>
      </c>
      <c r="B64" s="6"/>
      <c r="C64" s="6"/>
      <c r="D64" s="6"/>
      <c r="E64" s="6">
        <v>0</v>
      </c>
    </row>
    <row r="65" spans="1:5">
      <c r="A65" s="156" t="s">
        <v>19</v>
      </c>
      <c r="B65" s="6"/>
      <c r="C65" s="6"/>
      <c r="D65" s="6"/>
      <c r="E65" s="6">
        <v>0</v>
      </c>
    </row>
    <row r="66" spans="1:5">
      <c r="A66" s="156" t="s">
        <v>145</v>
      </c>
      <c r="B66" s="6">
        <v>4500</v>
      </c>
      <c r="C66" s="6">
        <v>4500</v>
      </c>
      <c r="D66" s="6">
        <v>4500</v>
      </c>
      <c r="E66" s="6">
        <v>0</v>
      </c>
    </row>
    <row r="67" spans="1:5">
      <c r="A67" s="156" t="s">
        <v>21</v>
      </c>
      <c r="B67" s="28"/>
      <c r="C67" s="28"/>
      <c r="D67" s="28"/>
      <c r="E67" s="28">
        <v>0</v>
      </c>
    </row>
    <row r="68" spans="1:5">
      <c r="B68" s="63">
        <v>3183332</v>
      </c>
      <c r="C68" s="63">
        <v>3184632</v>
      </c>
      <c r="D68" s="63">
        <v>3180882</v>
      </c>
      <c r="E68" s="10">
        <v>-2450</v>
      </c>
    </row>
  </sheetData>
  <pageMargins left="0.7" right="0.7" top="0.75" bottom="0.75" header="0.3" footer="0.3"/>
</worksheet>
</file>

<file path=xl/worksheets/sheet8.xml><?xml version="1.0" encoding="utf-8"?>
<worksheet xmlns="http://schemas.openxmlformats.org/spreadsheetml/2006/main" xmlns:r="http://schemas.openxmlformats.org/officeDocument/2006/relationships">
  <dimension ref="A2:F17"/>
  <sheetViews>
    <sheetView tabSelected="1" workbookViewId="0">
      <selection activeCell="E17" sqref="E17"/>
    </sheetView>
  </sheetViews>
  <sheetFormatPr defaultRowHeight="15"/>
  <cols>
    <col min="1" max="1" width="36.28515625" style="2" bestFit="1" customWidth="1"/>
    <col min="2" max="4" width="11.5703125" style="2" bestFit="1" customWidth="1"/>
    <col min="5" max="6" width="16.28515625" style="2" customWidth="1"/>
    <col min="7" max="16384" width="9.140625" style="2"/>
  </cols>
  <sheetData>
    <row r="2" spans="1:6" ht="18.75">
      <c r="A2" s="154" t="s">
        <v>38</v>
      </c>
    </row>
    <row r="3" spans="1:6">
      <c r="A3" s="155"/>
    </row>
    <row r="4" spans="1:6" ht="31.5">
      <c r="A4" s="4" t="s">
        <v>3</v>
      </c>
      <c r="B4" s="37" t="s">
        <v>4</v>
      </c>
      <c r="C4" s="37" t="s">
        <v>5</v>
      </c>
      <c r="D4" s="37" t="s">
        <v>6</v>
      </c>
      <c r="E4" s="39" t="s">
        <v>136</v>
      </c>
    </row>
    <row r="5" spans="1:6">
      <c r="A5" s="156" t="s">
        <v>137</v>
      </c>
      <c r="B5" s="6">
        <v>1228600</v>
      </c>
      <c r="C5" s="157">
        <v>1598400</v>
      </c>
      <c r="D5" s="157">
        <v>1654165</v>
      </c>
      <c r="E5" s="6">
        <v>425565</v>
      </c>
      <c r="F5" s="2" t="s">
        <v>315</v>
      </c>
    </row>
    <row r="6" spans="1:6">
      <c r="A6" s="156" t="s">
        <v>11</v>
      </c>
      <c r="B6" s="6">
        <v>308000</v>
      </c>
      <c r="C6" s="157">
        <v>463000</v>
      </c>
      <c r="D6" s="157">
        <v>463000</v>
      </c>
      <c r="E6" s="6">
        <v>155000</v>
      </c>
      <c r="F6" s="2" t="s">
        <v>316</v>
      </c>
    </row>
    <row r="7" spans="1:6">
      <c r="A7" s="156" t="s">
        <v>12</v>
      </c>
      <c r="B7" s="6">
        <v>25200</v>
      </c>
      <c r="C7" s="157">
        <v>41900</v>
      </c>
      <c r="D7" s="157">
        <v>42900</v>
      </c>
      <c r="E7" s="6">
        <v>17700</v>
      </c>
      <c r="F7" s="2" t="s">
        <v>317</v>
      </c>
    </row>
    <row r="8" spans="1:6">
      <c r="A8" s="156" t="s">
        <v>13</v>
      </c>
      <c r="B8" s="6">
        <v>175100</v>
      </c>
      <c r="C8" s="157">
        <v>259500</v>
      </c>
      <c r="D8" s="157">
        <v>261900</v>
      </c>
      <c r="E8" s="6">
        <v>86800</v>
      </c>
      <c r="F8" s="2" t="s">
        <v>318</v>
      </c>
    </row>
    <row r="9" spans="1:6">
      <c r="A9" s="156" t="s">
        <v>14</v>
      </c>
      <c r="B9" s="6">
        <v>74250</v>
      </c>
      <c r="C9" s="157">
        <v>83800</v>
      </c>
      <c r="D9" s="157">
        <v>81900</v>
      </c>
      <c r="E9" s="6">
        <v>7650</v>
      </c>
    </row>
    <row r="10" spans="1:6">
      <c r="A10" s="156" t="s">
        <v>15</v>
      </c>
      <c r="B10" s="6">
        <v>543900</v>
      </c>
      <c r="C10" s="157">
        <v>637300</v>
      </c>
      <c r="D10" s="157">
        <v>637300</v>
      </c>
      <c r="E10" s="6">
        <v>93400</v>
      </c>
      <c r="F10" s="2" t="s">
        <v>319</v>
      </c>
    </row>
    <row r="11" spans="1:6">
      <c r="A11" s="156" t="s">
        <v>16</v>
      </c>
      <c r="B11" s="6">
        <v>137000</v>
      </c>
      <c r="C11" s="157">
        <v>158500</v>
      </c>
      <c r="D11" s="157">
        <v>156450</v>
      </c>
      <c r="E11" s="6">
        <v>19450</v>
      </c>
      <c r="F11" s="2" t="s">
        <v>320</v>
      </c>
    </row>
    <row r="12" spans="1:6">
      <c r="A12" s="156" t="s">
        <v>17</v>
      </c>
      <c r="B12" s="6">
        <v>85000</v>
      </c>
      <c r="C12" s="157">
        <v>100000</v>
      </c>
      <c r="D12" s="157">
        <v>90000</v>
      </c>
      <c r="E12" s="6">
        <v>5000</v>
      </c>
    </row>
    <row r="13" spans="1:6">
      <c r="A13" s="156" t="s">
        <v>18</v>
      </c>
      <c r="B13" s="6">
        <v>5000</v>
      </c>
      <c r="C13" s="157">
        <v>5000</v>
      </c>
      <c r="D13" s="157">
        <v>5000</v>
      </c>
      <c r="E13" s="6">
        <v>0</v>
      </c>
    </row>
    <row r="14" spans="1:6">
      <c r="A14" s="156" t="s">
        <v>19</v>
      </c>
      <c r="B14" s="6">
        <v>1500</v>
      </c>
      <c r="C14" s="157">
        <v>4000</v>
      </c>
      <c r="D14" s="157">
        <v>4000</v>
      </c>
      <c r="E14" s="6">
        <v>2500</v>
      </c>
    </row>
    <row r="15" spans="1:6">
      <c r="A15" s="156" t="s">
        <v>145</v>
      </c>
      <c r="B15" s="6">
        <v>44128</v>
      </c>
      <c r="C15" s="157">
        <v>39700</v>
      </c>
      <c r="D15" s="157">
        <v>39700</v>
      </c>
      <c r="E15" s="6">
        <v>-4428</v>
      </c>
    </row>
    <row r="16" spans="1:6">
      <c r="A16" s="156" t="s">
        <v>21</v>
      </c>
      <c r="B16" s="28">
        <v>28900</v>
      </c>
      <c r="C16" s="158">
        <v>38500</v>
      </c>
      <c r="D16" s="158">
        <v>37500</v>
      </c>
      <c r="E16" s="28">
        <v>8600</v>
      </c>
    </row>
    <row r="17" spans="2:5">
      <c r="B17" s="63">
        <v>2656578</v>
      </c>
      <c r="C17" s="63">
        <v>3429600</v>
      </c>
      <c r="D17" s="63">
        <v>3473815</v>
      </c>
      <c r="E17" s="10">
        <v>817237</v>
      </c>
    </row>
  </sheetData>
  <pageMargins left="0.7" right="0.7" top="0.75" bottom="0.75" header="0.3" footer="0.3"/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6AE371446CE04684D343C49EECD244" ma:contentTypeVersion="1" ma:contentTypeDescription="Create a new document." ma:contentTypeScope="" ma:versionID="4c384668bb97c29931f7e8fb149bf1df">
  <xsd:schema xmlns:xsd="http://www.w3.org/2001/XMLSchema" xmlns:xs="http://www.w3.org/2001/XMLSchema" xmlns:p="http://schemas.microsoft.com/office/2006/metadata/properties" xmlns:ns2="ba4c5515-d91d-4e1f-9264-41c675fa362c" targetNamespace="http://schemas.microsoft.com/office/2006/metadata/properties" ma:root="true" ma:fieldsID="7db2d172e750fb061a740b1ad0a683c5" ns2:_="">
    <xsd:import namespace="ba4c5515-d91d-4e1f-9264-41c675fa362c"/>
    <xsd:element name="properties">
      <xsd:complexType>
        <xsd:sequence>
          <xsd:element name="documentManagement">
            <xsd:complexType>
              <xsd:all>
                <xsd:element ref="ns2:ParentListItem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4c5515-d91d-4e1f-9264-41c675fa362c" elementFormDefault="qualified">
    <xsd:import namespace="http://schemas.microsoft.com/office/2006/documentManagement/types"/>
    <xsd:import namespace="http://schemas.microsoft.com/office/infopath/2007/PartnerControls"/>
    <xsd:element name="ParentListItemID" ma:index="8" nillable="true" ma:displayName="ParentListItemID" ma:hidden="true" ma:internalName="ParentListItemID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arentListItemID xmlns="ba4c5515-d91d-4e1f-9264-41c675fa362c" xsi:nil="true"/>
  </documentManagement>
</p:properties>
</file>

<file path=customXml/itemProps1.xml><?xml version="1.0" encoding="utf-8"?>
<ds:datastoreItem xmlns:ds="http://schemas.openxmlformats.org/officeDocument/2006/customXml" ds:itemID="{F8483B41-97EB-43A2-BA89-AC688223C834}"/>
</file>

<file path=customXml/itemProps2.xml><?xml version="1.0" encoding="utf-8"?>
<ds:datastoreItem xmlns:ds="http://schemas.openxmlformats.org/officeDocument/2006/customXml" ds:itemID="{E1806EB9-A174-4782-AEB5-AF40AD4BA460}"/>
</file>

<file path=customXml/itemProps3.xml><?xml version="1.0" encoding="utf-8"?>
<ds:datastoreItem xmlns:ds="http://schemas.openxmlformats.org/officeDocument/2006/customXml" ds:itemID="{7F6450CF-BFA4-4388-AAD8-D9968595D505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2" baseType="variant">
      <vt:variant>
        <vt:lpstr>Worksheets</vt:lpstr>
      </vt:variant>
      <vt:variant>
        <vt:i4>8</vt:i4>
      </vt:variant>
    </vt:vector>
  </HeadingPairs>
  <TitlesOfParts>
    <vt:vector size="8" baseType="lpstr">
      <vt:lpstr>O&amp;M Summary</vt:lpstr>
      <vt:lpstr>Team Budgeting export sum 1216</vt:lpstr>
      <vt:lpstr>Staffing Summary</vt:lpstr>
      <vt:lpstr>Engineering Labor</vt:lpstr>
      <vt:lpstr>Vacancy Summary</vt:lpstr>
      <vt:lpstr>Bay Delta</vt:lpstr>
      <vt:lpstr>Outside Services</vt:lpstr>
      <vt:lpstr>Travel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_</dc:title>
  <dc:creator/>
  <cp:lastModifiedBy/>
  <dcterms:created xsi:type="dcterms:W3CDTF">2014-03-05T21:55:02Z</dcterms:created>
  <dcterms:modified xsi:type="dcterms:W3CDTF">2014-03-08T05:04:08Z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0x010100536AE371446CE04684D343C49EECD244</vt:lpwstr>
  </property>
</Properties>
</file>